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95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84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F300E6D-FE3F-4186-A1BC-017C7B50CC51}" type="datetimeFigureOut">
              <a:rPr lang="en-US"/>
              <a:pPr>
                <a:defRPr/>
              </a:pPr>
              <a:t>8/7/2013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E8B6461-D2B2-4476-9DC1-62BFC5B2A8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931571-2275-4478-B184-C12B7B9D5815}" type="datetimeFigureOut">
              <a:rPr lang="en-US"/>
              <a:pPr>
                <a:defRPr/>
              </a:pPr>
              <a:t>8/7/2013</a:t>
            </a:fld>
            <a:endParaRPr lang="en-US"/>
          </a:p>
        </p:txBody>
      </p:sp>
      <p:sp>
        <p:nvSpPr>
          <p:cNvPr id="6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E3EDF5-E83E-492F-AA17-0BAC78BBC8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4E04F0-A3BD-4C8B-A49F-CCE36D856102}" type="datetimeFigureOut">
              <a:rPr lang="en-US"/>
              <a:pPr>
                <a:defRPr/>
              </a:pPr>
              <a:t>8/7/2013</a:t>
            </a:fld>
            <a:endParaRPr lang="en-US"/>
          </a:p>
        </p:txBody>
      </p:sp>
      <p:sp>
        <p:nvSpPr>
          <p:cNvPr id="5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95FCB-F534-458B-8CDF-2290F38AB3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92F420-2499-4A45-BB68-7407D315ECF2}" type="datetimeFigureOut">
              <a:rPr lang="en-US"/>
              <a:pPr>
                <a:defRPr/>
              </a:pPr>
              <a:t>8/7/2013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2B7FEB-0843-42CA-A405-4158EFF1FC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E9BDB-EE98-4B00-8F56-2A8D831BAF4A}" type="datetimeFigureOut">
              <a:rPr lang="en-US"/>
              <a:pPr>
                <a:defRPr/>
              </a:pPr>
              <a:t>8/7/2013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630A97-6965-4447-A4A5-59FF2B3FFA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58BD7-0234-45CF-A223-40EFFEEF1777}" type="datetimeFigureOut">
              <a:rPr lang="en-US"/>
              <a:pPr>
                <a:defRPr/>
              </a:pPr>
              <a:t>8/7/2013</a:t>
            </a:fld>
            <a:endParaRPr lang="en-US"/>
          </a:p>
        </p:txBody>
      </p:sp>
      <p:sp>
        <p:nvSpPr>
          <p:cNvPr id="7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E339EE-486F-4866-8483-98B7BA422C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597EA-65C6-4AF4-A556-ADD64E88D0CF}" type="datetimeFigureOut">
              <a:rPr lang="en-US"/>
              <a:pPr>
                <a:defRPr/>
              </a:pPr>
              <a:t>8/7/2013</a:t>
            </a:fld>
            <a:endParaRPr lang="en-US"/>
          </a:p>
        </p:txBody>
      </p:sp>
      <p:sp>
        <p:nvSpPr>
          <p:cNvPr id="6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2E267A-2071-4B9F-8FB8-CA06291ECC3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AD8396-FE19-4371-83F7-C88C6A4BE232}" type="datetimeFigureOut">
              <a:rPr lang="en-US"/>
              <a:pPr>
                <a:defRPr/>
              </a:pPr>
              <a:t>8/7/2013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036845-D7B5-4364-999B-66D41A30FF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76A3D6-2425-48FB-9188-3606C5D956C4}" type="datetimeFigureOut">
              <a:rPr lang="en-US"/>
              <a:pPr>
                <a:defRPr/>
              </a:pPr>
              <a:t>8/7/2013</a:t>
            </a:fld>
            <a:endParaRPr lang="en-US"/>
          </a:p>
        </p:txBody>
      </p:sp>
      <p:sp>
        <p:nvSpPr>
          <p:cNvPr id="4" name="Footer Placeholder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CC8DAD-C443-4E95-B8DE-4C1401E52C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013A1-7525-48D3-B0E1-AF04F68BB025}" type="datetimeFigureOut">
              <a:rPr lang="en-US"/>
              <a:pPr>
                <a:defRPr/>
              </a:pPr>
              <a:t>8/7/2013</a:t>
            </a:fld>
            <a:endParaRPr lang="en-US"/>
          </a:p>
        </p:txBody>
      </p:sp>
      <p:sp>
        <p:nvSpPr>
          <p:cNvPr id="3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925ED5-E785-45E1-8377-F0380232DA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8D5F6-295A-469A-A349-C77B126EA51F}" type="datetimeFigureOut">
              <a:rPr lang="en-US"/>
              <a:pPr>
                <a:defRPr/>
              </a:pPr>
              <a:t>8/7/2013</a:t>
            </a:fld>
            <a:endParaRPr lang="en-US"/>
          </a:p>
        </p:txBody>
      </p:sp>
      <p:sp>
        <p:nvSpPr>
          <p:cNvPr id="7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C14EBB-BE55-4E2D-92FB-BCA8DDD5A5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98B9A-0649-4EBB-9F2B-4DF14AD013B5}" type="datetimeFigureOut">
              <a:rPr lang="en-US"/>
              <a:pPr>
                <a:defRPr/>
              </a:pPr>
              <a:t>8/7/2013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9DFA9E-1E92-40E9-B70C-3963814EE0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9" name="Text Placeholder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5292802-B51F-400C-8AD9-DC3A64297212}" type="datetimeFigureOut">
              <a:rPr lang="en-US"/>
              <a:pPr>
                <a:defRPr/>
              </a:pPr>
              <a:t>8/7/2013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00E2B68-C0DA-47A6-88ED-910D3BE727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79" r:id="rId4"/>
    <p:sldLayoutId id="2147483783" r:id="rId5"/>
    <p:sldLayoutId id="2147483778" r:id="rId6"/>
    <p:sldLayoutId id="2147483784" r:id="rId7"/>
    <p:sldLayoutId id="2147483785" r:id="rId8"/>
    <p:sldLayoutId id="2147483786" r:id="rId9"/>
    <p:sldLayoutId id="2147483777" r:id="rId10"/>
    <p:sldLayoutId id="214748378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1"/>
          <p:cNvSpPr txBox="1">
            <a:spLocks noChangeArrowheads="1"/>
          </p:cNvSpPr>
          <p:nvPr/>
        </p:nvSpPr>
        <p:spPr bwMode="auto">
          <a:xfrm>
            <a:off x="609600" y="1524000"/>
            <a:ext cx="79248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>
                <a:latin typeface="Franklin Gothic Book" pitchFamily="34" charset="0"/>
              </a:rPr>
              <a:t>Objective: </a:t>
            </a:r>
          </a:p>
          <a:p>
            <a:endParaRPr lang="en-US" sz="4000">
              <a:latin typeface="Franklin Gothic Book" pitchFamily="34" charset="0"/>
            </a:endParaRPr>
          </a:p>
          <a:p>
            <a:r>
              <a:rPr lang="en-US" sz="4000">
                <a:latin typeface="Franklin Gothic Book" pitchFamily="34" charset="0"/>
              </a:rPr>
              <a:t>To understand IPv6 implementation in the Intranet and Internet</a:t>
            </a:r>
          </a:p>
          <a:p>
            <a:endParaRPr lang="en-US">
              <a:latin typeface="Franklin Gothic Book" pitchFamily="34" charset="0"/>
            </a:endParaRPr>
          </a:p>
          <a:p>
            <a:endParaRPr lang="en-US"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Box 1"/>
          <p:cNvSpPr txBox="1">
            <a:spLocks noChangeArrowheads="1"/>
          </p:cNvSpPr>
          <p:nvPr/>
        </p:nvSpPr>
        <p:spPr bwMode="auto">
          <a:xfrm>
            <a:off x="0" y="0"/>
            <a:ext cx="9144000" cy="520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u="sng">
                <a:latin typeface="Franklin Gothic Book" pitchFamily="34" charset="0"/>
              </a:rPr>
              <a:t>Anycast Address</a:t>
            </a:r>
            <a:r>
              <a:rPr lang="en-US" sz="4000">
                <a:latin typeface="Franklin Gothic Book" pitchFamily="34" charset="0"/>
              </a:rPr>
              <a:t>:</a:t>
            </a:r>
          </a:p>
          <a:p>
            <a:endParaRPr lang="en-US" sz="4000">
              <a:latin typeface="Franklin Gothic Book" pitchFamily="34" charset="0"/>
            </a:endParaRPr>
          </a:p>
          <a:p>
            <a:r>
              <a:rPr lang="en-US" sz="2400">
                <a:latin typeface="Franklin Gothic Book" pitchFamily="34" charset="0"/>
              </a:rPr>
              <a:t>An IP address that you can use on 2 or more device</a:t>
            </a:r>
          </a:p>
          <a:p>
            <a:r>
              <a:rPr lang="en-US" sz="2400">
                <a:latin typeface="Franklin Gothic Book" pitchFamily="34" charset="0"/>
              </a:rPr>
              <a:t>The keyword “Anycast” disables Duplicate Address Detection (DAD)</a:t>
            </a:r>
          </a:p>
          <a:p>
            <a:endParaRPr lang="en-US" sz="2400">
              <a:latin typeface="Franklin Gothic Book" pitchFamily="34" charset="0"/>
            </a:endParaRPr>
          </a:p>
          <a:p>
            <a:r>
              <a:rPr lang="en-US" sz="2400">
                <a:latin typeface="Franklin Gothic Book" pitchFamily="34" charset="0"/>
              </a:rPr>
              <a:t>E.g.:</a:t>
            </a:r>
          </a:p>
          <a:p>
            <a:r>
              <a:rPr lang="en-US" sz="2400">
                <a:latin typeface="Franklin Gothic Book" pitchFamily="34" charset="0"/>
              </a:rPr>
              <a:t>Consider 2435::9/64 is the IP address assigned in two different networks as DNS address and a third router is trying to reach it from yet another network.</a:t>
            </a:r>
          </a:p>
          <a:p>
            <a:r>
              <a:rPr lang="en-US" sz="2400">
                <a:latin typeface="Franklin Gothic Book" pitchFamily="34" charset="0"/>
              </a:rPr>
              <a:t>The routing protocols will sort out which 2345::/64 network is the “closest”.</a:t>
            </a:r>
          </a:p>
          <a:p>
            <a:r>
              <a:rPr lang="en-US" sz="4000">
                <a:latin typeface="Franklin Gothic Book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extBox 1"/>
          <p:cNvSpPr txBox="1">
            <a:spLocks noChangeArrowheads="1"/>
          </p:cNvSpPr>
          <p:nvPr/>
        </p:nvSpPr>
        <p:spPr bwMode="auto">
          <a:xfrm>
            <a:off x="0" y="2946400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6000">
                <a:latin typeface="Franklin Gothic Book" pitchFamily="34" charset="0"/>
              </a:rPr>
              <a:t>THANK YOU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63865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>
                <a:latin typeface="+mn-lt"/>
              </a:rPr>
              <a:t>IPv6 Addressing Basics: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 dirty="0">
              <a:latin typeface="+mn-lt"/>
            </a:endParaRPr>
          </a:p>
          <a:p>
            <a:pPr marL="742950" indent="-74295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en-US" sz="4000" dirty="0">
                <a:latin typeface="+mn-lt"/>
              </a:rPr>
              <a:t>It is 128 bit long</a:t>
            </a:r>
          </a:p>
          <a:p>
            <a:pPr marL="742950" indent="-74295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 dirty="0">
              <a:latin typeface="+mn-lt"/>
            </a:endParaRPr>
          </a:p>
          <a:p>
            <a:pPr marL="742950" indent="-7429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900" dirty="0">
                <a:latin typeface="+mn-lt"/>
              </a:rPr>
              <a:t>0000000000000000:0000000000000000:0000000000000000:00000000000000000:0000000000000000:0000000000000000:0000000000000000:0000000000000000</a:t>
            </a:r>
          </a:p>
          <a:p>
            <a:pPr marL="742950" indent="-74295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000" dirty="0">
              <a:latin typeface="+mn-lt"/>
            </a:endParaRPr>
          </a:p>
          <a:p>
            <a:pPr marL="742950" indent="-7429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>
                <a:latin typeface="+mn-lt"/>
              </a:rPr>
              <a:t>Divide it into 8 groups of 16 bit each, with each group separated by a colon</a:t>
            </a:r>
          </a:p>
          <a:p>
            <a:pPr marL="742950" indent="-74295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000" dirty="0">
                <a:latin typeface="+mn-lt"/>
              </a:rPr>
              <a:t>They are converted to hexadecimal instead of the decimal conversion in IPv4.  </a:t>
            </a:r>
          </a:p>
        </p:txBody>
      </p:sp>
      <p:cxnSp>
        <p:nvCxnSpPr>
          <p:cNvPr id="6" name="Straight Arrow Connector 5"/>
          <p:cNvCxnSpPr/>
          <p:nvPr/>
        </p:nvCxnSpPr>
        <p:spPr>
          <a:xfrm flipV="1">
            <a:off x="1219200" y="2819400"/>
            <a:ext cx="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2286000" y="2819400"/>
            <a:ext cx="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3429000" y="2819400"/>
            <a:ext cx="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4495800" y="2819400"/>
            <a:ext cx="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5638800" y="2819400"/>
            <a:ext cx="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6781800" y="2819400"/>
            <a:ext cx="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7848600" y="2819400"/>
            <a:ext cx="0" cy="381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1"/>
          <p:cNvSpPr txBox="1">
            <a:spLocks noChangeArrowheads="1"/>
          </p:cNvSpPr>
          <p:nvPr/>
        </p:nvSpPr>
        <p:spPr bwMode="auto">
          <a:xfrm>
            <a:off x="0" y="228600"/>
            <a:ext cx="9144000" cy="901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>
                <a:latin typeface="Franklin Gothic Book" pitchFamily="34" charset="0"/>
              </a:rPr>
              <a:t>E.g.:</a:t>
            </a:r>
          </a:p>
          <a:p>
            <a:r>
              <a:rPr lang="en-US" sz="3600">
                <a:latin typeface="Franklin Gothic Book" pitchFamily="34" charset="0"/>
              </a:rPr>
              <a:t>1100100000000001:000100011111111:</a:t>
            </a:r>
          </a:p>
          <a:p>
            <a:r>
              <a:rPr lang="en-US" sz="3600">
                <a:latin typeface="Franklin Gothic Book" pitchFamily="34" charset="0"/>
              </a:rPr>
              <a:t>    </a:t>
            </a:r>
            <a:r>
              <a:rPr lang="en-US" sz="3600">
                <a:solidFill>
                  <a:srgbClr val="FF0000"/>
                </a:solidFill>
                <a:latin typeface="Franklin Gothic Book" pitchFamily="34" charset="0"/>
              </a:rPr>
              <a:t>C      8       0       1    </a:t>
            </a:r>
            <a:r>
              <a:rPr lang="en-US" sz="3600">
                <a:latin typeface="Franklin Gothic Book" pitchFamily="34" charset="0"/>
              </a:rPr>
              <a:t>:    </a:t>
            </a:r>
            <a:r>
              <a:rPr lang="en-US" sz="3600">
                <a:solidFill>
                  <a:srgbClr val="FF0000"/>
                </a:solidFill>
                <a:latin typeface="Franklin Gothic Book" pitchFamily="34" charset="0"/>
              </a:rPr>
              <a:t>1      1      F      F  </a:t>
            </a:r>
            <a:r>
              <a:rPr lang="en-US" sz="3600">
                <a:latin typeface="Franklin Gothic Book" pitchFamily="34" charset="0"/>
              </a:rPr>
              <a:t>:</a:t>
            </a:r>
          </a:p>
          <a:p>
            <a:r>
              <a:rPr lang="en-US" sz="3600">
                <a:latin typeface="Franklin Gothic Book" pitchFamily="34" charset="0"/>
              </a:rPr>
              <a:t> 1111111011010100:000000000000</a:t>
            </a:r>
          </a:p>
          <a:p>
            <a:r>
              <a:rPr lang="en-US" sz="3600">
                <a:solidFill>
                  <a:srgbClr val="FF0000"/>
                </a:solidFill>
                <a:latin typeface="Franklin Gothic Book" pitchFamily="34" charset="0"/>
              </a:rPr>
              <a:t>    F       E       D      4   </a:t>
            </a:r>
            <a:r>
              <a:rPr lang="en-US" sz="3600">
                <a:latin typeface="Franklin Gothic Book" pitchFamily="34" charset="0"/>
              </a:rPr>
              <a:t>:    </a:t>
            </a:r>
            <a:r>
              <a:rPr lang="en-US" sz="3600">
                <a:solidFill>
                  <a:srgbClr val="FF0000"/>
                </a:solidFill>
                <a:latin typeface="Franklin Gothic Book" pitchFamily="34" charset="0"/>
              </a:rPr>
              <a:t>0       0       0     </a:t>
            </a:r>
          </a:p>
          <a:p>
            <a:r>
              <a:rPr lang="en-US" sz="3600">
                <a:latin typeface="Franklin Gothic Book" pitchFamily="34" charset="0"/>
              </a:rPr>
              <a:t>1000:0000000000000000:000000000000</a:t>
            </a:r>
          </a:p>
          <a:p>
            <a:r>
              <a:rPr lang="en-US" sz="4000">
                <a:solidFill>
                  <a:srgbClr val="FF0000"/>
                </a:solidFill>
                <a:latin typeface="Franklin Gothic Book" pitchFamily="34" charset="0"/>
              </a:rPr>
              <a:t>   8                  0                              0</a:t>
            </a:r>
          </a:p>
          <a:p>
            <a:r>
              <a:rPr lang="en-US" sz="4000">
                <a:latin typeface="Franklin Gothic Book" pitchFamily="34" charset="0"/>
              </a:rPr>
              <a:t>0000:00000000000000000:00000000</a:t>
            </a:r>
          </a:p>
          <a:p>
            <a:r>
              <a:rPr lang="en-US" sz="4000">
                <a:latin typeface="Franklin Gothic Book" pitchFamily="34" charset="0"/>
              </a:rPr>
              <a:t>                            </a:t>
            </a:r>
            <a:r>
              <a:rPr lang="en-US" sz="4000">
                <a:solidFill>
                  <a:srgbClr val="FF0000"/>
                </a:solidFill>
                <a:latin typeface="Franklin Gothic Book" pitchFamily="34" charset="0"/>
              </a:rPr>
              <a:t>0                        0      0</a:t>
            </a:r>
            <a:endParaRPr lang="en-US" sz="4000">
              <a:latin typeface="Franklin Gothic Book" pitchFamily="34" charset="0"/>
            </a:endParaRPr>
          </a:p>
          <a:p>
            <a:r>
              <a:rPr lang="en-US" sz="4000">
                <a:latin typeface="Franklin Gothic Book" pitchFamily="34" charset="0"/>
              </a:rPr>
              <a:t>00000001</a:t>
            </a:r>
          </a:p>
          <a:p>
            <a:r>
              <a:rPr lang="en-US" sz="4000">
                <a:latin typeface="Franklin Gothic Book" pitchFamily="34" charset="0"/>
              </a:rPr>
              <a:t>    </a:t>
            </a:r>
            <a:r>
              <a:rPr lang="en-US" sz="4000">
                <a:solidFill>
                  <a:srgbClr val="FF0000"/>
                </a:solidFill>
                <a:latin typeface="Franklin Gothic Book" pitchFamily="34" charset="0"/>
              </a:rPr>
              <a:t>0      1</a:t>
            </a:r>
            <a:endParaRPr lang="en-US" sz="4000">
              <a:latin typeface="Franklin Gothic Book" pitchFamily="34" charset="0"/>
            </a:endParaRPr>
          </a:p>
          <a:p>
            <a:endParaRPr lang="en-US" sz="4000">
              <a:solidFill>
                <a:srgbClr val="FF0000"/>
              </a:solidFill>
              <a:latin typeface="Franklin Gothic Book" pitchFamily="34" charset="0"/>
            </a:endParaRPr>
          </a:p>
          <a:p>
            <a:endParaRPr lang="en-US" sz="4000">
              <a:latin typeface="Franklin Gothic Book" pitchFamily="34" charset="0"/>
            </a:endParaRPr>
          </a:p>
          <a:p>
            <a:endParaRPr lang="en-US" sz="4000">
              <a:latin typeface="Franklin Gothic Book" pitchFamily="34" charset="0"/>
            </a:endParaRPr>
          </a:p>
          <a:p>
            <a:endParaRPr lang="en-US" sz="4000">
              <a:latin typeface="Franklin Gothic Book" pitchFamily="34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>
            <a:off x="152400" y="1447800"/>
            <a:ext cx="914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1143000" y="1447800"/>
            <a:ext cx="990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2209800" y="1447800"/>
            <a:ext cx="990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276600" y="1447800"/>
            <a:ext cx="990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1"/>
          <p:cNvSpPr txBox="1">
            <a:spLocks noChangeArrowheads="1"/>
          </p:cNvSpPr>
          <p:nvPr/>
        </p:nvSpPr>
        <p:spPr bwMode="auto">
          <a:xfrm>
            <a:off x="0" y="152400"/>
            <a:ext cx="9144000" cy="2432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Franklin Gothic Book" pitchFamily="34" charset="0"/>
              </a:rPr>
              <a:t>Cont.</a:t>
            </a:r>
          </a:p>
          <a:p>
            <a:endParaRPr lang="en-US">
              <a:latin typeface="Franklin Gothic Book" pitchFamily="34" charset="0"/>
            </a:endParaRPr>
          </a:p>
          <a:p>
            <a:endParaRPr lang="en-US">
              <a:latin typeface="Franklin Gothic Book" pitchFamily="34" charset="0"/>
            </a:endParaRPr>
          </a:p>
          <a:p>
            <a:endParaRPr lang="en-US">
              <a:latin typeface="Franklin Gothic Book" pitchFamily="34" charset="0"/>
            </a:endParaRPr>
          </a:p>
          <a:p>
            <a:r>
              <a:rPr lang="en-US" sz="4000">
                <a:latin typeface="Franklin Gothic Book" pitchFamily="34" charset="0"/>
              </a:rPr>
              <a:t>So our IPv6 address will be:</a:t>
            </a:r>
          </a:p>
          <a:p>
            <a:r>
              <a:rPr lang="en-US" sz="4000">
                <a:solidFill>
                  <a:srgbClr val="FF0000"/>
                </a:solidFill>
                <a:latin typeface="Franklin Gothic Book" pitchFamily="34" charset="0"/>
              </a:rPr>
              <a:t>C801</a:t>
            </a:r>
            <a:r>
              <a:rPr lang="en-US" sz="4000">
                <a:latin typeface="Franklin Gothic Book" pitchFamily="34" charset="0"/>
              </a:rPr>
              <a:t>:</a:t>
            </a:r>
            <a:r>
              <a:rPr lang="en-US" sz="4000">
                <a:solidFill>
                  <a:srgbClr val="FF0000"/>
                </a:solidFill>
                <a:latin typeface="Franklin Gothic Book" pitchFamily="34" charset="0"/>
              </a:rPr>
              <a:t>11FF</a:t>
            </a:r>
            <a:r>
              <a:rPr lang="en-US" sz="4000">
                <a:latin typeface="Franklin Gothic Book" pitchFamily="34" charset="0"/>
              </a:rPr>
              <a:t>:</a:t>
            </a:r>
            <a:r>
              <a:rPr lang="en-US" sz="4000">
                <a:solidFill>
                  <a:srgbClr val="FF0000"/>
                </a:solidFill>
                <a:latin typeface="Franklin Gothic Book" pitchFamily="34" charset="0"/>
              </a:rPr>
              <a:t>FED4</a:t>
            </a:r>
            <a:r>
              <a:rPr lang="en-US" sz="4000">
                <a:latin typeface="Franklin Gothic Book" pitchFamily="34" charset="0"/>
              </a:rPr>
              <a:t>:</a:t>
            </a:r>
            <a:r>
              <a:rPr lang="en-US" sz="4000">
                <a:solidFill>
                  <a:srgbClr val="FF0000"/>
                </a:solidFill>
                <a:latin typeface="Franklin Gothic Book" pitchFamily="34" charset="0"/>
              </a:rPr>
              <a:t>8</a:t>
            </a:r>
            <a:r>
              <a:rPr lang="en-US" sz="4000">
                <a:latin typeface="Franklin Gothic Book" pitchFamily="34" charset="0"/>
              </a:rPr>
              <a:t>::</a:t>
            </a:r>
            <a:r>
              <a:rPr lang="en-US" sz="4000">
                <a:solidFill>
                  <a:srgbClr val="FF0000"/>
                </a:solidFill>
                <a:latin typeface="Franklin Gothic Book" pitchFamily="34" charset="0"/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1"/>
          <p:cNvSpPr txBox="1">
            <a:spLocks noChangeArrowheads="1"/>
          </p:cNvSpPr>
          <p:nvPr/>
        </p:nvSpPr>
        <p:spPr bwMode="auto">
          <a:xfrm>
            <a:off x="0" y="0"/>
            <a:ext cx="9144000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Franklin Gothic Book" pitchFamily="34" charset="0"/>
              </a:rPr>
              <a:t>With this basic let us now see what are the kind of IPv6 address we can have:</a:t>
            </a:r>
          </a:p>
          <a:p>
            <a:endParaRPr lang="en-US" sz="2800">
              <a:latin typeface="Franklin Gothic Book" pitchFamily="34" charset="0"/>
            </a:endParaRPr>
          </a:p>
          <a:p>
            <a:r>
              <a:rPr lang="en-US" sz="2800">
                <a:latin typeface="Franklin Gothic Book" pitchFamily="34" charset="0"/>
              </a:rPr>
              <a:t>FE80:        Link Local IPv6 address</a:t>
            </a:r>
          </a:p>
          <a:p>
            <a:r>
              <a:rPr lang="en-US" sz="2800">
                <a:latin typeface="Franklin Gothic Book" pitchFamily="34" charset="0"/>
              </a:rPr>
              <a:t>2XXX:        Global unicast IPv6 address</a:t>
            </a:r>
          </a:p>
          <a:p>
            <a:r>
              <a:rPr lang="en-US" sz="2800">
                <a:latin typeface="Franklin Gothic Book" pitchFamily="34" charset="0"/>
              </a:rPr>
              <a:t>3XXX:        Global unicast IPv6 address</a:t>
            </a:r>
          </a:p>
          <a:p>
            <a:r>
              <a:rPr lang="en-US" sz="2800">
                <a:latin typeface="Franklin Gothic Book" pitchFamily="34" charset="0"/>
              </a:rPr>
              <a:t>FFXX:        Multicast IPv6 address</a:t>
            </a:r>
          </a:p>
          <a:p>
            <a:r>
              <a:rPr lang="en-US" sz="2800">
                <a:latin typeface="Franklin Gothic Book" pitchFamily="34" charset="0"/>
              </a:rPr>
              <a:t>**Anycast IPv6 address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1"/>
          <p:cNvSpPr txBox="1">
            <a:spLocks noChangeArrowheads="1"/>
          </p:cNvSpPr>
          <p:nvPr/>
        </p:nvSpPr>
        <p:spPr bwMode="auto">
          <a:xfrm>
            <a:off x="0" y="0"/>
            <a:ext cx="8991600" cy="821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latin typeface="Franklin Gothic Book" pitchFamily="34" charset="0"/>
              </a:rPr>
              <a:t>Link Local Address: </a:t>
            </a:r>
          </a:p>
          <a:p>
            <a:endParaRPr lang="en-US" sz="3200">
              <a:latin typeface="Franklin Gothic Book" pitchFamily="34" charset="0"/>
            </a:endParaRPr>
          </a:p>
          <a:p>
            <a:r>
              <a:rPr lang="en-US" sz="2400">
                <a:latin typeface="Franklin Gothic Book" pitchFamily="34" charset="0"/>
              </a:rPr>
              <a:t>It start from FE80:: (network Address)</a:t>
            </a:r>
          </a:p>
          <a:p>
            <a:r>
              <a:rPr lang="en-US" sz="2400">
                <a:latin typeface="Franklin Gothic Book" pitchFamily="34" charset="0"/>
              </a:rPr>
              <a:t>Rest is calculated by the system using the MAC address.</a:t>
            </a:r>
          </a:p>
          <a:p>
            <a:r>
              <a:rPr lang="en-US" sz="2400">
                <a:latin typeface="Franklin Gothic Book" pitchFamily="34" charset="0"/>
              </a:rPr>
              <a:t>E.g.:</a:t>
            </a:r>
          </a:p>
          <a:p>
            <a:r>
              <a:rPr lang="en-US" sz="2400">
                <a:latin typeface="Franklin Gothic Book" pitchFamily="34" charset="0"/>
              </a:rPr>
              <a:t>System MAC: CA01.11D4.0008</a:t>
            </a:r>
          </a:p>
          <a:p>
            <a:r>
              <a:rPr lang="en-US" sz="2400">
                <a:latin typeface="Franklin Gothic Book" pitchFamily="34" charset="0"/>
              </a:rPr>
              <a:t>Link Local Address will be: FE80::C801:11FF:FEd4:8</a:t>
            </a:r>
          </a:p>
          <a:p>
            <a:endParaRPr lang="en-US" sz="2400">
              <a:latin typeface="Franklin Gothic Book" pitchFamily="34" charset="0"/>
            </a:endParaRPr>
          </a:p>
          <a:p>
            <a:r>
              <a:rPr lang="en-US" sz="2400">
                <a:latin typeface="Franklin Gothic Book" pitchFamily="34" charset="0"/>
              </a:rPr>
              <a:t>Let us see how it is calculated by the system:</a:t>
            </a:r>
          </a:p>
          <a:p>
            <a:r>
              <a:rPr lang="en-US" sz="2400">
                <a:latin typeface="Franklin Gothic Book" pitchFamily="34" charset="0"/>
              </a:rPr>
              <a:t>Step1: Convert the MAC Address to  Binary</a:t>
            </a:r>
          </a:p>
          <a:p>
            <a:r>
              <a:rPr lang="en-US" sz="2400">
                <a:latin typeface="Franklin Gothic Book" pitchFamily="34" charset="0"/>
              </a:rPr>
              <a:t>Binary of CA01.11D4.0008 will be</a:t>
            </a:r>
          </a:p>
          <a:p>
            <a:r>
              <a:rPr lang="en-US" sz="2400">
                <a:latin typeface="Franklin Gothic Book" pitchFamily="34" charset="0"/>
              </a:rPr>
              <a:t>1100101000000001.0001000111010100.0000000000001000</a:t>
            </a:r>
          </a:p>
          <a:p>
            <a:endParaRPr lang="en-US" sz="2400">
              <a:latin typeface="Franklin Gothic Book" pitchFamily="34" charset="0"/>
            </a:endParaRPr>
          </a:p>
          <a:p>
            <a:r>
              <a:rPr lang="en-US" sz="2400">
                <a:latin typeface="Franklin Gothic Book" pitchFamily="34" charset="0"/>
              </a:rPr>
              <a:t>Step2: Flip the 7</a:t>
            </a:r>
            <a:r>
              <a:rPr lang="en-US" sz="2400" baseline="30000">
                <a:latin typeface="Franklin Gothic Book" pitchFamily="34" charset="0"/>
              </a:rPr>
              <a:t>th</a:t>
            </a:r>
            <a:r>
              <a:rPr lang="en-US" sz="2400">
                <a:latin typeface="Franklin Gothic Book" pitchFamily="34" charset="0"/>
              </a:rPr>
              <a:t> bit and then insert FFFE in the middle for the new EUI-64 Host ID</a:t>
            </a:r>
          </a:p>
          <a:p>
            <a:r>
              <a:rPr lang="en-US" sz="2400">
                <a:latin typeface="Franklin Gothic Book" pitchFamily="34" charset="0"/>
              </a:rPr>
              <a:t>Here the 7</a:t>
            </a:r>
            <a:r>
              <a:rPr lang="en-US" sz="2400" baseline="30000">
                <a:latin typeface="Franklin Gothic Book" pitchFamily="34" charset="0"/>
              </a:rPr>
              <a:t>th</a:t>
            </a:r>
            <a:r>
              <a:rPr lang="en-US" sz="2400">
                <a:latin typeface="Franklin Gothic Book" pitchFamily="34" charset="0"/>
              </a:rPr>
              <a:t> bit is 1 which will be flipped to 0 and so the first 4 hexadecimal digits will now be</a:t>
            </a:r>
          </a:p>
          <a:p>
            <a:r>
              <a:rPr lang="en-US" sz="2400">
                <a:latin typeface="Franklin Gothic Book" pitchFamily="34" charset="0"/>
              </a:rPr>
              <a:t>1100100000000001 ---------------------------</a:t>
            </a:r>
            <a:r>
              <a:rPr lang="en-US" sz="2400">
                <a:latin typeface="Franklin Gothic Book" pitchFamily="34" charset="0"/>
                <a:sym typeface="Wingdings" pitchFamily="2" charset="2"/>
              </a:rPr>
              <a:t> C801</a:t>
            </a:r>
            <a:endParaRPr lang="en-US" sz="2400">
              <a:latin typeface="Franklin Gothic Book" pitchFamily="34" charset="0"/>
            </a:endParaRPr>
          </a:p>
          <a:p>
            <a:endParaRPr lang="en-US" sz="2400">
              <a:latin typeface="Franklin Gothic Book" pitchFamily="34" charset="0"/>
            </a:endParaRPr>
          </a:p>
          <a:p>
            <a:endParaRPr lang="en-US" sz="2400">
              <a:latin typeface="Franklin Gothic Book" pitchFamily="34" charset="0"/>
            </a:endParaRPr>
          </a:p>
          <a:p>
            <a:endParaRPr lang="en-US" sz="3200"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Box 1"/>
          <p:cNvSpPr txBox="1">
            <a:spLocks noChangeArrowheads="1"/>
          </p:cNvSpPr>
          <p:nvPr/>
        </p:nvSpPr>
        <p:spPr bwMode="auto">
          <a:xfrm>
            <a:off x="0" y="152400"/>
            <a:ext cx="9144000" cy="618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Franklin Gothic Book" pitchFamily="34" charset="0"/>
              </a:rPr>
              <a:t>Cont.</a:t>
            </a:r>
          </a:p>
          <a:p>
            <a:endParaRPr lang="en-US">
              <a:latin typeface="Franklin Gothic Book" pitchFamily="34" charset="0"/>
            </a:endParaRPr>
          </a:p>
          <a:p>
            <a:r>
              <a:rPr lang="en-US" sz="2400">
                <a:latin typeface="Franklin Gothic Book" pitchFamily="34" charset="0"/>
              </a:rPr>
              <a:t>And after inserting FFFE right in the middle of the newly calculated MAC address we get</a:t>
            </a:r>
          </a:p>
          <a:p>
            <a:endParaRPr lang="en-US" sz="2400">
              <a:latin typeface="Franklin Gothic Book" pitchFamily="34" charset="0"/>
            </a:endParaRPr>
          </a:p>
          <a:p>
            <a:r>
              <a:rPr lang="en-US" sz="2400">
                <a:latin typeface="Franklin Gothic Book" pitchFamily="34" charset="0"/>
              </a:rPr>
              <a:t>C801.11FFFED4. 0008 which is</a:t>
            </a:r>
          </a:p>
          <a:p>
            <a:r>
              <a:rPr lang="en-US" sz="2400">
                <a:latin typeface="Franklin Gothic Book" pitchFamily="34" charset="0"/>
              </a:rPr>
              <a:t>C801.11FF.FED4.8 (64 bit Host ID)</a:t>
            </a:r>
          </a:p>
          <a:p>
            <a:endParaRPr lang="en-US" sz="2400">
              <a:latin typeface="Franklin Gothic Book" pitchFamily="34" charset="0"/>
            </a:endParaRPr>
          </a:p>
          <a:p>
            <a:r>
              <a:rPr lang="en-US" sz="2400">
                <a:latin typeface="Franklin Gothic Book" pitchFamily="34" charset="0"/>
              </a:rPr>
              <a:t>Thus the link local Address is:</a:t>
            </a:r>
          </a:p>
          <a:p>
            <a:r>
              <a:rPr lang="en-US" sz="2400">
                <a:solidFill>
                  <a:srgbClr val="FF0000"/>
                </a:solidFill>
                <a:latin typeface="Franklin Gothic Book" pitchFamily="34" charset="0"/>
              </a:rPr>
              <a:t>FE80::C801:11FF:FED4:8</a:t>
            </a:r>
          </a:p>
          <a:p>
            <a:endParaRPr lang="en-US" sz="2400">
              <a:solidFill>
                <a:srgbClr val="FF0000"/>
              </a:solidFill>
              <a:latin typeface="Franklin Gothic Book" pitchFamily="34" charset="0"/>
            </a:endParaRPr>
          </a:p>
          <a:p>
            <a:pPr>
              <a:buFont typeface="Arial" charset="0"/>
              <a:buChar char="•"/>
            </a:pPr>
            <a:r>
              <a:rPr lang="en-US" sz="2400">
                <a:solidFill>
                  <a:srgbClr val="FF0000"/>
                </a:solidFill>
                <a:latin typeface="Franklin Gothic Book" pitchFamily="34" charset="0"/>
              </a:rPr>
              <a:t>We can hard code the MAC address so as to get a link local address of our choice</a:t>
            </a:r>
          </a:p>
          <a:p>
            <a:pPr>
              <a:buFont typeface="Arial" charset="0"/>
              <a:buChar char="•"/>
            </a:pPr>
            <a:r>
              <a:rPr lang="en-US" sz="2400">
                <a:solidFill>
                  <a:srgbClr val="FF0000"/>
                </a:solidFill>
                <a:latin typeface="Franklin Gothic Book" pitchFamily="34" charset="0"/>
              </a:rPr>
              <a:t>Even the link local address can be hard coded without changing the MAC address</a:t>
            </a:r>
            <a:endParaRPr lang="en-US" sz="2400">
              <a:latin typeface="Franklin Gothic Book" pitchFamily="34" charset="0"/>
            </a:endParaRPr>
          </a:p>
          <a:p>
            <a:endParaRPr lang="en-US" sz="2400">
              <a:solidFill>
                <a:srgbClr val="FF0000"/>
              </a:solidFill>
              <a:latin typeface="Franklin Gothic Book" pitchFamily="34" charset="0"/>
            </a:endParaRPr>
          </a:p>
          <a:p>
            <a:endParaRPr lang="en-US" sz="2400"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1"/>
          <p:cNvSpPr txBox="1">
            <a:spLocks noChangeArrowheads="1"/>
          </p:cNvSpPr>
          <p:nvPr/>
        </p:nvSpPr>
        <p:spPr bwMode="auto">
          <a:xfrm>
            <a:off x="0" y="0"/>
            <a:ext cx="9144000" cy="326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u="sng">
                <a:latin typeface="Franklin Gothic Book" pitchFamily="34" charset="0"/>
              </a:rPr>
              <a:t>Global IPv6 Address</a:t>
            </a:r>
            <a:r>
              <a:rPr lang="en-US" sz="4000">
                <a:latin typeface="Franklin Gothic Book" pitchFamily="34" charset="0"/>
              </a:rPr>
              <a:t>:</a:t>
            </a:r>
          </a:p>
          <a:p>
            <a:endParaRPr lang="en-US" sz="2800">
              <a:latin typeface="Franklin Gothic Book" pitchFamily="34" charset="0"/>
            </a:endParaRPr>
          </a:p>
          <a:p>
            <a:endParaRPr lang="en-US" sz="2800">
              <a:latin typeface="Franklin Gothic Book" pitchFamily="34" charset="0"/>
            </a:endParaRPr>
          </a:p>
          <a:p>
            <a:endParaRPr lang="en-US" sz="2800">
              <a:latin typeface="Franklin Gothic Book" pitchFamily="34" charset="0"/>
            </a:endParaRPr>
          </a:p>
          <a:p>
            <a:r>
              <a:rPr lang="en-US" sz="2800">
                <a:latin typeface="Franklin Gothic Book" pitchFamily="34" charset="0"/>
              </a:rPr>
              <a:t>Global IPv6 address are currently assigned in the range 2XXX and 3XXXX</a:t>
            </a:r>
          </a:p>
          <a:p>
            <a:r>
              <a:rPr lang="en-US" sz="2800">
                <a:latin typeface="Franklin Gothic Book" pitchFamily="34" charset="0"/>
              </a:rPr>
              <a:t>They can also be hard coded in the system.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Box 1"/>
          <p:cNvSpPr txBox="1">
            <a:spLocks noChangeArrowheads="1"/>
          </p:cNvSpPr>
          <p:nvPr/>
        </p:nvSpPr>
        <p:spPr bwMode="auto">
          <a:xfrm>
            <a:off x="0" y="0"/>
            <a:ext cx="9144000" cy="539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u="sng">
                <a:latin typeface="Franklin Gothic Book" pitchFamily="34" charset="0"/>
              </a:rPr>
              <a:t>Multicast IPv6 Address:</a:t>
            </a:r>
          </a:p>
          <a:p>
            <a:endParaRPr lang="en-US" sz="2800">
              <a:latin typeface="Franklin Gothic Book" pitchFamily="34" charset="0"/>
            </a:endParaRPr>
          </a:p>
          <a:p>
            <a:endParaRPr lang="en-US" sz="2800">
              <a:latin typeface="Franklin Gothic Book" pitchFamily="34" charset="0"/>
            </a:endParaRPr>
          </a:p>
          <a:p>
            <a:r>
              <a:rPr lang="en-US" sz="2800">
                <a:latin typeface="Franklin Gothic Book" pitchFamily="34" charset="0"/>
              </a:rPr>
              <a:t>Every host joins a special multicast group based on the last 24 bits of its host ID</a:t>
            </a:r>
          </a:p>
          <a:p>
            <a:r>
              <a:rPr lang="en-US" sz="2800">
                <a:latin typeface="Franklin Gothic Book" pitchFamily="34" charset="0"/>
              </a:rPr>
              <a:t>*The solicited node multicast group is:</a:t>
            </a:r>
          </a:p>
          <a:p>
            <a:r>
              <a:rPr lang="en-US" sz="2800">
                <a:latin typeface="Franklin Gothic Book" pitchFamily="34" charset="0"/>
              </a:rPr>
              <a:t>FF02::1:FFxx:xxxx</a:t>
            </a:r>
          </a:p>
          <a:p>
            <a:r>
              <a:rPr lang="en-US" sz="2800">
                <a:latin typeface="Franklin Gothic Book" pitchFamily="34" charset="0"/>
              </a:rPr>
              <a:t>Where xx:xxxx = last 24 bits of host ID</a:t>
            </a:r>
          </a:p>
          <a:p>
            <a:endParaRPr lang="en-US" sz="2800">
              <a:latin typeface="Franklin Gothic Book" pitchFamily="34" charset="0"/>
            </a:endParaRPr>
          </a:p>
          <a:p>
            <a:r>
              <a:rPr lang="en-US" sz="2800">
                <a:latin typeface="Franklin Gothic Book" pitchFamily="34" charset="0"/>
              </a:rPr>
              <a:t>Also every device joins a multicast group of FF02::1 by default</a:t>
            </a:r>
          </a:p>
          <a:p>
            <a:endParaRPr lang="en-US" sz="2800">
              <a:latin typeface="Franklin Gothic Boo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Trek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1125</TotalTime>
  <Words>423</Words>
  <Application>Microsoft Office PowerPoint</Application>
  <PresentationFormat>On-screen Show (4:3)</PresentationFormat>
  <Paragraphs>91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Design Template</vt:lpstr>
      </vt:variant>
      <vt:variant>
        <vt:i4>9</vt:i4>
      </vt:variant>
      <vt:variant>
        <vt:lpstr>Slide Titles</vt:lpstr>
      </vt:variant>
      <vt:variant>
        <vt:i4>11</vt:i4>
      </vt:variant>
    </vt:vector>
  </HeadingPairs>
  <TitlesOfParts>
    <vt:vector size="26" baseType="lpstr">
      <vt:lpstr>Arial</vt:lpstr>
      <vt:lpstr>Franklin Gothic Medium</vt:lpstr>
      <vt:lpstr>Franklin Gothic Book</vt:lpstr>
      <vt:lpstr>Wingdings 2</vt:lpstr>
      <vt:lpstr>Calibri</vt:lpstr>
      <vt:lpstr>Wingdings</vt:lpstr>
      <vt:lpstr>Trek</vt:lpstr>
      <vt:lpstr>Trek</vt:lpstr>
      <vt:lpstr>Trek</vt:lpstr>
      <vt:lpstr>Trek</vt:lpstr>
      <vt:lpstr>Trek</vt:lpstr>
      <vt:lpstr>Trek</vt:lpstr>
      <vt:lpstr>Trek</vt:lpstr>
      <vt:lpstr>Trek</vt:lpstr>
      <vt:lpstr>Trek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Rahul</dc:creator>
  <cp:lastModifiedBy>Rahul</cp:lastModifiedBy>
  <cp:revision>34</cp:revision>
  <dcterms:created xsi:type="dcterms:W3CDTF">2011-11-25T02:20:52Z</dcterms:created>
  <dcterms:modified xsi:type="dcterms:W3CDTF">2013-08-07T10:37:14Z</dcterms:modified>
</cp:coreProperties>
</file>