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48"/>
  </p:notesMasterIdLst>
  <p:sldIdLst>
    <p:sldId id="256" r:id="rId2"/>
    <p:sldId id="257" r:id="rId3"/>
    <p:sldId id="258" r:id="rId4"/>
    <p:sldId id="259" r:id="rId5"/>
    <p:sldId id="260" r:id="rId6"/>
    <p:sldId id="305" r:id="rId7"/>
    <p:sldId id="306" r:id="rId8"/>
    <p:sldId id="307" r:id="rId9"/>
    <p:sldId id="308" r:id="rId10"/>
    <p:sldId id="309" r:id="rId11"/>
    <p:sldId id="310" r:id="rId12"/>
    <p:sldId id="311" r:id="rId13"/>
    <p:sldId id="312" r:id="rId14"/>
    <p:sldId id="313" r:id="rId15"/>
    <p:sldId id="314" r:id="rId16"/>
    <p:sldId id="315" r:id="rId17"/>
    <p:sldId id="316" r:id="rId18"/>
    <p:sldId id="317" r:id="rId19"/>
    <p:sldId id="261" r:id="rId20"/>
    <p:sldId id="262" r:id="rId21"/>
    <p:sldId id="263" r:id="rId22"/>
    <p:sldId id="264" r:id="rId23"/>
    <p:sldId id="265" r:id="rId24"/>
    <p:sldId id="266" r:id="rId25"/>
    <p:sldId id="267" r:id="rId26"/>
    <p:sldId id="268" r:id="rId27"/>
    <p:sldId id="269" r:id="rId28"/>
    <p:sldId id="270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293" r:id="rId37"/>
    <p:sldId id="294" r:id="rId38"/>
    <p:sldId id="295" r:id="rId39"/>
    <p:sldId id="297" r:id="rId40"/>
    <p:sldId id="298" r:id="rId41"/>
    <p:sldId id="320" r:id="rId42"/>
    <p:sldId id="318" r:id="rId43"/>
    <p:sldId id="319" r:id="rId44"/>
    <p:sldId id="301" r:id="rId45"/>
    <p:sldId id="302" r:id="rId46"/>
    <p:sldId id="303" r:id="rId4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1734" y="-27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AA8E16-3E4D-49C6-ACFF-207F4F11D043}" type="datetimeFigureOut">
              <a:rPr lang="en-US" smtClean="0"/>
              <a:pPr/>
              <a:t>8/19/2013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5EF075-CB1E-48C1-A436-044FB0DD5F1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Acorn RISC Machines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Android on ARM ensures devices deliver the maximum performance, efficiency and user experience.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benefits of this approach are reduced costs, heat and power usage compared to more complex chip designs, traits which are desirable for light, portable, battery-powered devices such as smart phones and tablet computers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EF075-CB1E-48C1-A436-044FB0DD5F1F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9C006D1-FA6D-42DE-BDE6-8756D4246C66}" type="datetimeFigureOut">
              <a:rPr lang="en-US" smtClean="0"/>
              <a:pPr/>
              <a:t>8/19/2013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020C0482-42EF-4984-9FDC-8BBB2D81AA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006D1-FA6D-42DE-BDE6-8756D4246C66}" type="datetimeFigureOut">
              <a:rPr lang="en-US" smtClean="0"/>
              <a:pPr/>
              <a:t>8/19/2013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C0482-42EF-4984-9FDC-8BBB2D81AA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006D1-FA6D-42DE-BDE6-8756D4246C66}" type="datetimeFigureOut">
              <a:rPr lang="en-US" smtClean="0"/>
              <a:pPr/>
              <a:t>8/19/2013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C0482-42EF-4984-9FDC-8BBB2D81AA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9C006D1-FA6D-42DE-BDE6-8756D4246C66}" type="datetimeFigureOut">
              <a:rPr lang="en-US" smtClean="0"/>
              <a:pPr/>
              <a:t>8/19/2013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20C0482-42EF-4984-9FDC-8BBB2D81AA4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9C006D1-FA6D-42DE-BDE6-8756D4246C66}" type="datetimeFigureOut">
              <a:rPr lang="en-US" smtClean="0"/>
              <a:pPr/>
              <a:t>8/19/2013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020C0482-42EF-4984-9FDC-8BBB2D81AA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006D1-FA6D-42DE-BDE6-8756D4246C66}" type="datetimeFigureOut">
              <a:rPr lang="en-US" smtClean="0"/>
              <a:pPr/>
              <a:t>8/19/2013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C0482-42EF-4984-9FDC-8BBB2D81AA4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006D1-FA6D-42DE-BDE6-8756D4246C66}" type="datetimeFigureOut">
              <a:rPr lang="en-US" smtClean="0"/>
              <a:pPr/>
              <a:t>8/19/2013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C0482-42EF-4984-9FDC-8BBB2D81AA4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9C006D1-FA6D-42DE-BDE6-8756D4246C66}" type="datetimeFigureOut">
              <a:rPr lang="en-US" smtClean="0"/>
              <a:pPr/>
              <a:t>8/19/2013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20C0482-42EF-4984-9FDC-8BBB2D81AA4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006D1-FA6D-42DE-BDE6-8756D4246C66}" type="datetimeFigureOut">
              <a:rPr lang="en-US" smtClean="0"/>
              <a:pPr/>
              <a:t>8/19/2013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0C0482-42EF-4984-9FDC-8BBB2D81AA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9C006D1-FA6D-42DE-BDE6-8756D4246C66}" type="datetimeFigureOut">
              <a:rPr lang="en-US" smtClean="0"/>
              <a:pPr/>
              <a:t>8/19/2013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20C0482-42EF-4984-9FDC-8BBB2D81AA4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9C006D1-FA6D-42DE-BDE6-8756D4246C66}" type="datetimeFigureOut">
              <a:rPr lang="en-US" smtClean="0"/>
              <a:pPr/>
              <a:t>8/19/2013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20C0482-42EF-4984-9FDC-8BBB2D81AA4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9C006D1-FA6D-42DE-BDE6-8756D4246C66}" type="datetimeFigureOut">
              <a:rPr lang="en-US" smtClean="0"/>
              <a:pPr/>
              <a:t>8/19/2013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20C0482-42EF-4984-9FDC-8BBB2D81AA4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799" y="4876800"/>
            <a:ext cx="7772400" cy="1470025"/>
          </a:xfrm>
        </p:spPr>
        <p:txBody>
          <a:bodyPr/>
          <a:lstStyle/>
          <a:p>
            <a:pPr algn="ctr"/>
            <a:r>
              <a:rPr lang="en-US" sz="3200" dirty="0" smtClean="0"/>
              <a:t>Vatsal Kothari</a:t>
            </a:r>
            <a:br>
              <a:rPr lang="en-US" sz="3200" dirty="0" smtClean="0"/>
            </a:br>
            <a:r>
              <a:rPr lang="en-US" sz="3200" dirty="0" smtClean="0"/>
              <a:t>19-AUG-2013</a:t>
            </a:r>
            <a:endParaRPr lang="en-US" dirty="0"/>
          </a:p>
        </p:txBody>
      </p:sp>
      <p:pic>
        <p:nvPicPr>
          <p:cNvPr id="3074" name="Picture 2" descr="C:\Users\Development\Desktop\Android_robot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7448" y="1676400"/>
            <a:ext cx="2569102" cy="29956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Development\Desktop\445px-Android.sv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2687" y="762000"/>
            <a:ext cx="4238625" cy="5715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150071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Run Emulator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 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In </a:t>
            </a:r>
            <a:r>
              <a:rPr lang="en-US" dirty="0"/>
              <a:t>AVD Manager, select the newly created AVD &gt; Start</a:t>
            </a:r>
          </a:p>
        </p:txBody>
      </p:sp>
    </p:spTree>
    <p:extLst>
      <p:ext uri="{BB962C8B-B14F-4D97-AF65-F5344CB8AC3E}">
        <p14:creationId xmlns="" xmlns:p14="http://schemas.microsoft.com/office/powerpoint/2010/main" val="3523581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Run Emulator</a:t>
            </a:r>
            <a:endParaRPr lang="en-US" b="1" dirty="0">
              <a:solidFill>
                <a:srgbClr val="0070C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193" y="1600200"/>
            <a:ext cx="5325614" cy="4873625"/>
          </a:xfrm>
        </p:spPr>
      </p:pic>
    </p:spTree>
    <p:extLst>
      <p:ext uri="{BB962C8B-B14F-4D97-AF65-F5344CB8AC3E}">
        <p14:creationId xmlns="" xmlns:p14="http://schemas.microsoft.com/office/powerpoint/2010/main" val="3245139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Create Project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 File &gt; New &gt; Android </a:t>
            </a:r>
            <a:r>
              <a:rPr lang="en-US" dirty="0" smtClean="0"/>
              <a:t>Project</a:t>
            </a:r>
          </a:p>
          <a:p>
            <a:r>
              <a:rPr lang="en-US" dirty="0" smtClean="0"/>
              <a:t> Fill </a:t>
            </a:r>
            <a:r>
              <a:rPr lang="en-US" dirty="0"/>
              <a:t>in: </a:t>
            </a: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• </a:t>
            </a:r>
            <a:r>
              <a:rPr lang="en-US" dirty="0"/>
              <a:t>Project name </a:t>
            </a: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• </a:t>
            </a:r>
            <a:r>
              <a:rPr lang="en-US" dirty="0"/>
              <a:t>Build target </a:t>
            </a: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• </a:t>
            </a:r>
            <a:r>
              <a:rPr lang="en-US" dirty="0"/>
              <a:t>Application name </a:t>
            </a: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• </a:t>
            </a:r>
            <a:r>
              <a:rPr lang="en-US" dirty="0"/>
              <a:t>Package name </a:t>
            </a: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• </a:t>
            </a:r>
            <a:r>
              <a:rPr lang="en-US" dirty="0"/>
              <a:t>Activity </a:t>
            </a: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• </a:t>
            </a:r>
            <a:r>
              <a:rPr lang="en-US" dirty="0"/>
              <a:t>Min SDK Version</a:t>
            </a:r>
          </a:p>
        </p:txBody>
      </p:sp>
    </p:spTree>
    <p:extLst>
      <p:ext uri="{BB962C8B-B14F-4D97-AF65-F5344CB8AC3E}">
        <p14:creationId xmlns="" xmlns:p14="http://schemas.microsoft.com/office/powerpoint/2010/main" val="677406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Create Project</a:t>
            </a:r>
            <a:endParaRPr lang="en-US" b="1" dirty="0">
              <a:solidFill>
                <a:srgbClr val="0070C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1371600"/>
            <a:ext cx="4114800" cy="4953000"/>
          </a:xfrm>
        </p:spPr>
      </p:pic>
    </p:spTree>
    <p:extLst>
      <p:ext uri="{BB962C8B-B14F-4D97-AF65-F5344CB8AC3E}">
        <p14:creationId xmlns="" xmlns:p14="http://schemas.microsoft.com/office/powerpoint/2010/main" val="1670437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Run Project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Run &gt; Run as &gt; Android Application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40721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Run Project</a:t>
            </a:r>
            <a:endParaRPr lang="en-US" b="1" dirty="0">
              <a:solidFill>
                <a:srgbClr val="0070C0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4213" y="1600200"/>
            <a:ext cx="5293574" cy="4873625"/>
          </a:xfrm>
        </p:spPr>
      </p:pic>
    </p:spTree>
    <p:extLst>
      <p:ext uri="{BB962C8B-B14F-4D97-AF65-F5344CB8AC3E}">
        <p14:creationId xmlns="" xmlns:p14="http://schemas.microsoft.com/office/powerpoint/2010/main" val="1414876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609600"/>
            <a:ext cx="7987092" cy="5014119"/>
          </a:xfrm>
        </p:spPr>
      </p:pic>
    </p:spTree>
    <p:extLst>
      <p:ext uri="{BB962C8B-B14F-4D97-AF65-F5344CB8AC3E}">
        <p14:creationId xmlns="" xmlns:p14="http://schemas.microsoft.com/office/powerpoint/2010/main" val="2516267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914400"/>
            <a:ext cx="6248400" cy="4514850"/>
          </a:xfrm>
        </p:spPr>
      </p:pic>
    </p:spTree>
    <p:extLst>
      <p:ext uri="{BB962C8B-B14F-4D97-AF65-F5344CB8AC3E}">
        <p14:creationId xmlns="" xmlns:p14="http://schemas.microsoft.com/office/powerpoint/2010/main" val="1663305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777081"/>
            <a:ext cx="7848600" cy="5547519"/>
          </a:xfrm>
        </p:spPr>
      </p:pic>
    </p:spTree>
    <p:extLst>
      <p:ext uri="{BB962C8B-B14F-4D97-AF65-F5344CB8AC3E}">
        <p14:creationId xmlns="" xmlns:p14="http://schemas.microsoft.com/office/powerpoint/2010/main" val="3102181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Fundamental Components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381000" y="1600200"/>
            <a:ext cx="8229600" cy="4525963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Activity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Service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err="1" smtClean="0"/>
              <a:t>ContentProvider</a:t>
            </a:r>
            <a:endParaRPr lang="en-US" dirty="0" smtClean="0"/>
          </a:p>
          <a:p>
            <a:pPr marL="971550" lvl="1" indent="-514350">
              <a:buFont typeface="+mj-lt"/>
              <a:buAutoNum type="arabicPeriod"/>
            </a:pPr>
            <a:r>
              <a:rPr lang="en-US" dirty="0" err="1" smtClean="0"/>
              <a:t>BroadcastReceiver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468546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Introduction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Android is Open Software platform for mobile development</a:t>
            </a:r>
          </a:p>
          <a:p>
            <a:endParaRPr lang="en-US" dirty="0" smtClean="0"/>
          </a:p>
          <a:p>
            <a:r>
              <a:rPr lang="en-US" dirty="0" smtClean="0"/>
              <a:t>Powered by Linux based operating System</a:t>
            </a:r>
          </a:p>
          <a:p>
            <a:endParaRPr lang="en-US" dirty="0" smtClean="0"/>
          </a:p>
          <a:p>
            <a:r>
              <a:rPr lang="en-US" dirty="0" smtClean="0"/>
              <a:t>Open Source under Apache 2 license</a:t>
            </a:r>
          </a:p>
          <a:p>
            <a:endParaRPr lang="en-US" dirty="0" smtClean="0"/>
          </a:p>
          <a:p>
            <a:r>
              <a:rPr lang="en-US" dirty="0" smtClean="0"/>
              <a:t>Fast Application development in Java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16171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Activity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Activity = Screen</a:t>
            </a:r>
          </a:p>
          <a:p>
            <a:endParaRPr lang="en-US" dirty="0" smtClean="0"/>
          </a:p>
          <a:p>
            <a:r>
              <a:rPr lang="en-US" dirty="0" smtClean="0"/>
              <a:t>Activity Provides the Screen interface of programs with which  the user Interacts.</a:t>
            </a:r>
          </a:p>
          <a:p>
            <a:endParaRPr lang="en-US" dirty="0" smtClean="0"/>
          </a:p>
          <a:p>
            <a:r>
              <a:rPr lang="en-US" dirty="0" smtClean="0"/>
              <a:t>An </a:t>
            </a:r>
            <a:r>
              <a:rPr lang="en-US" dirty="0"/>
              <a:t>activity is essentially just a piece of UI typically corresponding to one </a:t>
            </a:r>
            <a:r>
              <a:rPr lang="en-US" dirty="0" smtClean="0"/>
              <a:t>screen.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073487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Activity Lifecycle</a:t>
            </a:r>
            <a:endParaRPr lang="en-US" b="1" dirty="0">
              <a:solidFill>
                <a:srgbClr val="0070C0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5503" y="1600200"/>
            <a:ext cx="3770994" cy="4873625"/>
          </a:xfrm>
        </p:spPr>
      </p:pic>
    </p:spTree>
    <p:extLst>
      <p:ext uri="{BB962C8B-B14F-4D97-AF65-F5344CB8AC3E}">
        <p14:creationId xmlns="" xmlns:p14="http://schemas.microsoft.com/office/powerpoint/2010/main" val="4001317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7320" y="1956752"/>
            <a:ext cx="5547360" cy="4160520"/>
          </a:xfrm>
        </p:spPr>
      </p:pic>
    </p:spTree>
    <p:extLst>
      <p:ext uri="{BB962C8B-B14F-4D97-AF65-F5344CB8AC3E}">
        <p14:creationId xmlns="" xmlns:p14="http://schemas.microsoft.com/office/powerpoint/2010/main" val="3701782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1" y="289561"/>
            <a:ext cx="7770282" cy="5827711"/>
          </a:xfrm>
        </p:spPr>
      </p:pic>
    </p:spTree>
    <p:extLst>
      <p:ext uri="{BB962C8B-B14F-4D97-AF65-F5344CB8AC3E}">
        <p14:creationId xmlns="" xmlns:p14="http://schemas.microsoft.com/office/powerpoint/2010/main" val="3580251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609600"/>
            <a:ext cx="7955280" cy="5562600"/>
          </a:xfrm>
        </p:spPr>
      </p:pic>
    </p:spTree>
    <p:extLst>
      <p:ext uri="{BB962C8B-B14F-4D97-AF65-F5344CB8AC3E}">
        <p14:creationId xmlns="" xmlns:p14="http://schemas.microsoft.com/office/powerpoint/2010/main" val="4075957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838200"/>
            <a:ext cx="7620000" cy="5202872"/>
          </a:xfrm>
        </p:spPr>
      </p:pic>
    </p:spTree>
    <p:extLst>
      <p:ext uri="{BB962C8B-B14F-4D97-AF65-F5344CB8AC3E}">
        <p14:creationId xmlns="" xmlns:p14="http://schemas.microsoft.com/office/powerpoint/2010/main" val="2844933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Service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 service is a task that </a:t>
            </a:r>
            <a:r>
              <a:rPr lang="en-US" dirty="0" smtClean="0"/>
              <a:t>doesn't </a:t>
            </a:r>
            <a:r>
              <a:rPr lang="en-US" dirty="0"/>
              <a:t>have any UI, </a:t>
            </a:r>
            <a:r>
              <a:rPr lang="en-US" dirty="0" smtClean="0"/>
              <a:t>that's </a:t>
            </a:r>
            <a:r>
              <a:rPr lang="en-US" dirty="0"/>
              <a:t>long lived, </a:t>
            </a:r>
            <a:r>
              <a:rPr lang="en-US" dirty="0" smtClean="0"/>
              <a:t>that's </a:t>
            </a:r>
            <a:r>
              <a:rPr lang="en-US" dirty="0"/>
              <a:t>running in the </a:t>
            </a:r>
            <a:r>
              <a:rPr lang="en-US" dirty="0" smtClean="0"/>
              <a:t>background, </a:t>
            </a:r>
            <a:r>
              <a:rPr lang="en-US" dirty="0"/>
              <a:t>, even when user is not interacting with your app</a:t>
            </a:r>
            <a:r>
              <a:rPr lang="en-US" dirty="0" smtClean="0"/>
              <a:t>.</a:t>
            </a:r>
          </a:p>
          <a:p>
            <a:r>
              <a:rPr lang="en-US" dirty="0"/>
              <a:t>A good example is a music player. You may start playing music from an activity, from a piece of UI, but once the music is playing, </a:t>
            </a:r>
            <a:r>
              <a:rPr lang="en-US" dirty="0" smtClean="0"/>
              <a:t>you’d </a:t>
            </a:r>
            <a:r>
              <a:rPr lang="en-US" dirty="0"/>
              <a:t>want it to keep playing even if </a:t>
            </a:r>
            <a:r>
              <a:rPr lang="en-US" dirty="0" smtClean="0"/>
              <a:t>you’re </a:t>
            </a:r>
            <a:r>
              <a:rPr lang="en-US" dirty="0"/>
              <a:t>navigating to other parts of the user experience.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839354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solidFill>
                  <a:srgbClr val="0070C0"/>
                </a:solidFill>
              </a:rPr>
              <a:t>ContentProvider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 A way to share data across applications, including apps such as phonebook, calendar, </a:t>
            </a:r>
            <a:r>
              <a:rPr lang="en-US" dirty="0" smtClean="0"/>
              <a:t>etc.</a:t>
            </a:r>
          </a:p>
          <a:p>
            <a:endParaRPr lang="en-US" dirty="0" smtClean="0"/>
          </a:p>
          <a:p>
            <a:r>
              <a:rPr lang="en-US" dirty="0"/>
              <a:t>In other words, you can access the phonebook using a </a:t>
            </a:r>
            <a:r>
              <a:rPr lang="en-US" dirty="0" err="1"/>
              <a:t>ContentProvider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549976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solidFill>
                  <a:srgbClr val="0070C0"/>
                </a:solidFill>
              </a:rPr>
              <a:t>BroadcastReceiver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Responds </a:t>
            </a:r>
            <a:r>
              <a:rPr lang="en-US" dirty="0"/>
              <a:t>to system-wide broadcast announcements such as incoming phone call, SMS sent, picture captured, </a:t>
            </a:r>
            <a:r>
              <a:rPr lang="en-US" dirty="0" smtClean="0"/>
              <a:t>etc.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90115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User Interface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Two way to Construct UI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	1.XML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2.Code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402542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Android Architecture</a:t>
            </a:r>
            <a:endParaRPr lang="en-US" b="1" dirty="0">
              <a:solidFill>
                <a:srgbClr val="0070C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7619" y="1600200"/>
            <a:ext cx="6182382" cy="4724400"/>
          </a:xfrm>
        </p:spPr>
      </p:pic>
    </p:spTree>
    <p:extLst>
      <p:ext uri="{BB962C8B-B14F-4D97-AF65-F5344CB8AC3E}">
        <p14:creationId xmlns="" xmlns:p14="http://schemas.microsoft.com/office/powerpoint/2010/main" val="2022854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777081"/>
            <a:ext cx="8229600" cy="5166360"/>
          </a:xfrm>
        </p:spPr>
      </p:pic>
    </p:spTree>
    <p:extLst>
      <p:ext uri="{BB962C8B-B14F-4D97-AF65-F5344CB8AC3E}">
        <p14:creationId xmlns="" xmlns:p14="http://schemas.microsoft.com/office/powerpoint/2010/main" val="1713703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777081"/>
            <a:ext cx="8229600" cy="5166360"/>
          </a:xfrm>
        </p:spPr>
      </p:pic>
    </p:spTree>
    <p:extLst>
      <p:ext uri="{BB962C8B-B14F-4D97-AF65-F5344CB8AC3E}">
        <p14:creationId xmlns="" xmlns:p14="http://schemas.microsoft.com/office/powerpoint/2010/main" val="213864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777081"/>
            <a:ext cx="8229600" cy="5166360"/>
          </a:xfrm>
        </p:spPr>
      </p:pic>
    </p:spTree>
    <p:extLst>
      <p:ext uri="{BB962C8B-B14F-4D97-AF65-F5344CB8AC3E}">
        <p14:creationId xmlns="" xmlns:p14="http://schemas.microsoft.com/office/powerpoint/2010/main" val="908991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777081"/>
            <a:ext cx="8229600" cy="5166360"/>
          </a:xfrm>
        </p:spPr>
      </p:pic>
    </p:spTree>
    <p:extLst>
      <p:ext uri="{BB962C8B-B14F-4D97-AF65-F5344CB8AC3E}">
        <p14:creationId xmlns="" xmlns:p14="http://schemas.microsoft.com/office/powerpoint/2010/main" val="2209780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777081"/>
            <a:ext cx="8229600" cy="5166360"/>
          </a:xfrm>
        </p:spPr>
      </p:pic>
    </p:spTree>
    <p:extLst>
      <p:ext uri="{BB962C8B-B14F-4D97-AF65-F5344CB8AC3E}">
        <p14:creationId xmlns="" xmlns:p14="http://schemas.microsoft.com/office/powerpoint/2010/main" val="2536101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777081"/>
            <a:ext cx="8229600" cy="5166360"/>
          </a:xfrm>
        </p:spPr>
      </p:pic>
    </p:spTree>
    <p:extLst>
      <p:ext uri="{BB962C8B-B14F-4D97-AF65-F5344CB8AC3E}">
        <p14:creationId xmlns="" xmlns:p14="http://schemas.microsoft.com/office/powerpoint/2010/main" val="25823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777081"/>
            <a:ext cx="8229600" cy="5166360"/>
          </a:xfrm>
        </p:spPr>
      </p:pic>
    </p:spTree>
    <p:extLst>
      <p:ext uri="{BB962C8B-B14F-4D97-AF65-F5344CB8AC3E}">
        <p14:creationId xmlns="" xmlns:p14="http://schemas.microsoft.com/office/powerpoint/2010/main" val="525685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777081"/>
            <a:ext cx="8229600" cy="5166360"/>
          </a:xfrm>
        </p:spPr>
      </p:pic>
    </p:spTree>
    <p:extLst>
      <p:ext uri="{BB962C8B-B14F-4D97-AF65-F5344CB8AC3E}">
        <p14:creationId xmlns="" xmlns:p14="http://schemas.microsoft.com/office/powerpoint/2010/main" val="1915404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JSON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/>
          </a:bodyPr>
          <a:lstStyle/>
          <a:p>
            <a:r>
              <a:rPr lang="en-US" dirty="0" smtClean="0"/>
              <a:t>“JSON” stands for “JavaScript Object Notation”</a:t>
            </a:r>
          </a:p>
          <a:p>
            <a:r>
              <a:rPr lang="en-US" dirty="0" smtClean="0">
                <a:ea typeface="ＭＳ Ｐゴシック" pitchFamily="34" charset="-128"/>
              </a:rPr>
              <a:t>JSON is a light-weight.</a:t>
            </a:r>
          </a:p>
          <a:p>
            <a:r>
              <a:rPr lang="en-US" dirty="0" smtClean="0">
                <a:ea typeface="ＭＳ Ｐゴシック" pitchFamily="34" charset="-128"/>
              </a:rPr>
              <a:t>It</a:t>
            </a:r>
            <a:r>
              <a:rPr lang="en-US" altLang="en-US" dirty="0" smtClean="0">
                <a:ea typeface="ＭＳ Ｐゴシック" pitchFamily="34" charset="-128"/>
              </a:rPr>
              <a:t>’</a:t>
            </a:r>
            <a:r>
              <a:rPr lang="en-US" dirty="0" smtClean="0">
                <a:ea typeface="ＭＳ Ｐゴシック" pitchFamily="34" charset="-128"/>
              </a:rPr>
              <a:t>s really language independent</a:t>
            </a:r>
          </a:p>
          <a:p>
            <a:r>
              <a:rPr lang="en-US" dirty="0" smtClean="0">
                <a:ea typeface="ＭＳ Ｐゴシック" pitchFamily="34" charset="-128"/>
              </a:rPr>
              <a:t>most programming languages can easily read it and instantiate objects or some other data structure</a:t>
            </a:r>
          </a:p>
          <a:p>
            <a:r>
              <a:rPr lang="en-US" dirty="0"/>
              <a:t>JSON is syntax for storing and exchanging text information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/>
              <a:t>JSON is smaller than XML, and faster and easier to parse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86540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Syntax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 </a:t>
            </a:r>
            <a:r>
              <a:rPr lang="en-US" i="1" dirty="0" smtClean="0"/>
              <a:t>object</a:t>
            </a:r>
            <a:r>
              <a:rPr lang="en-US" dirty="0" smtClean="0"/>
              <a:t> is an unordered set of name/value pairs</a:t>
            </a:r>
          </a:p>
          <a:p>
            <a:pPr lvl="1"/>
            <a:r>
              <a:rPr lang="en-US" dirty="0" smtClean="0"/>
              <a:t>The pairs are enclosed within braces, { }</a:t>
            </a:r>
          </a:p>
          <a:p>
            <a:pPr lvl="1"/>
            <a:r>
              <a:rPr lang="en-US" dirty="0" smtClean="0"/>
              <a:t>There is a colon between the name and the value</a:t>
            </a:r>
          </a:p>
          <a:p>
            <a:pPr lvl="1"/>
            <a:r>
              <a:rPr lang="en-US" dirty="0" smtClean="0"/>
              <a:t>Pairs are separated by commas</a:t>
            </a:r>
          </a:p>
          <a:p>
            <a:pPr lvl="1"/>
            <a:r>
              <a:rPr lang="en-US" dirty="0" smtClean="0"/>
              <a:t>Example: </a:t>
            </a:r>
            <a:r>
              <a:rPr lang="en-US" dirty="0" smtClean="0">
                <a:solidFill>
                  <a:schemeClr val="accent2"/>
                </a:solidFill>
                <a:latin typeface="Trebuchet MS" pitchFamily="34" charset="0"/>
              </a:rPr>
              <a:t>{ "name": "html", "years": 5 }</a:t>
            </a:r>
          </a:p>
          <a:p>
            <a:r>
              <a:rPr lang="en-US" dirty="0" smtClean="0"/>
              <a:t>An </a:t>
            </a:r>
            <a:r>
              <a:rPr lang="en-US" i="1" dirty="0" smtClean="0"/>
              <a:t>array</a:t>
            </a:r>
            <a:r>
              <a:rPr lang="en-US" dirty="0" smtClean="0"/>
              <a:t> is an ordered collection of values</a:t>
            </a:r>
          </a:p>
          <a:p>
            <a:pPr lvl="1"/>
            <a:r>
              <a:rPr lang="en-US" dirty="0" smtClean="0"/>
              <a:t>The values are enclosed within brackets, [ ]</a:t>
            </a:r>
          </a:p>
          <a:p>
            <a:pPr lvl="1"/>
            <a:r>
              <a:rPr lang="en-US" dirty="0" smtClean="0"/>
              <a:t>Values are separated by commas</a:t>
            </a:r>
          </a:p>
          <a:p>
            <a:pPr lvl="1"/>
            <a:r>
              <a:rPr lang="en-US" dirty="0" smtClean="0"/>
              <a:t>Example: </a:t>
            </a:r>
            <a:r>
              <a:rPr lang="en-US" dirty="0" smtClean="0">
                <a:solidFill>
                  <a:schemeClr val="accent2"/>
                </a:solidFill>
                <a:latin typeface="Trebuchet MS" pitchFamily="34" charset="0"/>
              </a:rPr>
              <a:t>[ "html", ”xml", "</a:t>
            </a:r>
            <a:r>
              <a:rPr lang="en-US" dirty="0" err="1" smtClean="0">
                <a:solidFill>
                  <a:schemeClr val="accent2"/>
                </a:solidFill>
                <a:latin typeface="Trebuchet MS" pitchFamily="34" charset="0"/>
              </a:rPr>
              <a:t>css</a:t>
            </a:r>
            <a:r>
              <a:rPr lang="en-US" dirty="0" smtClean="0">
                <a:solidFill>
                  <a:schemeClr val="accent2"/>
                </a:solidFill>
                <a:latin typeface="Trebuchet MS" pitchFamily="34" charset="0"/>
              </a:rPr>
              <a:t>"  ]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91071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62000"/>
          </a:xfrm>
        </p:spPr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Development Process</a:t>
            </a:r>
            <a:endParaRPr lang="en-US" b="1" dirty="0">
              <a:solidFill>
                <a:srgbClr val="0070C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3648" y="990599"/>
            <a:ext cx="3527152" cy="5646503"/>
          </a:xfrm>
        </p:spPr>
      </p:pic>
    </p:spTree>
    <p:extLst>
      <p:ext uri="{BB962C8B-B14F-4D97-AF65-F5344CB8AC3E}">
        <p14:creationId xmlns="" xmlns:p14="http://schemas.microsoft.com/office/powerpoint/2010/main" val="2992312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Syntax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</a:t>
            </a:r>
            <a:r>
              <a:rPr lang="en-US" i="1" dirty="0" smtClean="0"/>
              <a:t>value</a:t>
            </a:r>
            <a:r>
              <a:rPr lang="en-US" dirty="0" smtClean="0"/>
              <a:t> can be: A string, a number, </a:t>
            </a:r>
            <a:r>
              <a:rPr lang="en-US" dirty="0" smtClean="0">
                <a:solidFill>
                  <a:schemeClr val="accent2"/>
                </a:solidFill>
                <a:latin typeface="Trebuchet MS" pitchFamily="34" charset="0"/>
              </a:rPr>
              <a:t>true</a:t>
            </a:r>
            <a:r>
              <a:rPr lang="en-US" dirty="0" smtClean="0"/>
              <a:t>, </a:t>
            </a:r>
            <a:r>
              <a:rPr lang="en-US" dirty="0" smtClean="0">
                <a:solidFill>
                  <a:schemeClr val="accent2"/>
                </a:solidFill>
                <a:latin typeface="Trebuchet MS" pitchFamily="34" charset="0"/>
              </a:rPr>
              <a:t>false</a:t>
            </a:r>
            <a:r>
              <a:rPr lang="en-US" dirty="0" smtClean="0"/>
              <a:t>, </a:t>
            </a:r>
            <a:r>
              <a:rPr lang="en-US" dirty="0" smtClean="0">
                <a:solidFill>
                  <a:schemeClr val="accent2"/>
                </a:solidFill>
                <a:latin typeface="Trebuchet MS" pitchFamily="34" charset="0"/>
              </a:rPr>
              <a:t>null</a:t>
            </a:r>
            <a:r>
              <a:rPr lang="en-US" dirty="0" smtClean="0"/>
              <a:t>, an object, or an array</a:t>
            </a:r>
          </a:p>
          <a:p>
            <a:pPr lvl="1"/>
            <a:r>
              <a:rPr lang="en-US" dirty="0" smtClean="0"/>
              <a:t>Values can be nested</a:t>
            </a:r>
          </a:p>
          <a:p>
            <a:r>
              <a:rPr lang="en-US" i="1" dirty="0" smtClean="0"/>
              <a:t>Strings</a:t>
            </a:r>
            <a:r>
              <a:rPr lang="en-US" dirty="0" smtClean="0"/>
              <a:t> are enclosed in double quotes, and can contain the usual assortment of escaped characters</a:t>
            </a:r>
          </a:p>
          <a:p>
            <a:r>
              <a:rPr lang="en-US" i="1" dirty="0" smtClean="0"/>
              <a:t>Numbers</a:t>
            </a:r>
            <a:r>
              <a:rPr lang="en-US" dirty="0" smtClean="0"/>
              <a:t> have the usual C/C++/Java syntax, including exponential (E) notation</a:t>
            </a:r>
          </a:p>
          <a:p>
            <a:pPr lvl="1"/>
            <a:r>
              <a:rPr lang="en-US" dirty="0" smtClean="0"/>
              <a:t>All numbers are decimal--no octal or hexadecimal</a:t>
            </a:r>
          </a:p>
          <a:p>
            <a:r>
              <a:rPr lang="en-US" i="1" dirty="0" smtClean="0"/>
              <a:t>Whitespace</a:t>
            </a:r>
            <a:r>
              <a:rPr lang="en-US" dirty="0" smtClean="0"/>
              <a:t> can be used between any pair of tokens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04678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Example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93837"/>
            <a:ext cx="8229600" cy="4525963"/>
          </a:xfrm>
        </p:spPr>
        <p:txBody>
          <a:bodyPr>
            <a:normAutofit fontScale="85000" lnSpcReduction="20000"/>
          </a:bodyPr>
          <a:lstStyle/>
          <a:p>
            <a:pPr marL="0" indent="0">
              <a:buFont typeface="Wingdings" pitchFamily="2" charset="2"/>
              <a:buNone/>
            </a:pPr>
            <a:r>
              <a:rPr lang="en-US" dirty="0" smtClean="0">
                <a:ea typeface="ＭＳ Ｐゴシック" pitchFamily="34" charset="-128"/>
              </a:rPr>
              <a:t>{"</a:t>
            </a:r>
            <a:r>
              <a:rPr lang="en-US" dirty="0" err="1" smtClean="0">
                <a:ea typeface="ＭＳ Ｐゴシック" pitchFamily="34" charset="-128"/>
              </a:rPr>
              <a:t>firstName</a:t>
            </a:r>
            <a:r>
              <a:rPr lang="en-US" dirty="0" smtClean="0">
                <a:ea typeface="ＭＳ Ｐゴシック" pitchFamily="34" charset="-128"/>
              </a:rPr>
              <a:t>": "John",</a:t>
            </a:r>
          </a:p>
          <a:p>
            <a:pPr marL="0" indent="0">
              <a:buFont typeface="Wingdings" pitchFamily="2" charset="2"/>
              <a:buNone/>
            </a:pPr>
            <a:r>
              <a:rPr lang="en-US" dirty="0" smtClean="0">
                <a:ea typeface="ＭＳ Ｐゴシック" pitchFamily="34" charset="-128"/>
              </a:rPr>
              <a:t> "</a:t>
            </a:r>
            <a:r>
              <a:rPr lang="en-US" dirty="0" err="1" smtClean="0">
                <a:ea typeface="ＭＳ Ｐゴシック" pitchFamily="34" charset="-128"/>
              </a:rPr>
              <a:t>lastName</a:t>
            </a:r>
            <a:r>
              <a:rPr lang="en-US" dirty="0" smtClean="0">
                <a:ea typeface="ＭＳ Ｐゴシック" pitchFamily="34" charset="-128"/>
              </a:rPr>
              <a:t>" : "Smith",</a:t>
            </a:r>
          </a:p>
          <a:p>
            <a:pPr marL="0" indent="0">
              <a:buFont typeface="Wingdings" pitchFamily="2" charset="2"/>
              <a:buNone/>
            </a:pPr>
            <a:r>
              <a:rPr lang="en-US" dirty="0" smtClean="0">
                <a:ea typeface="ＭＳ Ｐゴシック" pitchFamily="34" charset="-128"/>
              </a:rPr>
              <a:t> "age"          : 25,</a:t>
            </a:r>
          </a:p>
          <a:p>
            <a:pPr marL="0" indent="0">
              <a:buFont typeface="Wingdings" pitchFamily="2" charset="2"/>
              <a:buNone/>
            </a:pPr>
            <a:r>
              <a:rPr lang="en-US" dirty="0" smtClean="0">
                <a:ea typeface="ＭＳ Ｐゴシック" pitchFamily="34" charset="-128"/>
              </a:rPr>
              <a:t> "address"   :</a:t>
            </a:r>
          </a:p>
          <a:p>
            <a:pPr marL="0" indent="0">
              <a:buFont typeface="Wingdings" pitchFamily="2" charset="2"/>
              <a:buNone/>
            </a:pPr>
            <a:r>
              <a:rPr lang="en-US" dirty="0" smtClean="0">
                <a:ea typeface="ＭＳ Ｐゴシック" pitchFamily="34" charset="-128"/>
              </a:rPr>
              <a:t>    {"</a:t>
            </a:r>
            <a:r>
              <a:rPr lang="en-US" dirty="0" err="1" smtClean="0">
                <a:ea typeface="ＭＳ Ｐゴシック" pitchFamily="34" charset="-128"/>
              </a:rPr>
              <a:t>streetAdr</a:t>
            </a:r>
            <a:r>
              <a:rPr lang="en-US" altLang="en-US" dirty="0" smtClean="0">
                <a:ea typeface="ＭＳ Ｐゴシック" pitchFamily="34" charset="-128"/>
              </a:rPr>
              <a:t>”</a:t>
            </a:r>
            <a:r>
              <a:rPr lang="en-US" dirty="0" smtClean="0">
                <a:ea typeface="ＭＳ Ｐゴシック" pitchFamily="34" charset="-128"/>
              </a:rPr>
              <a:t> : "21 2nd Street",</a:t>
            </a:r>
          </a:p>
          <a:p>
            <a:pPr marL="0" indent="0">
              <a:buFont typeface="Wingdings" pitchFamily="2" charset="2"/>
              <a:buNone/>
            </a:pPr>
            <a:r>
              <a:rPr lang="en-US" dirty="0" smtClean="0">
                <a:ea typeface="ＭＳ Ｐゴシック" pitchFamily="34" charset="-128"/>
              </a:rPr>
              <a:t>      "city"         : "New York",</a:t>
            </a:r>
          </a:p>
          <a:p>
            <a:pPr marL="0" indent="0">
              <a:buFont typeface="Wingdings" pitchFamily="2" charset="2"/>
              <a:buNone/>
            </a:pPr>
            <a:r>
              <a:rPr lang="en-US" dirty="0" smtClean="0">
                <a:ea typeface="ＭＳ Ｐゴシック" pitchFamily="34" charset="-128"/>
              </a:rPr>
              <a:t>      "state"       : "NY",</a:t>
            </a:r>
          </a:p>
          <a:p>
            <a:pPr marL="0" indent="0">
              <a:buFont typeface="Wingdings" pitchFamily="2" charset="2"/>
              <a:buNone/>
            </a:pPr>
            <a:r>
              <a:rPr lang="en-US" dirty="0" smtClean="0">
                <a:ea typeface="ＭＳ Ｐゴシック" pitchFamily="34" charset="-128"/>
              </a:rPr>
              <a:t>      </a:t>
            </a:r>
            <a:r>
              <a:rPr lang="en-US" altLang="en-US" dirty="0" smtClean="0">
                <a:ea typeface="ＭＳ Ｐゴシック" pitchFamily="34" charset="-128"/>
              </a:rPr>
              <a:t>”</a:t>
            </a:r>
            <a:r>
              <a:rPr lang="en-US" dirty="0" smtClean="0">
                <a:ea typeface="ＭＳ Ｐゴシック" pitchFamily="34" charset="-128"/>
              </a:rPr>
              <a:t>zip"          : "10021"},</a:t>
            </a:r>
          </a:p>
          <a:p>
            <a:pPr marL="0" indent="0">
              <a:buFont typeface="Wingdings" pitchFamily="2" charset="2"/>
              <a:buNone/>
            </a:pPr>
            <a:r>
              <a:rPr lang="en-US" dirty="0" smtClean="0">
                <a:ea typeface="ＭＳ Ｐゴシック" pitchFamily="34" charset="-128"/>
              </a:rPr>
              <a:t> "</a:t>
            </a:r>
            <a:r>
              <a:rPr lang="en-US" dirty="0" err="1" smtClean="0">
                <a:ea typeface="ＭＳ Ｐゴシック" pitchFamily="34" charset="-128"/>
              </a:rPr>
              <a:t>phoneNumber</a:t>
            </a:r>
            <a:r>
              <a:rPr lang="en-US" dirty="0" smtClean="0">
                <a:ea typeface="ＭＳ Ｐゴシック" pitchFamily="34" charset="-128"/>
              </a:rPr>
              <a:t>":</a:t>
            </a:r>
          </a:p>
          <a:p>
            <a:pPr marL="0" indent="0">
              <a:buFont typeface="Wingdings" pitchFamily="2" charset="2"/>
              <a:buNone/>
            </a:pPr>
            <a:r>
              <a:rPr lang="en-US" dirty="0" smtClean="0">
                <a:ea typeface="ＭＳ Ｐゴシック" pitchFamily="34" charset="-128"/>
              </a:rPr>
              <a:t>    [{"type"  : "home",</a:t>
            </a:r>
          </a:p>
          <a:p>
            <a:pPr marL="0" indent="0">
              <a:buFont typeface="Wingdings" pitchFamily="2" charset="2"/>
              <a:buNone/>
            </a:pPr>
            <a:r>
              <a:rPr lang="en-US" dirty="0" smtClean="0">
                <a:ea typeface="ＭＳ Ｐゴシック" pitchFamily="34" charset="-128"/>
              </a:rPr>
              <a:t>      "number": "212 555-1234"},</a:t>
            </a:r>
          </a:p>
          <a:p>
            <a:pPr marL="0" indent="0">
              <a:buFont typeface="Wingdings" pitchFamily="2" charset="2"/>
              <a:buNone/>
            </a:pPr>
            <a:r>
              <a:rPr lang="en-US" dirty="0" smtClean="0">
                <a:ea typeface="ＭＳ Ｐゴシック" pitchFamily="34" charset="-128"/>
              </a:rPr>
              <a:t>     {"type"  : "fax",</a:t>
            </a:r>
          </a:p>
          <a:p>
            <a:pPr marL="0" indent="0">
              <a:buFont typeface="Wingdings" pitchFamily="2" charset="2"/>
              <a:buNone/>
            </a:pPr>
            <a:r>
              <a:rPr lang="en-US" dirty="0" smtClean="0">
                <a:ea typeface="ＭＳ Ｐゴシック" pitchFamily="34" charset="-128"/>
              </a:rPr>
              <a:t>      "number</a:t>
            </a:r>
            <a:r>
              <a:rPr lang="en-US" altLang="en-US" dirty="0" smtClean="0">
                <a:ea typeface="ＭＳ Ｐゴシック" pitchFamily="34" charset="-128"/>
              </a:rPr>
              <a:t>”</a:t>
            </a:r>
            <a:r>
              <a:rPr lang="en-US" dirty="0" smtClean="0">
                <a:ea typeface="ＭＳ Ｐゴシック" pitchFamily="34" charset="-128"/>
              </a:rPr>
              <a:t> : "646 555-4567"}]</a:t>
            </a:r>
          </a:p>
          <a:p>
            <a:pPr marL="0" indent="0">
              <a:buFont typeface="Wingdings" pitchFamily="2" charset="2"/>
              <a:buNone/>
            </a:pPr>
            <a:r>
              <a:rPr lang="en-US" dirty="0" smtClean="0">
                <a:ea typeface="ＭＳ Ｐゴシック" pitchFamily="34" charset="-128"/>
              </a:rPr>
              <a:t> }</a:t>
            </a:r>
            <a:endParaRPr lang="en-US" b="1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4643438" y="1412875"/>
            <a:ext cx="4249737" cy="491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80988" indent="-280988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280988" marR="0" lvl="0" indent="-280988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3366"/>
              </a:buClr>
              <a:buSzPct val="75000"/>
              <a:buFont typeface="Wingdings" pitchFamily="2" charset="2"/>
              <a:buChar char="l"/>
              <a:tabLst/>
              <a:defRPr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This is a JSON object with five key-value pairs</a:t>
            </a:r>
          </a:p>
          <a:p>
            <a:pPr marL="280988" marR="0" lvl="0" indent="-280988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3366"/>
              </a:buClr>
              <a:buSzPct val="75000"/>
              <a:buFont typeface="Wingdings" pitchFamily="2" charset="2"/>
              <a:buChar char="l"/>
              <a:tabLst/>
              <a:defRPr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Objects are wrapped by curly braces</a:t>
            </a:r>
          </a:p>
          <a:p>
            <a:pPr marL="280988" marR="0" lvl="0" indent="-280988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3366"/>
              </a:buClr>
              <a:buSzPct val="75000"/>
              <a:buFont typeface="Wingdings" pitchFamily="2" charset="2"/>
              <a:buChar char="l"/>
              <a:tabLst/>
              <a:defRPr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There are no object IDs</a:t>
            </a:r>
          </a:p>
          <a:p>
            <a:pPr marL="280988" marR="0" lvl="0" indent="-280988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3366"/>
              </a:buClr>
              <a:buSzPct val="75000"/>
              <a:buFont typeface="Wingdings" pitchFamily="2" charset="2"/>
              <a:buChar char="l"/>
              <a:tabLst/>
              <a:defRPr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Keys are strings</a:t>
            </a:r>
          </a:p>
          <a:p>
            <a:pPr marL="280988" marR="0" lvl="0" indent="-280988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3366"/>
              </a:buClr>
              <a:buSzPct val="75000"/>
              <a:buFont typeface="Wingdings" pitchFamily="2" charset="2"/>
              <a:buChar char="l"/>
              <a:tabLst/>
              <a:defRPr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Values are numbers, strings, objects or arrays</a:t>
            </a:r>
          </a:p>
          <a:p>
            <a:pPr marL="280988" marR="0" lvl="0" indent="-280988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3366"/>
              </a:buClr>
              <a:buSzPct val="75000"/>
              <a:buFont typeface="Wingdings" pitchFamily="2" charset="2"/>
              <a:buChar char="l"/>
              <a:tabLst/>
              <a:defRPr/>
            </a:pPr>
            <a:r>
              <a:rPr kumimoji="0" lang="en-US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Arrays are wrapped by square brackets</a:t>
            </a:r>
          </a:p>
          <a:p>
            <a:pPr marL="280988" marR="0" lvl="0" indent="-280988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3366"/>
              </a:buClr>
              <a:buSzPct val="75000"/>
              <a:buFont typeface="Wingdings" pitchFamily="2" charset="2"/>
              <a:buChar char="l"/>
              <a:tabLst/>
              <a:defRPr/>
            </a:pPr>
            <a:endParaRPr kumimoji="0" lang="en-US" sz="2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42864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7467600" cy="1295400"/>
          </a:xfrm>
        </p:spPr>
        <p:txBody>
          <a:bodyPr>
            <a:normAutofit fontScale="90000"/>
          </a:bodyPr>
          <a:lstStyle/>
          <a:p>
            <a:r>
              <a:rPr lang="en-US" sz="3200" b="1" dirty="0" smtClean="0">
                <a:solidFill>
                  <a:srgbClr val="0070C0"/>
                </a:solidFill>
              </a:rPr>
              <a:t/>
            </a:r>
            <a:br>
              <a:rPr lang="en-US" sz="3200" b="1" dirty="0" smtClean="0">
                <a:solidFill>
                  <a:srgbClr val="0070C0"/>
                </a:solidFill>
              </a:rPr>
            </a:br>
            <a:r>
              <a:rPr lang="en-US" sz="3200" b="1" dirty="0" smtClean="0">
                <a:solidFill>
                  <a:srgbClr val="0070C0"/>
                </a:solidFill>
              </a:rPr>
              <a:t/>
            </a:r>
            <a:br>
              <a:rPr lang="en-US" sz="3200" b="1" dirty="0" smtClean="0">
                <a:solidFill>
                  <a:srgbClr val="0070C0"/>
                </a:solidFill>
              </a:rPr>
            </a:br>
            <a:r>
              <a:rPr lang="en-US" sz="3200" b="1" dirty="0" smtClean="0">
                <a:solidFill>
                  <a:srgbClr val="0070C0"/>
                </a:solidFill>
              </a:rPr>
              <a:t/>
            </a:r>
            <a:br>
              <a:rPr lang="en-US" sz="3200" b="1" dirty="0" smtClean="0">
                <a:solidFill>
                  <a:srgbClr val="0070C0"/>
                </a:solidFill>
              </a:rPr>
            </a:br>
            <a:r>
              <a:rPr lang="en-US" sz="3200" b="1" dirty="0" smtClean="0">
                <a:solidFill>
                  <a:srgbClr val="0070C0"/>
                </a:solidFill>
              </a:rPr>
              <a:t/>
            </a:r>
            <a:br>
              <a:rPr lang="en-US" sz="3200" b="1" dirty="0" smtClean="0">
                <a:solidFill>
                  <a:srgbClr val="0070C0"/>
                </a:solidFill>
              </a:rPr>
            </a:br>
            <a:r>
              <a:rPr lang="en-US" sz="4000" b="1" dirty="0" smtClean="0">
                <a:solidFill>
                  <a:srgbClr val="0070C0"/>
                </a:solidFill>
              </a:rPr>
              <a:t>ANDROID : CONNECTING TO SERVER (MYSQL USING PHP) </a:t>
            </a:r>
            <a:r>
              <a:rPr lang="en-US" sz="3600" dirty="0" smtClean="0"/>
              <a:t/>
            </a:r>
            <a:br>
              <a:rPr lang="en-US" sz="3600" dirty="0" smtClean="0"/>
            </a:br>
            <a:endParaRPr lang="en-US" dirty="0"/>
          </a:p>
        </p:txBody>
      </p:sp>
      <p:pic>
        <p:nvPicPr>
          <p:cNvPr id="4" name="Content Placeholder 3" descr="1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600200" y="1676400"/>
            <a:ext cx="5029200" cy="380333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0070C0"/>
                </a:solidFill>
              </a:rPr>
              <a:t>ANDROID : CONNECTING TO SERVER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sz="2800" dirty="0" smtClean="0"/>
              <a:t>When android application will execute, it will connect android device to PHP Script.</a:t>
            </a:r>
          </a:p>
          <a:p>
            <a:endParaRPr lang="en-US" sz="2800" dirty="0" smtClean="0"/>
          </a:p>
          <a:p>
            <a:r>
              <a:rPr lang="en-US" sz="2800" dirty="0" smtClean="0"/>
              <a:t>PHP Script will fetch data from the database. It will encode it into JSON format and send it to the device.</a:t>
            </a:r>
          </a:p>
          <a:p>
            <a:endParaRPr lang="en-US" sz="2800" dirty="0" smtClean="0"/>
          </a:p>
          <a:p>
            <a:r>
              <a:rPr lang="en-US" sz="2800" dirty="0" smtClean="0"/>
              <a:t>Now, android application will get these encoded data. It will parse the data and display it on android device.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Data Exchange using Http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 err="1" smtClean="0"/>
              <a:t>HttpClient</a:t>
            </a:r>
            <a:r>
              <a:rPr lang="en-US" sz="1800" dirty="0" smtClean="0"/>
              <a:t> </a:t>
            </a:r>
            <a:r>
              <a:rPr lang="en-US" sz="1800" dirty="0" err="1" smtClean="0"/>
              <a:t>httpClient</a:t>
            </a:r>
            <a:r>
              <a:rPr lang="en-US" sz="1800" dirty="0" smtClean="0"/>
              <a:t> = </a:t>
            </a:r>
            <a:r>
              <a:rPr lang="en-US" sz="1800" b="1" dirty="0" smtClean="0"/>
              <a:t>new</a:t>
            </a:r>
            <a:r>
              <a:rPr lang="en-US" sz="1800" dirty="0" smtClean="0"/>
              <a:t> </a:t>
            </a:r>
            <a:r>
              <a:rPr lang="en-US" sz="1800" dirty="0" err="1" smtClean="0"/>
              <a:t>DefaultHttpClient</a:t>
            </a:r>
            <a:r>
              <a:rPr lang="en-US" sz="1800" dirty="0" smtClean="0"/>
              <a:t>(); </a:t>
            </a:r>
          </a:p>
          <a:p>
            <a:pPr marL="0" indent="0">
              <a:buNone/>
            </a:pPr>
            <a:r>
              <a:rPr lang="nn-NO" sz="1800" dirty="0" smtClean="0"/>
              <a:t>HttpPost httpPost = </a:t>
            </a:r>
            <a:r>
              <a:rPr lang="nn-NO" sz="1800" b="1" dirty="0" smtClean="0"/>
              <a:t>new</a:t>
            </a:r>
            <a:r>
              <a:rPr lang="nn-NO" sz="1800" dirty="0" smtClean="0"/>
              <a:t> HttpPost("https://URL");</a:t>
            </a:r>
          </a:p>
          <a:p>
            <a:pPr marL="0" indent="0">
              <a:buNone/>
            </a:pPr>
            <a:r>
              <a:rPr lang="en-US" sz="1800" dirty="0" smtClean="0"/>
              <a:t>List&lt;</a:t>
            </a:r>
            <a:r>
              <a:rPr lang="en-US" sz="1800" dirty="0" err="1" smtClean="0"/>
              <a:t>NameValuePair</a:t>
            </a:r>
            <a:r>
              <a:rPr lang="en-US" sz="1800" dirty="0" smtClean="0"/>
              <a:t>&gt; </a:t>
            </a:r>
            <a:r>
              <a:rPr lang="en-US" sz="1800" dirty="0" err="1" smtClean="0"/>
              <a:t>nameValuePairs</a:t>
            </a:r>
            <a:r>
              <a:rPr lang="en-US" sz="1800" dirty="0" smtClean="0"/>
              <a:t> = new </a:t>
            </a:r>
            <a:r>
              <a:rPr lang="en-US" sz="1800" dirty="0" err="1" smtClean="0"/>
              <a:t>ArrayList</a:t>
            </a:r>
            <a:r>
              <a:rPr lang="en-US" sz="1800" dirty="0" smtClean="0"/>
              <a:t>&lt;</a:t>
            </a:r>
            <a:r>
              <a:rPr lang="en-US" sz="1800" dirty="0" err="1" smtClean="0"/>
              <a:t>NameValuePair</a:t>
            </a:r>
            <a:r>
              <a:rPr lang="en-US" sz="1800" dirty="0" smtClean="0"/>
              <a:t>&gt;(2);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 err="1" smtClean="0"/>
              <a:t>nameValuePairs.add</a:t>
            </a:r>
            <a:r>
              <a:rPr lang="en-US" sz="1800" dirty="0" smtClean="0"/>
              <a:t>(new </a:t>
            </a:r>
            <a:r>
              <a:rPr lang="en-US" sz="1800" dirty="0" err="1" smtClean="0"/>
              <a:t>BasicNameValuePair</a:t>
            </a:r>
            <a:r>
              <a:rPr lang="en-US" sz="1800" dirty="0" smtClean="0"/>
              <a:t>("username",</a:t>
            </a:r>
            <a:r>
              <a:rPr lang="en-US" sz="1800" dirty="0" err="1" smtClean="0"/>
              <a:t>username.getText</a:t>
            </a:r>
            <a:r>
              <a:rPr lang="en-US" sz="1800" dirty="0" smtClean="0"/>
              <a:t>().</a:t>
            </a:r>
            <a:r>
              <a:rPr lang="en-US" sz="1800" dirty="0" err="1" smtClean="0"/>
              <a:t>toString</a:t>
            </a:r>
            <a:r>
              <a:rPr lang="en-US" sz="1800" dirty="0" smtClean="0"/>
              <a:t>().trim())); </a:t>
            </a:r>
          </a:p>
          <a:p>
            <a:pPr marL="0" indent="0">
              <a:buNone/>
            </a:pPr>
            <a:r>
              <a:rPr lang="en-US" sz="1800" dirty="0" err="1" smtClean="0"/>
              <a:t>nameValuePairs.add</a:t>
            </a:r>
            <a:r>
              <a:rPr lang="en-US" sz="1800" dirty="0" smtClean="0"/>
              <a:t>(new </a:t>
            </a:r>
            <a:r>
              <a:rPr lang="en-US" sz="1800" dirty="0" err="1" smtClean="0"/>
              <a:t>BasicNameValuePair</a:t>
            </a:r>
            <a:r>
              <a:rPr lang="en-US" sz="1800" dirty="0" smtClean="0"/>
              <a:t>("password",</a:t>
            </a:r>
            <a:r>
              <a:rPr lang="en-US" sz="1800" dirty="0" err="1" smtClean="0"/>
              <a:t>password.getText</a:t>
            </a:r>
            <a:r>
              <a:rPr lang="en-US" sz="1800" dirty="0" smtClean="0"/>
              <a:t>().</a:t>
            </a:r>
            <a:r>
              <a:rPr lang="en-US" sz="1800" dirty="0" err="1" smtClean="0"/>
              <a:t>toString</a:t>
            </a:r>
            <a:r>
              <a:rPr lang="en-US" sz="1800" dirty="0" smtClean="0"/>
              <a:t>().trim()));</a:t>
            </a:r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r>
              <a:rPr lang="en-US" sz="1800" dirty="0" err="1" smtClean="0"/>
              <a:t>httppost.setEntity</a:t>
            </a:r>
            <a:r>
              <a:rPr lang="en-US" sz="1800" dirty="0" smtClean="0"/>
              <a:t>(new </a:t>
            </a:r>
            <a:r>
              <a:rPr lang="en-US" sz="1800" dirty="0" err="1" smtClean="0"/>
              <a:t>UrlEncodedFormEntity</a:t>
            </a:r>
            <a:r>
              <a:rPr lang="en-US" sz="1800" dirty="0" smtClean="0"/>
              <a:t>(</a:t>
            </a:r>
            <a:r>
              <a:rPr lang="en-US" sz="1800" dirty="0" err="1" smtClean="0"/>
              <a:t>nameValuePairs</a:t>
            </a:r>
            <a:r>
              <a:rPr lang="en-US" sz="1800" dirty="0" smtClean="0"/>
              <a:t>));</a:t>
            </a:r>
          </a:p>
          <a:p>
            <a:pPr marL="0" indent="0">
              <a:buNone/>
            </a:pPr>
            <a:endParaRPr lang="nn-NO" sz="1800" dirty="0" smtClean="0"/>
          </a:p>
          <a:p>
            <a:pPr marL="0" indent="0">
              <a:buNone/>
            </a:pPr>
            <a:r>
              <a:rPr lang="nn-NO" sz="1800" dirty="0" smtClean="0"/>
              <a:t>HttpResponse httpResponse=</a:t>
            </a:r>
            <a:r>
              <a:rPr lang="en-US" sz="1800" dirty="0" smtClean="0"/>
              <a:t> </a:t>
            </a:r>
            <a:r>
              <a:rPr lang="en-US" sz="1800" dirty="0" err="1" smtClean="0"/>
              <a:t>httpClient.execute</a:t>
            </a:r>
            <a:r>
              <a:rPr lang="en-US" sz="1800" dirty="0" smtClean="0"/>
              <a:t>(</a:t>
            </a:r>
            <a:r>
              <a:rPr lang="en-US" sz="1800" dirty="0" err="1" smtClean="0"/>
              <a:t>httpPost</a:t>
            </a:r>
            <a:r>
              <a:rPr lang="en-US" sz="1800" dirty="0" smtClean="0"/>
              <a:t>);</a:t>
            </a:r>
          </a:p>
          <a:p>
            <a:pPr marL="0" indent="0">
              <a:buNone/>
            </a:pPr>
            <a:r>
              <a:rPr lang="en-US" sz="1800" dirty="0" err="1" smtClean="0"/>
              <a:t>HttpEntity</a:t>
            </a:r>
            <a:r>
              <a:rPr lang="en-US" sz="1800" dirty="0" smtClean="0"/>
              <a:t> entity = </a:t>
            </a:r>
            <a:r>
              <a:rPr lang="en-US" sz="1800" dirty="0" err="1" smtClean="0"/>
              <a:t>response.getEntity</a:t>
            </a:r>
            <a:r>
              <a:rPr lang="en-US" sz="1800" dirty="0" smtClean="0"/>
              <a:t>(); </a:t>
            </a:r>
            <a:endParaRPr lang="en-US" sz="1600" dirty="0"/>
          </a:p>
        </p:txBody>
      </p:sp>
    </p:spTree>
    <p:extLst>
      <p:ext uri="{BB962C8B-B14F-4D97-AF65-F5344CB8AC3E}">
        <p14:creationId xmlns="" xmlns:p14="http://schemas.microsoft.com/office/powerpoint/2010/main" val="1828385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58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JSON Parsing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914400"/>
            <a:ext cx="8382000" cy="5715000"/>
          </a:xfrm>
        </p:spPr>
        <p:txBody>
          <a:bodyPr>
            <a:noAutofit/>
          </a:bodyPr>
          <a:lstStyle/>
          <a:p>
            <a:pPr marL="0" indent="0" fontAlgn="base">
              <a:buNone/>
            </a:pPr>
            <a:r>
              <a:rPr lang="en-US" sz="1350" dirty="0" smtClean="0"/>
              <a:t>// </a:t>
            </a:r>
            <a:r>
              <a:rPr lang="en-US" sz="1350" dirty="0"/>
              <a:t>getting JSON string from URL</a:t>
            </a:r>
          </a:p>
          <a:p>
            <a:pPr marL="0" indent="0" fontAlgn="base">
              <a:buNone/>
            </a:pPr>
            <a:r>
              <a:rPr lang="en-US" sz="1350" dirty="0" err="1"/>
              <a:t>JSONObject</a:t>
            </a:r>
            <a:r>
              <a:rPr lang="en-US" sz="1350" dirty="0"/>
              <a:t> </a:t>
            </a:r>
            <a:r>
              <a:rPr lang="en-US" sz="1350" dirty="0" err="1"/>
              <a:t>json</a:t>
            </a:r>
            <a:r>
              <a:rPr lang="en-US" sz="1350" dirty="0"/>
              <a:t> = </a:t>
            </a:r>
            <a:r>
              <a:rPr lang="en-US" sz="1350" dirty="0" err="1"/>
              <a:t>jParser.getJSONFromUrl</a:t>
            </a:r>
            <a:r>
              <a:rPr lang="en-US" sz="1350" dirty="0"/>
              <a:t>(</a:t>
            </a:r>
            <a:r>
              <a:rPr lang="en-US" sz="1350" dirty="0" err="1"/>
              <a:t>url</a:t>
            </a:r>
            <a:r>
              <a:rPr lang="en-US" sz="1350" dirty="0" smtClean="0"/>
              <a:t>);</a:t>
            </a:r>
            <a:r>
              <a:rPr lang="en-US" sz="1350" dirty="0"/>
              <a:t> </a:t>
            </a:r>
          </a:p>
          <a:p>
            <a:pPr marL="0" indent="0" fontAlgn="base">
              <a:buNone/>
            </a:pPr>
            <a:r>
              <a:rPr lang="en-US" sz="1350" dirty="0"/>
              <a:t>try {</a:t>
            </a:r>
          </a:p>
          <a:p>
            <a:pPr marL="0" indent="0" fontAlgn="base">
              <a:buNone/>
            </a:pPr>
            <a:r>
              <a:rPr lang="en-US" sz="1350" dirty="0"/>
              <a:t>    // Getting Array of Contacts</a:t>
            </a:r>
          </a:p>
          <a:p>
            <a:pPr marL="0" indent="0" fontAlgn="base">
              <a:buNone/>
            </a:pPr>
            <a:r>
              <a:rPr lang="en-US" sz="1350" dirty="0"/>
              <a:t>    contacts = </a:t>
            </a:r>
            <a:r>
              <a:rPr lang="en-US" sz="1350" dirty="0" err="1"/>
              <a:t>json.getJSONArray</a:t>
            </a:r>
            <a:r>
              <a:rPr lang="en-US" sz="1350" dirty="0"/>
              <a:t>(TAG_CONTACTS);</a:t>
            </a:r>
          </a:p>
          <a:p>
            <a:pPr marL="0" indent="0" fontAlgn="base">
              <a:buNone/>
            </a:pPr>
            <a:r>
              <a:rPr lang="en-US" sz="1350" dirty="0"/>
              <a:t>     </a:t>
            </a:r>
          </a:p>
          <a:p>
            <a:pPr marL="0" indent="0" fontAlgn="base">
              <a:buNone/>
            </a:pPr>
            <a:r>
              <a:rPr lang="en-US" sz="1350" dirty="0"/>
              <a:t>    // looping through All Contacts</a:t>
            </a:r>
          </a:p>
          <a:p>
            <a:pPr marL="0" indent="0" fontAlgn="base">
              <a:buNone/>
            </a:pPr>
            <a:r>
              <a:rPr lang="en-US" sz="1350" dirty="0"/>
              <a:t>    for(</a:t>
            </a:r>
            <a:r>
              <a:rPr lang="en-US" sz="1350" dirty="0" err="1"/>
              <a:t>int</a:t>
            </a:r>
            <a:r>
              <a:rPr lang="en-US" sz="1350" dirty="0"/>
              <a:t> </a:t>
            </a:r>
            <a:r>
              <a:rPr lang="en-US" sz="1350" dirty="0" err="1"/>
              <a:t>i</a:t>
            </a:r>
            <a:r>
              <a:rPr lang="en-US" sz="1350" dirty="0"/>
              <a:t> = 0; </a:t>
            </a:r>
            <a:r>
              <a:rPr lang="en-US" sz="1350" dirty="0" err="1"/>
              <a:t>i</a:t>
            </a:r>
            <a:r>
              <a:rPr lang="en-US" sz="1350" dirty="0"/>
              <a:t> &lt; </a:t>
            </a:r>
            <a:r>
              <a:rPr lang="en-US" sz="1350" dirty="0" err="1"/>
              <a:t>contacts.length</a:t>
            </a:r>
            <a:r>
              <a:rPr lang="en-US" sz="1350" dirty="0"/>
              <a:t>(); </a:t>
            </a:r>
            <a:r>
              <a:rPr lang="en-US" sz="1350" dirty="0" err="1"/>
              <a:t>i</a:t>
            </a:r>
            <a:r>
              <a:rPr lang="en-US" sz="1350" dirty="0"/>
              <a:t>++){</a:t>
            </a:r>
          </a:p>
          <a:p>
            <a:pPr marL="0" indent="0" fontAlgn="base">
              <a:buNone/>
            </a:pPr>
            <a:r>
              <a:rPr lang="en-US" sz="1350" dirty="0"/>
              <a:t>        </a:t>
            </a:r>
            <a:r>
              <a:rPr lang="en-US" sz="1350" dirty="0" err="1"/>
              <a:t>JSONObject</a:t>
            </a:r>
            <a:r>
              <a:rPr lang="en-US" sz="1350" dirty="0"/>
              <a:t> c = </a:t>
            </a:r>
            <a:r>
              <a:rPr lang="en-US" sz="1350" dirty="0" err="1"/>
              <a:t>contacts.getJSONObject</a:t>
            </a:r>
            <a:r>
              <a:rPr lang="en-US" sz="1350" dirty="0"/>
              <a:t>(</a:t>
            </a:r>
            <a:r>
              <a:rPr lang="en-US" sz="1350" dirty="0" err="1"/>
              <a:t>i</a:t>
            </a:r>
            <a:r>
              <a:rPr lang="en-US" sz="1350" dirty="0"/>
              <a:t>);</a:t>
            </a:r>
          </a:p>
          <a:p>
            <a:pPr marL="0" indent="0" fontAlgn="base">
              <a:buNone/>
            </a:pPr>
            <a:r>
              <a:rPr lang="en-US" sz="1350" dirty="0"/>
              <a:t>         </a:t>
            </a:r>
          </a:p>
          <a:p>
            <a:pPr marL="0" indent="0" fontAlgn="base">
              <a:buNone/>
            </a:pPr>
            <a:r>
              <a:rPr lang="en-US" sz="1350" dirty="0"/>
              <a:t>        // Storing each </a:t>
            </a:r>
            <a:r>
              <a:rPr lang="en-US" sz="1350" dirty="0" err="1"/>
              <a:t>json</a:t>
            </a:r>
            <a:r>
              <a:rPr lang="en-US" sz="1350" dirty="0"/>
              <a:t> item in variable</a:t>
            </a:r>
          </a:p>
          <a:p>
            <a:pPr marL="0" indent="0" fontAlgn="base">
              <a:buNone/>
            </a:pPr>
            <a:r>
              <a:rPr lang="en-US" sz="1350" dirty="0"/>
              <a:t>        String id = </a:t>
            </a:r>
            <a:r>
              <a:rPr lang="en-US" sz="1350" dirty="0" err="1"/>
              <a:t>c.getString</a:t>
            </a:r>
            <a:r>
              <a:rPr lang="en-US" sz="1350" dirty="0"/>
              <a:t>(TAG_ID);</a:t>
            </a:r>
          </a:p>
          <a:p>
            <a:pPr marL="0" indent="0" fontAlgn="base">
              <a:buNone/>
            </a:pPr>
            <a:r>
              <a:rPr lang="en-US" sz="1350" dirty="0"/>
              <a:t>        String name = </a:t>
            </a:r>
            <a:r>
              <a:rPr lang="en-US" sz="1350" dirty="0" err="1"/>
              <a:t>c.getString</a:t>
            </a:r>
            <a:r>
              <a:rPr lang="en-US" sz="1350" dirty="0"/>
              <a:t>(TAG_NAME);</a:t>
            </a:r>
          </a:p>
          <a:p>
            <a:pPr marL="0" indent="0" fontAlgn="base">
              <a:buNone/>
            </a:pPr>
            <a:r>
              <a:rPr lang="en-US" sz="1350" dirty="0"/>
              <a:t>                </a:t>
            </a:r>
          </a:p>
          <a:p>
            <a:pPr marL="0" indent="0" fontAlgn="base">
              <a:buNone/>
            </a:pPr>
            <a:r>
              <a:rPr lang="en-US" sz="1350" dirty="0"/>
              <a:t>        // Phone number is </a:t>
            </a:r>
            <a:r>
              <a:rPr lang="en-US" sz="1350" dirty="0" err="1"/>
              <a:t>agin</a:t>
            </a:r>
            <a:r>
              <a:rPr lang="en-US" sz="1350" dirty="0"/>
              <a:t> JSON Object</a:t>
            </a:r>
          </a:p>
          <a:p>
            <a:pPr marL="0" indent="0" fontAlgn="base">
              <a:buNone/>
            </a:pPr>
            <a:r>
              <a:rPr lang="en-US" sz="1350" dirty="0"/>
              <a:t>        </a:t>
            </a:r>
            <a:r>
              <a:rPr lang="en-US" sz="1350" dirty="0" err="1"/>
              <a:t>JSONObject</a:t>
            </a:r>
            <a:r>
              <a:rPr lang="en-US" sz="1350" dirty="0"/>
              <a:t> phone = </a:t>
            </a:r>
            <a:r>
              <a:rPr lang="en-US" sz="1350" dirty="0" err="1"/>
              <a:t>c.getJSONObject</a:t>
            </a:r>
            <a:r>
              <a:rPr lang="en-US" sz="1350" dirty="0"/>
              <a:t>(TAG_PHONE);</a:t>
            </a:r>
          </a:p>
          <a:p>
            <a:pPr marL="0" indent="0" fontAlgn="base">
              <a:buNone/>
            </a:pPr>
            <a:r>
              <a:rPr lang="en-US" sz="1350" dirty="0"/>
              <a:t>        String mobile = </a:t>
            </a:r>
            <a:r>
              <a:rPr lang="en-US" sz="1350" dirty="0" err="1"/>
              <a:t>phone.getString</a:t>
            </a:r>
            <a:r>
              <a:rPr lang="en-US" sz="1350" dirty="0"/>
              <a:t>(TAG_PHONE_MOBILE</a:t>
            </a:r>
            <a:r>
              <a:rPr lang="en-US" sz="1350" dirty="0" smtClean="0"/>
              <a:t>);</a:t>
            </a:r>
            <a:r>
              <a:rPr lang="en-US" sz="1350" dirty="0"/>
              <a:t>               </a:t>
            </a:r>
          </a:p>
          <a:p>
            <a:pPr marL="0" indent="0" fontAlgn="base">
              <a:buNone/>
            </a:pPr>
            <a:r>
              <a:rPr lang="en-US" sz="1350" dirty="0"/>
              <a:t>    }</a:t>
            </a:r>
          </a:p>
          <a:p>
            <a:pPr marL="0" indent="0" fontAlgn="base">
              <a:buNone/>
            </a:pPr>
            <a:r>
              <a:rPr lang="en-US" sz="1350" dirty="0"/>
              <a:t>} catch (</a:t>
            </a:r>
            <a:r>
              <a:rPr lang="en-US" sz="1350" dirty="0" err="1"/>
              <a:t>JSONException</a:t>
            </a:r>
            <a:r>
              <a:rPr lang="en-US" sz="1350" dirty="0"/>
              <a:t> e) {</a:t>
            </a:r>
          </a:p>
          <a:p>
            <a:pPr marL="0" indent="0" fontAlgn="base">
              <a:buNone/>
            </a:pPr>
            <a:r>
              <a:rPr lang="en-US" sz="1350" dirty="0"/>
              <a:t>    </a:t>
            </a:r>
            <a:r>
              <a:rPr lang="en-US" sz="1350" dirty="0" err="1"/>
              <a:t>e.printStackTrace</a:t>
            </a:r>
            <a:r>
              <a:rPr lang="en-US" sz="1350" dirty="0" smtClean="0"/>
              <a:t>();	}</a:t>
            </a:r>
            <a:endParaRPr lang="en-US" sz="1350" dirty="0"/>
          </a:p>
        </p:txBody>
      </p:sp>
    </p:spTree>
    <p:extLst>
      <p:ext uri="{BB962C8B-B14F-4D97-AF65-F5344CB8AC3E}">
        <p14:creationId xmlns="" xmlns:p14="http://schemas.microsoft.com/office/powerpoint/2010/main" val="1548193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0"/>
            <a:ext cx="8229600" cy="1143000"/>
          </a:xfrm>
        </p:spPr>
        <p:txBody>
          <a:bodyPr/>
          <a:lstStyle/>
          <a:p>
            <a:r>
              <a:rPr lang="en-US" dirty="0" smtClean="0"/>
              <a:t>Q &amp; A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2057400"/>
            <a:ext cx="4522470" cy="3386391"/>
          </a:xfrm>
        </p:spPr>
      </p:pic>
    </p:spTree>
    <p:extLst>
      <p:ext uri="{BB962C8B-B14F-4D97-AF65-F5344CB8AC3E}">
        <p14:creationId xmlns="" xmlns:p14="http://schemas.microsoft.com/office/powerpoint/2010/main" val="4232306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Platform Versions</a:t>
            </a:r>
            <a:endParaRPr lang="en-US" b="1" dirty="0">
              <a:solidFill>
                <a:srgbClr val="0070C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799" y="1676400"/>
            <a:ext cx="7341777" cy="3962400"/>
          </a:xfrm>
        </p:spPr>
      </p:pic>
    </p:spTree>
    <p:extLst>
      <p:ext uri="{BB962C8B-B14F-4D97-AF65-F5344CB8AC3E}">
        <p14:creationId xmlns="" xmlns:p14="http://schemas.microsoft.com/office/powerpoint/2010/main" val="3884365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A couple of steps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Install SDK</a:t>
            </a:r>
          </a:p>
          <a:p>
            <a:r>
              <a:rPr lang="en-US" dirty="0" smtClean="0"/>
              <a:t>Setup Emulator</a:t>
            </a:r>
          </a:p>
          <a:p>
            <a:r>
              <a:rPr lang="en-US" dirty="0" smtClean="0"/>
              <a:t>Run Emulator</a:t>
            </a:r>
          </a:p>
          <a:p>
            <a:r>
              <a:rPr lang="en-US" dirty="0" smtClean="0"/>
              <a:t>Create Project</a:t>
            </a:r>
          </a:p>
          <a:p>
            <a:r>
              <a:rPr lang="en-US" dirty="0" smtClean="0"/>
              <a:t>Run Project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09407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Install SDK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Install Eclipse – the IDE</a:t>
            </a:r>
          </a:p>
          <a:p>
            <a:endParaRPr lang="en-US" dirty="0" smtClean="0"/>
          </a:p>
          <a:p>
            <a:r>
              <a:rPr lang="en-US" dirty="0" smtClean="0"/>
              <a:t>Install Android SDK (Software Development Kit)</a:t>
            </a:r>
          </a:p>
          <a:p>
            <a:endParaRPr lang="en-US" dirty="0"/>
          </a:p>
          <a:p>
            <a:r>
              <a:rPr lang="en-US" dirty="0" smtClean="0"/>
              <a:t>Install Android ADT (Android Development Tools) Plugins for Eclipse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837723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Setup Emulator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Add an AVD (Android Virtual Device) </a:t>
            </a: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• </a:t>
            </a:r>
            <a:r>
              <a:rPr lang="en-US" dirty="0"/>
              <a:t>Go to Windows &gt; AVD Manager &gt; Virtual devices &gt; New </a:t>
            </a:r>
            <a:endParaRPr lang="en-US" dirty="0" smtClean="0"/>
          </a:p>
          <a:p>
            <a:pPr marL="457200" lvl="1" indent="0">
              <a:buNone/>
            </a:pPr>
            <a:r>
              <a:rPr lang="en-US" dirty="0" smtClean="0"/>
              <a:t>• </a:t>
            </a:r>
            <a:r>
              <a:rPr lang="en-US" dirty="0"/>
              <a:t>Select </a:t>
            </a:r>
            <a:r>
              <a:rPr lang="en-US" b="1" dirty="0"/>
              <a:t>Google APIs - API Level 10</a:t>
            </a:r>
            <a:r>
              <a:rPr lang="en-US" dirty="0"/>
              <a:t> as target (which is v2.3.3)</a:t>
            </a:r>
          </a:p>
        </p:txBody>
      </p:sp>
    </p:spTree>
    <p:extLst>
      <p:ext uri="{BB962C8B-B14F-4D97-AF65-F5344CB8AC3E}">
        <p14:creationId xmlns="" xmlns:p14="http://schemas.microsoft.com/office/powerpoint/2010/main" val="1553940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70C0"/>
                </a:solidFill>
              </a:rPr>
              <a:t>Setup Emulator</a:t>
            </a:r>
            <a:endParaRPr lang="en-US" b="1" dirty="0">
              <a:solidFill>
                <a:srgbClr val="0070C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1447800"/>
            <a:ext cx="4648200" cy="4876800"/>
          </a:xfrm>
        </p:spPr>
      </p:pic>
    </p:spTree>
    <p:extLst>
      <p:ext uri="{BB962C8B-B14F-4D97-AF65-F5344CB8AC3E}">
        <p14:creationId xmlns="" xmlns:p14="http://schemas.microsoft.com/office/powerpoint/2010/main" val="2705914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756</TotalTime>
  <Words>841</Words>
  <Application>Microsoft Office PowerPoint</Application>
  <PresentationFormat>On-screen Show (4:3)</PresentationFormat>
  <Paragraphs>169</Paragraphs>
  <Slides>46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47" baseType="lpstr">
      <vt:lpstr>Oriel</vt:lpstr>
      <vt:lpstr>Vatsal Kothari 19-AUG-2013</vt:lpstr>
      <vt:lpstr>Introduction</vt:lpstr>
      <vt:lpstr>Android Architecture</vt:lpstr>
      <vt:lpstr>Development Process</vt:lpstr>
      <vt:lpstr>Platform Versions</vt:lpstr>
      <vt:lpstr>A couple of steps </vt:lpstr>
      <vt:lpstr>Install SDK</vt:lpstr>
      <vt:lpstr>Setup Emulator</vt:lpstr>
      <vt:lpstr>Setup Emulator</vt:lpstr>
      <vt:lpstr>Run Emulator</vt:lpstr>
      <vt:lpstr>Run Emulator</vt:lpstr>
      <vt:lpstr>Create Project</vt:lpstr>
      <vt:lpstr>Create Project</vt:lpstr>
      <vt:lpstr>Run Project</vt:lpstr>
      <vt:lpstr>Run Project</vt:lpstr>
      <vt:lpstr>Slide 16</vt:lpstr>
      <vt:lpstr>Slide 17</vt:lpstr>
      <vt:lpstr>Slide 18</vt:lpstr>
      <vt:lpstr>Fundamental Components</vt:lpstr>
      <vt:lpstr>Activity</vt:lpstr>
      <vt:lpstr>Activity Lifecycle</vt:lpstr>
      <vt:lpstr>Slide 22</vt:lpstr>
      <vt:lpstr>Slide 23</vt:lpstr>
      <vt:lpstr>Slide 24</vt:lpstr>
      <vt:lpstr>Slide 25</vt:lpstr>
      <vt:lpstr>Service</vt:lpstr>
      <vt:lpstr>ContentProvider</vt:lpstr>
      <vt:lpstr>BroadcastReceiver</vt:lpstr>
      <vt:lpstr>User Interface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JSON</vt:lpstr>
      <vt:lpstr>Syntax</vt:lpstr>
      <vt:lpstr>Syntax</vt:lpstr>
      <vt:lpstr>Example</vt:lpstr>
      <vt:lpstr>    ANDROID : CONNECTING TO SERVER (MYSQL USING PHP)  </vt:lpstr>
      <vt:lpstr>ANDROID : CONNECTING TO SERVER</vt:lpstr>
      <vt:lpstr>Data Exchange using Http</vt:lpstr>
      <vt:lpstr>JSON Parsing</vt:lpstr>
      <vt:lpstr>Q &amp; 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ANDROID</dc:title>
  <dc:creator>Development</dc:creator>
  <cp:lastModifiedBy>Superman</cp:lastModifiedBy>
  <cp:revision>104</cp:revision>
  <dcterms:created xsi:type="dcterms:W3CDTF">2013-08-07T06:46:01Z</dcterms:created>
  <dcterms:modified xsi:type="dcterms:W3CDTF">2013-08-19T04:03:37Z</dcterms:modified>
</cp:coreProperties>
</file>