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59" r:id="rId5"/>
    <p:sldId id="302" r:id="rId6"/>
    <p:sldId id="303" r:id="rId7"/>
    <p:sldId id="304" r:id="rId8"/>
    <p:sldId id="305" r:id="rId9"/>
    <p:sldId id="306" r:id="rId10"/>
    <p:sldId id="307" r:id="rId11"/>
    <p:sldId id="260" r:id="rId12"/>
    <p:sldId id="261" r:id="rId13"/>
    <p:sldId id="262" r:id="rId14"/>
    <p:sldId id="265" r:id="rId15"/>
    <p:sldId id="263" r:id="rId16"/>
    <p:sldId id="264" r:id="rId17"/>
    <p:sldId id="266" r:id="rId18"/>
    <p:sldId id="267" r:id="rId19"/>
    <p:sldId id="268" r:id="rId20"/>
    <p:sldId id="269" r:id="rId21"/>
    <p:sldId id="301" r:id="rId22"/>
    <p:sldId id="271" r:id="rId23"/>
    <p:sldId id="272" r:id="rId24"/>
    <p:sldId id="273" r:id="rId25"/>
    <p:sldId id="274" r:id="rId26"/>
    <p:sldId id="275" r:id="rId27"/>
    <p:sldId id="276" r:id="rId28"/>
    <p:sldId id="277" r:id="rId29"/>
    <p:sldId id="295" r:id="rId30"/>
    <p:sldId id="296" r:id="rId31"/>
    <p:sldId id="297" r:id="rId32"/>
    <p:sldId id="298" r:id="rId33"/>
    <p:sldId id="299" r:id="rId34"/>
    <p:sldId id="278" r:id="rId35"/>
    <p:sldId id="279" r:id="rId36"/>
    <p:sldId id="280" r:id="rId37"/>
    <p:sldId id="281" r:id="rId38"/>
    <p:sldId id="282" r:id="rId39"/>
    <p:sldId id="283" r:id="rId40"/>
    <p:sldId id="284" r:id="rId41"/>
    <p:sldId id="292" r:id="rId42"/>
    <p:sldId id="293" r:id="rId43"/>
    <p:sldId id="29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p:scale>
          <a:sx n="71" d="100"/>
          <a:sy n="71" d="100"/>
        </p:scale>
        <p:origin x="-134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43D3F-1E26-4ECA-B7F9-EC822C887297}" type="datetimeFigureOut">
              <a:rPr lang="en-US" smtClean="0"/>
              <a:pPr/>
              <a:t>14/10/14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88213B-A0E0-4064-9C61-B4263A25B2BE}" type="slidenum">
              <a:rPr lang="en-US" smtClean="0"/>
              <a:pPr/>
              <a:t>‹#›</a:t>
            </a:fld>
            <a:endParaRPr lang="en-US"/>
          </a:p>
        </p:txBody>
      </p:sp>
    </p:spTree>
    <p:extLst>
      <p:ext uri="{BB962C8B-B14F-4D97-AF65-F5344CB8AC3E}">
        <p14:creationId xmlns:p14="http://schemas.microsoft.com/office/powerpoint/2010/main" val="487176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E88213B-A0E0-4064-9C61-B4263A25B2BE}"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478049-600D-4050-9FAB-C0CD75E2AEEC}" type="datetimeFigureOut">
              <a:rPr lang="en-US" smtClean="0"/>
              <a:pPr/>
              <a:t>14/10/14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78049-600D-4050-9FAB-C0CD75E2AEEC}" type="datetimeFigureOut">
              <a:rPr lang="en-US" smtClean="0"/>
              <a:pPr/>
              <a:t>14/10/14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78049-600D-4050-9FAB-C0CD75E2AEEC}" type="datetimeFigureOut">
              <a:rPr lang="en-US" smtClean="0"/>
              <a:pPr/>
              <a:t>14/10/14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78049-600D-4050-9FAB-C0CD75E2AEEC}" type="datetimeFigureOut">
              <a:rPr lang="en-US" smtClean="0"/>
              <a:pPr/>
              <a:t>14/10/14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478049-600D-4050-9FAB-C0CD75E2AEEC}" type="datetimeFigureOut">
              <a:rPr lang="en-US" smtClean="0"/>
              <a:pPr/>
              <a:t>14/10/14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478049-600D-4050-9FAB-C0CD75E2AEEC}" type="datetimeFigureOut">
              <a:rPr lang="en-US" smtClean="0"/>
              <a:pPr/>
              <a:t>14/10/14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478049-600D-4050-9FAB-C0CD75E2AEEC}" type="datetimeFigureOut">
              <a:rPr lang="en-US" smtClean="0"/>
              <a:pPr/>
              <a:t>14/10/14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478049-600D-4050-9FAB-C0CD75E2AEEC}" type="datetimeFigureOut">
              <a:rPr lang="en-US" smtClean="0"/>
              <a:pPr/>
              <a:t>14/10/14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78049-600D-4050-9FAB-C0CD75E2AEEC}" type="datetimeFigureOut">
              <a:rPr lang="en-US" smtClean="0"/>
              <a:pPr/>
              <a:t>14/10/14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78049-600D-4050-9FAB-C0CD75E2AEEC}" type="datetimeFigureOut">
              <a:rPr lang="en-US" smtClean="0"/>
              <a:pPr/>
              <a:t>14/10/14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478049-600D-4050-9FAB-C0CD75E2AEEC}" type="datetimeFigureOut">
              <a:rPr lang="en-US" smtClean="0"/>
              <a:pPr/>
              <a:t>14/10/14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AF806-301E-43A9-9E69-42F7A18C8E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78049-600D-4050-9FAB-C0CD75E2AEEC}" type="datetimeFigureOut">
              <a:rPr lang="en-US" smtClean="0"/>
              <a:pPr/>
              <a:t>14/10/14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AF806-301E-43A9-9E69-42F7A18C8E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228600"/>
            <a:ext cx="7620000" cy="6340197"/>
          </a:xfrm>
          <a:prstGeom prst="rect">
            <a:avLst/>
          </a:prstGeom>
          <a:noFill/>
        </p:spPr>
        <p:txBody>
          <a:bodyPr wrap="square" rtlCol="0">
            <a:spAutoFit/>
          </a:bodyPr>
          <a:lstStyle/>
          <a:p>
            <a:r>
              <a:rPr lang="en-US" sz="3600" dirty="0" smtClean="0"/>
              <a:t>					   </a:t>
            </a:r>
            <a:r>
              <a:rPr lang="en-US" sz="2400" dirty="0" smtClean="0"/>
              <a:t>Date: 14-Oct-2014</a:t>
            </a:r>
          </a:p>
          <a:p>
            <a:endParaRPr lang="en-US" sz="3600" dirty="0"/>
          </a:p>
          <a:p>
            <a:endParaRPr lang="en-US" sz="3600" dirty="0" smtClean="0"/>
          </a:p>
          <a:p>
            <a:endParaRPr lang="en-US" sz="3600" dirty="0"/>
          </a:p>
          <a:p>
            <a:endParaRPr lang="en-US" sz="3600" dirty="0" smtClean="0"/>
          </a:p>
          <a:p>
            <a:r>
              <a:rPr lang="en-US" sz="3600" dirty="0" smtClean="0"/>
              <a:t>		</a:t>
            </a:r>
            <a:r>
              <a:rPr lang="en-US" sz="4000" b="1" dirty="0" smtClean="0"/>
              <a:t>LINUX  and Vi Editor</a:t>
            </a:r>
          </a:p>
          <a:p>
            <a:endParaRPr lang="en-US" sz="3600" dirty="0"/>
          </a:p>
          <a:p>
            <a:endParaRPr lang="en-US" sz="3600" dirty="0" smtClean="0"/>
          </a:p>
          <a:p>
            <a:endParaRPr lang="en-US" sz="3600" dirty="0"/>
          </a:p>
          <a:p>
            <a:r>
              <a:rPr lang="en-US" sz="3600" dirty="0" smtClean="0"/>
              <a:t>						</a:t>
            </a:r>
            <a:r>
              <a:rPr lang="en-US" sz="2400" dirty="0" err="1" smtClean="0"/>
              <a:t>Vinit</a:t>
            </a:r>
            <a:r>
              <a:rPr lang="en-US" sz="2400" dirty="0" smtClean="0"/>
              <a:t>  S </a:t>
            </a:r>
            <a:r>
              <a:rPr lang="en-US" sz="2400" dirty="0" err="1" smtClean="0"/>
              <a:t>Bhosle</a:t>
            </a:r>
            <a:endParaRPr lang="en-US" sz="2400" dirty="0" smtClean="0"/>
          </a:p>
          <a:p>
            <a:r>
              <a:rPr lang="en-US" sz="2400" dirty="0"/>
              <a:t>	</a:t>
            </a:r>
            <a:r>
              <a:rPr lang="en-US" sz="2400" dirty="0" smtClean="0"/>
              <a:t>				           (vinit@tifr.res.in)</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295400"/>
            <a:ext cx="8077200" cy="4247317"/>
          </a:xfrm>
          <a:prstGeom prst="rect">
            <a:avLst/>
          </a:prstGeom>
        </p:spPr>
        <p:txBody>
          <a:bodyPr wrap="square">
            <a:spAutoFit/>
          </a:bodyPr>
          <a:lstStyle/>
          <a:p>
            <a:r>
              <a:rPr lang="en-US" dirty="0" smtClean="0"/>
              <a:t>14. /</a:t>
            </a:r>
            <a:r>
              <a:rPr lang="en-US" dirty="0" err="1" smtClean="0"/>
              <a:t>mnt</a:t>
            </a:r>
            <a:r>
              <a:rPr lang="en-US" dirty="0" smtClean="0"/>
              <a:t> – Mount Directory</a:t>
            </a:r>
          </a:p>
          <a:p>
            <a:endParaRPr lang="en-US" dirty="0" smtClean="0"/>
          </a:p>
          <a:p>
            <a:r>
              <a:rPr lang="en-US" dirty="0" smtClean="0"/>
              <a:t>Temporary mount directory where </a:t>
            </a:r>
            <a:r>
              <a:rPr lang="en-US" dirty="0" err="1" smtClean="0"/>
              <a:t>sysadmins</a:t>
            </a:r>
            <a:r>
              <a:rPr lang="en-US" dirty="0" smtClean="0"/>
              <a:t> can mount </a:t>
            </a:r>
            <a:r>
              <a:rPr lang="en-US" dirty="0" err="1" smtClean="0"/>
              <a:t>filesystems</a:t>
            </a:r>
            <a:r>
              <a:rPr lang="en-US" dirty="0" smtClean="0"/>
              <a:t>.</a:t>
            </a:r>
          </a:p>
          <a:p>
            <a:endParaRPr lang="en-US" dirty="0" smtClean="0"/>
          </a:p>
          <a:p>
            <a:r>
              <a:rPr lang="en-US" dirty="0" smtClean="0"/>
              <a:t>15. /media – Removable Media Devices</a:t>
            </a:r>
          </a:p>
          <a:p>
            <a:endParaRPr lang="en-US" dirty="0" smtClean="0"/>
          </a:p>
          <a:p>
            <a:r>
              <a:rPr lang="en-US" dirty="0" smtClean="0"/>
              <a:t>Temporary mount directory for removable devices.</a:t>
            </a:r>
          </a:p>
          <a:p>
            <a:r>
              <a:rPr lang="en-US" dirty="0" smtClean="0"/>
              <a:t>For examples, /media/</a:t>
            </a:r>
            <a:r>
              <a:rPr lang="en-US" dirty="0" err="1" smtClean="0"/>
              <a:t>cdrom</a:t>
            </a:r>
            <a:r>
              <a:rPr lang="en-US" dirty="0" smtClean="0"/>
              <a:t> for CD-ROM; /media/floppy for floppy drives; /media/</a:t>
            </a:r>
            <a:r>
              <a:rPr lang="en-US" dirty="0" err="1" smtClean="0"/>
              <a:t>cdrecorder</a:t>
            </a:r>
            <a:r>
              <a:rPr lang="en-US" dirty="0" smtClean="0"/>
              <a:t> for CD writer</a:t>
            </a:r>
          </a:p>
          <a:p>
            <a:endParaRPr lang="en-US" dirty="0" smtClean="0"/>
          </a:p>
          <a:p>
            <a:r>
              <a:rPr lang="en-US" dirty="0" smtClean="0"/>
              <a:t>16. /</a:t>
            </a:r>
            <a:r>
              <a:rPr lang="en-US" dirty="0" err="1" smtClean="0"/>
              <a:t>srv</a:t>
            </a:r>
            <a:r>
              <a:rPr lang="en-US" dirty="0" smtClean="0"/>
              <a:t> – Service Data</a:t>
            </a:r>
          </a:p>
          <a:p>
            <a:endParaRPr lang="en-US" dirty="0" smtClean="0"/>
          </a:p>
          <a:p>
            <a:r>
              <a:rPr lang="en-US" dirty="0" err="1" smtClean="0"/>
              <a:t>srv</a:t>
            </a:r>
            <a:r>
              <a:rPr lang="en-US" dirty="0" smtClean="0"/>
              <a:t> stands for service.</a:t>
            </a:r>
          </a:p>
          <a:p>
            <a:r>
              <a:rPr lang="en-US" dirty="0" smtClean="0"/>
              <a:t>Contains server specific services related data.</a:t>
            </a:r>
          </a:p>
          <a:p>
            <a:r>
              <a:rPr lang="en-US" dirty="0" smtClean="0"/>
              <a:t>For example, /</a:t>
            </a:r>
            <a:r>
              <a:rPr lang="en-US" dirty="0" err="1" smtClean="0"/>
              <a:t>srv</a:t>
            </a:r>
            <a:r>
              <a:rPr lang="en-US" dirty="0" smtClean="0"/>
              <a:t>/</a:t>
            </a:r>
            <a:r>
              <a:rPr lang="en-US" dirty="0" err="1" smtClean="0"/>
              <a:t>cvs</a:t>
            </a:r>
            <a:r>
              <a:rPr lang="en-US" dirty="0" smtClean="0"/>
              <a:t> contains CVS related data.</a:t>
            </a:r>
            <a:endParaRPr lang="en-US" dirty="0"/>
          </a:p>
        </p:txBody>
      </p:sp>
      <p:sp>
        <p:nvSpPr>
          <p:cNvPr id="5" name="TextBox 4"/>
          <p:cNvSpPr txBox="1"/>
          <p:nvPr/>
        </p:nvSpPr>
        <p:spPr>
          <a:xfrm>
            <a:off x="2971800" y="0"/>
            <a:ext cx="3581400" cy="584775"/>
          </a:xfrm>
          <a:prstGeom prst="rect">
            <a:avLst/>
          </a:prstGeom>
          <a:noFill/>
        </p:spPr>
        <p:txBody>
          <a:bodyPr wrap="square" rtlCol="0">
            <a:spAutoFit/>
          </a:bodyPr>
          <a:lstStyle/>
          <a:p>
            <a:r>
              <a:rPr lang="en-US" sz="3200" b="1" dirty="0" smtClean="0"/>
              <a:t>   Description</a:t>
            </a:r>
            <a:endParaRPr lang="en-US" sz="32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lstStyle/>
          <a:p>
            <a:pPr marL="514350" indent="-514350"/>
            <a:r>
              <a:rPr lang="en-US" sz="4000" b="1" u="sng" dirty="0" smtClean="0"/>
              <a:t>File System commands</a:t>
            </a:r>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endParaRPr lang="en-US" dirty="0"/>
          </a:p>
          <a:p>
            <a:endParaRPr lang="en-US" dirty="0"/>
          </a:p>
          <a:p>
            <a:r>
              <a:rPr lang="en-US" sz="3400" dirty="0" err="1"/>
              <a:t>pwd</a:t>
            </a:r>
            <a:r>
              <a:rPr lang="en-US" sz="3400" dirty="0"/>
              <a:t> - report your current directory </a:t>
            </a:r>
          </a:p>
          <a:p>
            <a:r>
              <a:rPr lang="en-US" sz="3400" dirty="0" err="1" smtClean="0"/>
              <a:t>cd</a:t>
            </a:r>
            <a:r>
              <a:rPr lang="en-US" sz="3400" dirty="0" smtClean="0"/>
              <a:t> </a:t>
            </a:r>
            <a:r>
              <a:rPr lang="en-US" sz="3400" i="1" dirty="0"/>
              <a:t>&lt;to where&gt; - change your current directory </a:t>
            </a:r>
          </a:p>
          <a:p>
            <a:r>
              <a:rPr lang="en-US" sz="3400" dirty="0" err="1" smtClean="0"/>
              <a:t>ls</a:t>
            </a:r>
            <a:r>
              <a:rPr lang="en-US" sz="3400" dirty="0" smtClean="0"/>
              <a:t> </a:t>
            </a:r>
            <a:r>
              <a:rPr lang="en-US" sz="3400" i="1" dirty="0"/>
              <a:t>&lt;directory&gt; -list contents of directory </a:t>
            </a:r>
          </a:p>
          <a:p>
            <a:r>
              <a:rPr lang="en-US" sz="3400" dirty="0" smtClean="0"/>
              <a:t>cp </a:t>
            </a:r>
            <a:r>
              <a:rPr lang="en-US" sz="3400" i="1" dirty="0"/>
              <a:t>&lt;old file&gt; &lt;new file&gt; - copy </a:t>
            </a:r>
          </a:p>
          <a:p>
            <a:r>
              <a:rPr lang="en-US" sz="3400" dirty="0" err="1" smtClean="0"/>
              <a:t>mv</a:t>
            </a:r>
            <a:r>
              <a:rPr lang="en-US" sz="3400" dirty="0" smtClean="0"/>
              <a:t> </a:t>
            </a:r>
            <a:r>
              <a:rPr lang="en-US" sz="3400" i="1" dirty="0"/>
              <a:t>&lt;old file&gt; &lt;new file&gt; - move (or rename) </a:t>
            </a:r>
          </a:p>
          <a:p>
            <a:r>
              <a:rPr lang="en-US" sz="3400" dirty="0" err="1" smtClean="0"/>
              <a:t>rm</a:t>
            </a:r>
            <a:r>
              <a:rPr lang="en-US" sz="3400" dirty="0" smtClean="0"/>
              <a:t> </a:t>
            </a:r>
            <a:r>
              <a:rPr lang="en-US" sz="3400" i="1" dirty="0"/>
              <a:t>&lt;file&gt; -delete file(s) </a:t>
            </a:r>
          </a:p>
          <a:p>
            <a:r>
              <a:rPr lang="en-US" sz="3400" dirty="0" err="1" smtClean="0"/>
              <a:t>mkdir</a:t>
            </a:r>
            <a:r>
              <a:rPr lang="en-US" sz="3400" dirty="0" smtClean="0"/>
              <a:t> </a:t>
            </a:r>
            <a:r>
              <a:rPr lang="en-US" sz="3400" i="1" dirty="0"/>
              <a:t>&lt;new directory name&gt; -make a directory </a:t>
            </a:r>
          </a:p>
          <a:p>
            <a:r>
              <a:rPr lang="en-US" sz="3400" dirty="0" smtClean="0"/>
              <a:t> </a:t>
            </a:r>
            <a:r>
              <a:rPr lang="en-US" sz="3400" dirty="0" err="1"/>
              <a:t>mkdir</a:t>
            </a:r>
            <a:r>
              <a:rPr lang="en-US" sz="3400" dirty="0"/>
              <a:t> -p </a:t>
            </a:r>
            <a:r>
              <a:rPr lang="en-US" sz="3400" dirty="0" smtClean="0"/>
              <a:t>/home/</a:t>
            </a:r>
            <a:r>
              <a:rPr lang="en-US" sz="3400" dirty="0" err="1" smtClean="0"/>
              <a:t>vinit</a:t>
            </a:r>
            <a:r>
              <a:rPr lang="en-US" sz="3400" dirty="0" smtClean="0"/>
              <a:t>/test(Creates a sub directory)</a:t>
            </a:r>
            <a:endParaRPr lang="en-US" sz="3400" dirty="0"/>
          </a:p>
          <a:p>
            <a:r>
              <a:rPr lang="en-US" sz="3400" dirty="0" err="1" smtClean="0"/>
              <a:t>rmdir</a:t>
            </a:r>
            <a:r>
              <a:rPr lang="en-US" sz="3400" dirty="0" smtClean="0"/>
              <a:t> </a:t>
            </a:r>
            <a:r>
              <a:rPr lang="en-US" sz="3400" i="1" dirty="0"/>
              <a:t>&lt;directory&gt; -remove an empty directory </a:t>
            </a:r>
          </a:p>
          <a:p>
            <a:r>
              <a:rPr lang="en-US" sz="3400" dirty="0" smtClean="0"/>
              <a:t>man </a:t>
            </a:r>
            <a:r>
              <a:rPr lang="en-US" sz="3400" dirty="0"/>
              <a:t>&lt;command name&gt; </a:t>
            </a:r>
          </a:p>
          <a:p>
            <a:r>
              <a:rPr lang="en-US" sz="3400" dirty="0" smtClean="0"/>
              <a:t>man </a:t>
            </a:r>
            <a:r>
              <a:rPr lang="en-US" sz="3400" i="1" dirty="0"/>
              <a:t>command gives you help on that command. </a:t>
            </a:r>
            <a:endParaRPr lang="en-US" sz="3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639762"/>
          </a:xfrm>
        </p:spPr>
        <p:txBody>
          <a:bodyPr>
            <a:normAutofit fontScale="90000"/>
          </a:bodyPr>
          <a:lstStyle/>
          <a:p>
            <a:r>
              <a:rPr lang="en-US" b="1" u="sng" dirty="0" err="1" smtClean="0"/>
              <a:t>ls</a:t>
            </a:r>
            <a:r>
              <a:rPr lang="en-US" b="1" u="sng" dirty="0" smtClean="0"/>
              <a:t> command</a:t>
            </a:r>
            <a:r>
              <a:rPr lang="en-US" sz="4900" b="1" dirty="0" smtClean="0"/>
              <a:t> </a:t>
            </a:r>
            <a:r>
              <a:rPr lang="en-US" b="1" dirty="0" smtClean="0"/>
              <a:t/>
            </a:r>
            <a:br>
              <a:rPr lang="en-US" b="1" dirty="0" smtClean="0"/>
            </a:br>
            <a:endParaRPr lang="en-US" dirty="0"/>
          </a:p>
        </p:txBody>
      </p:sp>
      <p:sp>
        <p:nvSpPr>
          <p:cNvPr id="3" name="Content Placeholder 2"/>
          <p:cNvSpPr>
            <a:spLocks noGrp="1"/>
          </p:cNvSpPr>
          <p:nvPr>
            <p:ph idx="1"/>
          </p:nvPr>
        </p:nvSpPr>
        <p:spPr>
          <a:xfrm>
            <a:off x="457200" y="838200"/>
            <a:ext cx="8458200" cy="5867400"/>
          </a:xfrm>
        </p:spPr>
        <p:txBody>
          <a:bodyPr>
            <a:normAutofit fontScale="47500" lnSpcReduction="20000"/>
          </a:bodyPr>
          <a:lstStyle/>
          <a:p>
            <a:endParaRPr lang="en-US" dirty="0" smtClean="0"/>
          </a:p>
          <a:p>
            <a:endParaRPr lang="en-US" dirty="0"/>
          </a:p>
          <a:p>
            <a:r>
              <a:rPr lang="en-US" sz="4400" dirty="0" err="1" smtClean="0"/>
              <a:t>ls</a:t>
            </a:r>
            <a:r>
              <a:rPr lang="en-US" sz="4400" dirty="0" smtClean="0"/>
              <a:t> </a:t>
            </a:r>
            <a:r>
              <a:rPr lang="en-US" sz="4400" dirty="0"/>
              <a:t>- list directory contents </a:t>
            </a:r>
          </a:p>
          <a:p>
            <a:r>
              <a:rPr lang="en-US" sz="4400" dirty="0"/>
              <a:t>Usage : </a:t>
            </a:r>
            <a:r>
              <a:rPr lang="en-US" sz="4400" dirty="0" err="1"/>
              <a:t>ls</a:t>
            </a:r>
            <a:r>
              <a:rPr lang="en-US" sz="4400" dirty="0"/>
              <a:t> [OPTIONS] [FILE] </a:t>
            </a:r>
          </a:p>
          <a:p>
            <a:r>
              <a:rPr lang="en-US" sz="4400" dirty="0"/>
              <a:t>OPTIONS </a:t>
            </a:r>
          </a:p>
          <a:p>
            <a:r>
              <a:rPr lang="en-US" sz="4400" dirty="0" smtClean="0"/>
              <a:t>-</a:t>
            </a:r>
            <a:r>
              <a:rPr lang="en-US" sz="4400" dirty="0"/>
              <a:t>l Use a long listing format </a:t>
            </a:r>
          </a:p>
          <a:p>
            <a:r>
              <a:rPr lang="en-US" sz="4400" dirty="0" smtClean="0"/>
              <a:t>-</a:t>
            </a:r>
            <a:r>
              <a:rPr lang="en-US" sz="4400" dirty="0"/>
              <a:t>a Do not ignore entries starting with . (for </a:t>
            </a:r>
            <a:r>
              <a:rPr lang="en-US" sz="4400" dirty="0" err="1"/>
              <a:t>e.g</a:t>
            </a:r>
            <a:r>
              <a:rPr lang="en-US" sz="4400" dirty="0"/>
              <a:t> .forward) </a:t>
            </a:r>
          </a:p>
          <a:p>
            <a:r>
              <a:rPr lang="en-US" sz="4400" dirty="0" smtClean="0"/>
              <a:t>-</a:t>
            </a:r>
            <a:r>
              <a:rPr lang="en-US" sz="4400" dirty="0"/>
              <a:t>h Print sizes in human readable format (e.g., </a:t>
            </a:r>
            <a:r>
              <a:rPr lang="en-US" sz="4400" dirty="0" smtClean="0"/>
              <a:t>3K 389M </a:t>
            </a:r>
            <a:r>
              <a:rPr lang="en-US" sz="4400" dirty="0"/>
              <a:t>3</a:t>
            </a:r>
            <a:r>
              <a:rPr lang="en-US" sz="4400" dirty="0" smtClean="0"/>
              <a:t>G</a:t>
            </a:r>
            <a:r>
              <a:rPr lang="en-US" sz="4400" dirty="0"/>
              <a:t>) </a:t>
            </a:r>
          </a:p>
          <a:p>
            <a:r>
              <a:rPr lang="en-US" sz="4400" dirty="0" smtClean="0"/>
              <a:t>-</a:t>
            </a:r>
            <a:r>
              <a:rPr lang="en-US" sz="4400" dirty="0"/>
              <a:t>d List directory entries instead of contents </a:t>
            </a:r>
          </a:p>
          <a:p>
            <a:r>
              <a:rPr lang="en-US" sz="4400" dirty="0" smtClean="0"/>
              <a:t>-</a:t>
            </a:r>
            <a:r>
              <a:rPr lang="en-US" sz="4400" dirty="0"/>
              <a:t>R List subdirectories recursively </a:t>
            </a:r>
          </a:p>
          <a:p>
            <a:r>
              <a:rPr lang="en-US" sz="4400" dirty="0" smtClean="0"/>
              <a:t>-</a:t>
            </a:r>
            <a:r>
              <a:rPr lang="en-US" sz="4400" dirty="0"/>
              <a:t>r Reverse order while sorting </a:t>
            </a:r>
          </a:p>
          <a:p>
            <a:r>
              <a:rPr lang="en-US" sz="4400" dirty="0" smtClean="0"/>
              <a:t>-</a:t>
            </a:r>
            <a:r>
              <a:rPr lang="en-US" sz="4400" dirty="0"/>
              <a:t>S Sort by file size </a:t>
            </a:r>
          </a:p>
          <a:p>
            <a:r>
              <a:rPr lang="en-US" sz="4400" dirty="0" smtClean="0"/>
              <a:t>-</a:t>
            </a:r>
            <a:r>
              <a:rPr lang="en-US" sz="4400" dirty="0"/>
              <a:t>t Sort by modification time </a:t>
            </a:r>
          </a:p>
          <a:p>
            <a:r>
              <a:rPr lang="en-US" sz="4400" dirty="0" smtClean="0"/>
              <a:t>-</a:t>
            </a:r>
            <a:r>
              <a:rPr lang="en-US" sz="4400" dirty="0"/>
              <a:t>1 List one file per line </a:t>
            </a:r>
          </a:p>
          <a:p>
            <a:endParaRPr lang="en-US" sz="4400" dirty="0"/>
          </a:p>
          <a:p>
            <a:r>
              <a:rPr lang="en-US" sz="4400" dirty="0"/>
              <a:t>Mostly used options in </a:t>
            </a:r>
            <a:r>
              <a:rPr lang="en-US" sz="4400" dirty="0" err="1"/>
              <a:t>ls</a:t>
            </a:r>
            <a:r>
              <a:rPr lang="en-US" sz="4400" dirty="0"/>
              <a:t> </a:t>
            </a:r>
          </a:p>
          <a:p>
            <a:r>
              <a:rPr lang="fr-FR" sz="4400" dirty="0" err="1"/>
              <a:t>ls</a:t>
            </a:r>
            <a:r>
              <a:rPr lang="fr-FR" sz="4400" dirty="0"/>
              <a:t> -l, </a:t>
            </a:r>
            <a:r>
              <a:rPr lang="fr-FR" sz="4400" dirty="0" err="1"/>
              <a:t>ls</a:t>
            </a:r>
            <a:r>
              <a:rPr lang="fr-FR" sz="4400" dirty="0"/>
              <a:t> –la, </a:t>
            </a:r>
            <a:r>
              <a:rPr lang="fr-FR" sz="4400" dirty="0" err="1"/>
              <a:t>ls</a:t>
            </a:r>
            <a:r>
              <a:rPr lang="fr-FR" sz="4400" dirty="0"/>
              <a:t> -1, </a:t>
            </a:r>
            <a:r>
              <a:rPr lang="fr-FR" sz="4400" dirty="0" err="1"/>
              <a:t>ls</a:t>
            </a:r>
            <a:r>
              <a:rPr lang="fr-FR" sz="4400" dirty="0"/>
              <a:t> -</a:t>
            </a:r>
            <a:r>
              <a:rPr lang="fr-FR" sz="4400" dirty="0" err="1"/>
              <a:t>lh</a:t>
            </a:r>
            <a:r>
              <a:rPr lang="fr-FR" sz="4400" dirty="0"/>
              <a:t>, </a:t>
            </a:r>
            <a:r>
              <a:rPr lang="fr-FR" sz="4400" dirty="0" err="1"/>
              <a:t>ls</a:t>
            </a:r>
            <a:r>
              <a:rPr lang="fr-FR" sz="4400" dirty="0"/>
              <a:t> -</a:t>
            </a:r>
            <a:r>
              <a:rPr lang="fr-FR" sz="4400" dirty="0" err="1"/>
              <a:t>ltr</a:t>
            </a:r>
            <a:r>
              <a:rPr lang="fr-FR" sz="4400" dirty="0"/>
              <a:t>, </a:t>
            </a:r>
            <a:r>
              <a:rPr lang="fr-FR" sz="4400" dirty="0" err="1"/>
              <a:t>ls</a:t>
            </a:r>
            <a:r>
              <a:rPr lang="fr-FR" sz="4400" dirty="0"/>
              <a:t> -</a:t>
            </a:r>
            <a:r>
              <a:rPr lang="fr-FR" sz="4400" dirty="0" err="1"/>
              <a:t>lS</a:t>
            </a:r>
            <a:r>
              <a:rPr lang="fr-FR" sz="4400" dirty="0"/>
              <a:t> </a:t>
            </a:r>
            <a:endParaRPr lang="en-US" sz="4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b="1" u="sng" dirty="0" smtClean="0"/>
              <a:t>File Permissions</a:t>
            </a:r>
            <a:r>
              <a:rPr lang="en-US" dirty="0" smtClean="0"/>
              <a:t/>
            </a:r>
            <a:br>
              <a:rPr lang="en-US" dirty="0" smtClean="0"/>
            </a:br>
            <a:endParaRPr lang="en-US" dirty="0"/>
          </a:p>
        </p:txBody>
      </p:sp>
      <p:sp>
        <p:nvSpPr>
          <p:cNvPr id="3" name="Content Placeholder 2"/>
          <p:cNvSpPr>
            <a:spLocks noGrp="1"/>
          </p:cNvSpPr>
          <p:nvPr>
            <p:ph idx="1"/>
          </p:nvPr>
        </p:nvSpPr>
        <p:spPr>
          <a:xfrm>
            <a:off x="609600" y="1493837"/>
            <a:ext cx="8305800" cy="4983163"/>
          </a:xfrm>
        </p:spPr>
        <p:txBody>
          <a:bodyPr>
            <a:normAutofit/>
          </a:bodyPr>
          <a:lstStyle/>
          <a:p>
            <a:pPr marL="341313" indent="-341313" defTabSz="449263">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400" dirty="0"/>
              <a:t>There are 3 kinds of users in </a:t>
            </a:r>
            <a:r>
              <a:rPr lang="en-GB" sz="2400" dirty="0" err="1"/>
              <a:t>linux</a:t>
            </a:r>
            <a:r>
              <a:rPr lang="en-GB" sz="2400" dirty="0"/>
              <a:t> : UGO</a:t>
            </a:r>
          </a:p>
          <a:p>
            <a:pPr marL="341313" indent="-341313" defTabSz="449263">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400" dirty="0"/>
              <a:t> UGO :  user, group and others.</a:t>
            </a:r>
          </a:p>
          <a:p>
            <a:pPr>
              <a:buNone/>
            </a:pPr>
            <a:endParaRPr lang="en-US" sz="2400" dirty="0"/>
          </a:p>
          <a:p>
            <a:r>
              <a:rPr lang="en-US" sz="2400" dirty="0"/>
              <a:t>r - </a:t>
            </a:r>
            <a:r>
              <a:rPr lang="en-US" sz="2400" dirty="0" smtClean="0"/>
              <a:t>   Read </a:t>
            </a:r>
            <a:r>
              <a:rPr lang="en-US" sz="2400" dirty="0"/>
              <a:t>permissions </a:t>
            </a:r>
          </a:p>
          <a:p>
            <a:r>
              <a:rPr lang="en-US" sz="2400" dirty="0"/>
              <a:t>w - </a:t>
            </a:r>
            <a:r>
              <a:rPr lang="en-US" sz="2400" dirty="0" smtClean="0"/>
              <a:t> Write </a:t>
            </a:r>
            <a:r>
              <a:rPr lang="en-US" sz="2400" dirty="0"/>
              <a:t>permissions </a:t>
            </a:r>
          </a:p>
          <a:p>
            <a:r>
              <a:rPr lang="en-US" sz="2400" dirty="0"/>
              <a:t>x - </a:t>
            </a:r>
            <a:r>
              <a:rPr lang="en-US" sz="2400" dirty="0" smtClean="0"/>
              <a:t>   Execute </a:t>
            </a:r>
            <a:r>
              <a:rPr lang="en-US" sz="2400" dirty="0"/>
              <a:t>permissions </a:t>
            </a:r>
            <a:endParaRPr lang="en-US" sz="2400" dirty="0" smtClean="0"/>
          </a:p>
          <a:p>
            <a:r>
              <a:rPr lang="en-US" sz="2400" dirty="0" err="1" smtClean="0"/>
              <a:t>rwx</a:t>
            </a:r>
            <a:r>
              <a:rPr lang="en-US" sz="2400" dirty="0" smtClean="0"/>
              <a:t> = 111 in binary = 7 </a:t>
            </a:r>
          </a:p>
          <a:p>
            <a:r>
              <a:rPr lang="en-US" sz="2400" dirty="0" err="1" smtClean="0"/>
              <a:t>rw</a:t>
            </a:r>
            <a:r>
              <a:rPr lang="en-US" sz="2400" dirty="0" smtClean="0"/>
              <a:t>- = 110 in binary = 6 </a:t>
            </a:r>
          </a:p>
          <a:p>
            <a:r>
              <a:rPr lang="en-US" sz="2400" dirty="0" smtClean="0"/>
              <a:t>r-x = 101 in binary = 5 </a:t>
            </a:r>
          </a:p>
          <a:p>
            <a:r>
              <a:rPr lang="en-US" sz="2400" dirty="0" smtClean="0"/>
              <a:t>r-- = 100 in binary = 4</a:t>
            </a:r>
          </a:p>
          <a:p>
            <a:endParaRPr lang="en-US" sz="2400" dirty="0" smtClean="0"/>
          </a:p>
          <a:p>
            <a:endParaRPr lang="en-US" sz="2400" dirty="0"/>
          </a:p>
          <a:p>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sz="4000" b="1" u="sng" dirty="0" smtClean="0"/>
              <a:t>Permission Diagram</a:t>
            </a:r>
            <a:r>
              <a:rPr lang="en-US" dirty="0" smtClean="0"/>
              <a:t>	</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1114667" y="1600200"/>
            <a:ext cx="6914666"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534400" cy="6172200"/>
          </a:xfrm>
        </p:spPr>
        <p:txBody>
          <a:bodyPr>
            <a:normAutofit fontScale="70000" lnSpcReduction="20000"/>
          </a:bodyPr>
          <a:lstStyle/>
          <a:p>
            <a:r>
              <a:rPr lang="en-US" b="1" i="0" dirty="0" smtClean="0"/>
              <a:t>777(</a:t>
            </a:r>
            <a:r>
              <a:rPr lang="en-US" b="1" i="0" dirty="0" err="1" smtClean="0"/>
              <a:t>rwxrwxrwx</a:t>
            </a:r>
            <a:r>
              <a:rPr lang="en-US" b="1" i="0" dirty="0" smtClean="0"/>
              <a:t>)</a:t>
            </a:r>
            <a:r>
              <a:rPr lang="en-US" dirty="0" smtClean="0"/>
              <a:t> No restrictions on permissions. Anybody may do anything. Generally not a desirable setting.</a:t>
            </a:r>
          </a:p>
          <a:p>
            <a:pPr>
              <a:buNone/>
            </a:pPr>
            <a:endParaRPr lang="en-US" dirty="0" smtClean="0"/>
          </a:p>
          <a:p>
            <a:r>
              <a:rPr lang="en-US" b="1" i="0" dirty="0" smtClean="0"/>
              <a:t>755(</a:t>
            </a:r>
            <a:r>
              <a:rPr lang="en-US" b="1" i="0" dirty="0" err="1" smtClean="0"/>
              <a:t>rwxr</a:t>
            </a:r>
            <a:r>
              <a:rPr lang="en-US" b="1" i="0" dirty="0" smtClean="0"/>
              <a:t>-</a:t>
            </a:r>
            <a:r>
              <a:rPr lang="en-US" b="1" i="0" dirty="0" err="1" smtClean="0"/>
              <a:t>xr</a:t>
            </a:r>
            <a:r>
              <a:rPr lang="en-US" b="1" i="0" dirty="0" smtClean="0"/>
              <a:t>-x)</a:t>
            </a:r>
            <a:r>
              <a:rPr lang="en-US" dirty="0" smtClean="0"/>
              <a:t> The file's owner may read, write, and execute the file. All others may read and execute the file. This setting is common for programs that are used by all users.</a:t>
            </a:r>
          </a:p>
          <a:p>
            <a:pPr>
              <a:buNone/>
            </a:pPr>
            <a:endParaRPr lang="en-US" dirty="0" smtClean="0"/>
          </a:p>
          <a:p>
            <a:r>
              <a:rPr lang="en-US" b="1" i="0" dirty="0" smtClean="0"/>
              <a:t>700(</a:t>
            </a:r>
            <a:r>
              <a:rPr lang="en-US" b="1" i="0" dirty="0" err="1" smtClean="0"/>
              <a:t>rwx</a:t>
            </a:r>
            <a:r>
              <a:rPr lang="en-US" b="1" i="0" dirty="0" smtClean="0"/>
              <a:t>------)</a:t>
            </a:r>
            <a:r>
              <a:rPr lang="en-US" dirty="0" smtClean="0"/>
              <a:t> The file's owner may read, write, and execute the file. Nobody else has any rights. This setting is useful for programs that only the owner may use and must be kept private from others.</a:t>
            </a:r>
          </a:p>
          <a:p>
            <a:pPr>
              <a:buNone/>
            </a:pPr>
            <a:endParaRPr lang="en-US" dirty="0" smtClean="0"/>
          </a:p>
          <a:p>
            <a:r>
              <a:rPr lang="en-US" b="1" i="0" dirty="0" smtClean="0"/>
              <a:t>666(</a:t>
            </a:r>
            <a:r>
              <a:rPr lang="en-US" b="1" i="0" dirty="0" err="1" smtClean="0"/>
              <a:t>rw-rw-rw</a:t>
            </a:r>
            <a:r>
              <a:rPr lang="en-US" b="1" i="0" dirty="0" smtClean="0"/>
              <a:t>-)</a:t>
            </a:r>
            <a:r>
              <a:rPr lang="en-US" dirty="0" smtClean="0"/>
              <a:t> All users may read and write the file.</a:t>
            </a:r>
          </a:p>
          <a:p>
            <a:pPr>
              <a:buNone/>
            </a:pPr>
            <a:endParaRPr lang="en-US" dirty="0" smtClean="0"/>
          </a:p>
          <a:p>
            <a:r>
              <a:rPr lang="en-US" b="1" i="0" dirty="0" smtClean="0"/>
              <a:t>644(</a:t>
            </a:r>
            <a:r>
              <a:rPr lang="en-US" b="1" i="0" dirty="0" err="1" smtClean="0"/>
              <a:t>rw</a:t>
            </a:r>
            <a:r>
              <a:rPr lang="en-US" b="1" i="0" dirty="0" smtClean="0"/>
              <a:t>-r--r--)</a:t>
            </a:r>
            <a:r>
              <a:rPr lang="en-US" dirty="0" smtClean="0"/>
              <a:t> The owner may read and write a file, while all others may only read the file. A common setting for data files that everybody may read, but only the owner may change.</a:t>
            </a:r>
          </a:p>
          <a:p>
            <a:endParaRPr lang="en-US" dirty="0" smtClean="0"/>
          </a:p>
          <a:p>
            <a:r>
              <a:rPr lang="en-US" b="1" i="0" dirty="0" smtClean="0"/>
              <a:t>600(</a:t>
            </a:r>
            <a:r>
              <a:rPr lang="en-US" b="1" i="0" dirty="0" err="1" smtClean="0"/>
              <a:t>rw</a:t>
            </a:r>
            <a:r>
              <a:rPr lang="en-US" b="1" i="0" dirty="0" smtClean="0"/>
              <a:t>-------)</a:t>
            </a:r>
            <a:r>
              <a:rPr lang="en-US" dirty="0" smtClean="0"/>
              <a:t> The owner may read and write a file. All others have no rights. A common setting for data files that the owner wants to keep private.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a:t/>
            </a:r>
            <a:br>
              <a:rPr lang="en-US" dirty="0"/>
            </a:br>
            <a:r>
              <a:rPr lang="en-US" b="1" u="sng" dirty="0"/>
              <a:t>Changing File Permissions</a:t>
            </a:r>
            <a:r>
              <a:rPr lang="en-US" sz="4900" b="1" dirty="0"/>
              <a:t> </a:t>
            </a:r>
            <a:endParaRPr lang="en-US" sz="4900" dirty="0"/>
          </a:p>
        </p:txBody>
      </p:sp>
      <p:sp>
        <p:nvSpPr>
          <p:cNvPr id="3" name="Content Placeholder 2"/>
          <p:cNvSpPr>
            <a:spLocks noGrp="1"/>
          </p:cNvSpPr>
          <p:nvPr>
            <p:ph idx="1"/>
          </p:nvPr>
        </p:nvSpPr>
        <p:spPr>
          <a:xfrm>
            <a:off x="381000" y="1295400"/>
            <a:ext cx="8229600" cy="4525963"/>
          </a:xfrm>
        </p:spPr>
        <p:txBody>
          <a:bodyPr>
            <a:normAutofit fontScale="70000" lnSpcReduction="20000"/>
          </a:bodyPr>
          <a:lstStyle/>
          <a:p>
            <a:endParaRPr lang="en-US" dirty="0"/>
          </a:p>
          <a:p>
            <a:endParaRPr lang="en-US" dirty="0"/>
          </a:p>
          <a:p>
            <a:r>
              <a:rPr lang="en-US" sz="3400" dirty="0" smtClean="0"/>
              <a:t>Make </a:t>
            </a:r>
            <a:r>
              <a:rPr lang="en-US" sz="3400" dirty="0"/>
              <a:t>a file readable </a:t>
            </a:r>
            <a:r>
              <a:rPr lang="en-US" sz="3400" dirty="0" smtClean="0"/>
              <a:t>: </a:t>
            </a:r>
            <a:endParaRPr lang="en-US" sz="3400" dirty="0"/>
          </a:p>
          <a:p>
            <a:r>
              <a:rPr lang="en-US" sz="3400" dirty="0"/>
              <a:t>$ </a:t>
            </a:r>
            <a:r>
              <a:rPr lang="en-US" sz="3400" dirty="0" err="1"/>
              <a:t>chmod</a:t>
            </a:r>
            <a:r>
              <a:rPr lang="en-US" sz="3400" dirty="0"/>
              <a:t> 765 </a:t>
            </a:r>
            <a:r>
              <a:rPr lang="en-US" sz="3400" dirty="0" smtClean="0"/>
              <a:t>abc.txt</a:t>
            </a:r>
            <a:endParaRPr lang="en-US" sz="3400" dirty="0"/>
          </a:p>
          <a:p>
            <a:r>
              <a:rPr lang="en-US" sz="3400" dirty="0"/>
              <a:t>7 -&gt; 111 -&gt; </a:t>
            </a:r>
            <a:r>
              <a:rPr lang="en-US" sz="3400" dirty="0" err="1"/>
              <a:t>rwx</a:t>
            </a:r>
            <a:r>
              <a:rPr lang="en-US" sz="3400" dirty="0"/>
              <a:t> </a:t>
            </a:r>
          </a:p>
          <a:p>
            <a:r>
              <a:rPr lang="en-US" sz="3400" dirty="0"/>
              <a:t>6 -&gt; 110 -&gt; </a:t>
            </a:r>
            <a:r>
              <a:rPr lang="en-US" sz="3400" dirty="0" err="1"/>
              <a:t>rw</a:t>
            </a:r>
            <a:r>
              <a:rPr lang="en-US" sz="3400" dirty="0"/>
              <a:t>- </a:t>
            </a:r>
          </a:p>
          <a:p>
            <a:r>
              <a:rPr lang="en-US" sz="3400" dirty="0"/>
              <a:t>5 -&gt; 101 -&gt; r-x </a:t>
            </a:r>
          </a:p>
          <a:p>
            <a:r>
              <a:rPr lang="en-US" sz="3400" dirty="0"/>
              <a:t>-</a:t>
            </a:r>
            <a:r>
              <a:rPr lang="en-US" sz="3400" dirty="0" err="1"/>
              <a:t>rwx</a:t>
            </a:r>
            <a:r>
              <a:rPr lang="en-US" sz="3400" dirty="0"/>
              <a:t> </a:t>
            </a:r>
            <a:r>
              <a:rPr lang="en-US" sz="3400" dirty="0" err="1"/>
              <a:t>rw</a:t>
            </a:r>
            <a:r>
              <a:rPr lang="en-US" sz="3400" dirty="0"/>
              <a:t>- r-x 1 </a:t>
            </a:r>
            <a:r>
              <a:rPr lang="en-US" sz="3400" dirty="0" err="1" smtClean="0"/>
              <a:t>vinit</a:t>
            </a:r>
            <a:r>
              <a:rPr lang="en-US" sz="3400" dirty="0" smtClean="0"/>
              <a:t> </a:t>
            </a:r>
            <a:r>
              <a:rPr lang="en-US" sz="3400" dirty="0" err="1"/>
              <a:t>cccf</a:t>
            </a:r>
            <a:r>
              <a:rPr lang="en-US" sz="3400" dirty="0"/>
              <a:t> 224 Oct 14 </a:t>
            </a:r>
            <a:r>
              <a:rPr lang="en-US" sz="3400" dirty="0" smtClean="0"/>
              <a:t>10:00 abc.txt </a:t>
            </a:r>
            <a:endParaRPr lang="en-US" sz="3400" dirty="0"/>
          </a:p>
          <a:p>
            <a:pPr>
              <a:buNone/>
            </a:pPr>
            <a:r>
              <a:rPr lang="en-US" sz="3400" dirty="0"/>
              <a:t>OR </a:t>
            </a:r>
          </a:p>
          <a:p>
            <a:r>
              <a:rPr lang="en-US" sz="3400" dirty="0"/>
              <a:t>$ </a:t>
            </a:r>
            <a:r>
              <a:rPr lang="en-US" sz="3400" dirty="0" err="1"/>
              <a:t>chmod</a:t>
            </a:r>
            <a:r>
              <a:rPr lang="en-US" sz="3400" dirty="0"/>
              <a:t> +w </a:t>
            </a:r>
            <a:r>
              <a:rPr lang="en-US" sz="3400" dirty="0" err="1" smtClean="0"/>
              <a:t>abc.xt</a:t>
            </a:r>
            <a:r>
              <a:rPr lang="en-US" sz="3400" dirty="0" smtClean="0"/>
              <a:t> </a:t>
            </a:r>
            <a:endParaRPr lang="en-US" sz="3400" dirty="0"/>
          </a:p>
          <a:p>
            <a:r>
              <a:rPr lang="en-US" sz="3400" dirty="0"/>
              <a:t>$ </a:t>
            </a:r>
            <a:r>
              <a:rPr lang="en-US" sz="3400" dirty="0" err="1"/>
              <a:t>chmod</a:t>
            </a:r>
            <a:r>
              <a:rPr lang="en-US" sz="3400" dirty="0"/>
              <a:t> </a:t>
            </a:r>
            <a:r>
              <a:rPr lang="en-US" sz="3400" dirty="0" err="1"/>
              <a:t>o+w</a:t>
            </a:r>
            <a:r>
              <a:rPr lang="en-US" sz="3400" dirty="0"/>
              <a:t> </a:t>
            </a:r>
            <a:r>
              <a:rPr lang="en-US" sz="3400" dirty="0" err="1" smtClean="0"/>
              <a:t>abc.xt</a:t>
            </a:r>
            <a:r>
              <a:rPr lang="en-US" sz="3400" dirty="0" smtClean="0"/>
              <a:t> </a:t>
            </a:r>
            <a:endParaRPr lang="en-US" sz="3400" dirty="0"/>
          </a:p>
          <a:p>
            <a:r>
              <a:rPr lang="en-US" sz="3400" dirty="0"/>
              <a:t>$ </a:t>
            </a:r>
            <a:r>
              <a:rPr lang="en-US" sz="3400" dirty="0" err="1"/>
              <a:t>chmod</a:t>
            </a:r>
            <a:r>
              <a:rPr lang="en-US" sz="3400" dirty="0"/>
              <a:t> </a:t>
            </a:r>
            <a:r>
              <a:rPr lang="en-US" sz="3400" dirty="0" err="1"/>
              <a:t>g+x,o+w</a:t>
            </a:r>
            <a:r>
              <a:rPr lang="en-US" sz="3400" dirty="0"/>
              <a:t> </a:t>
            </a:r>
            <a:r>
              <a:rPr lang="en-US" sz="3400" dirty="0" smtClean="0"/>
              <a:t>abc.txt </a:t>
            </a:r>
            <a:endParaRPr lang="en-US" sz="3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a:t/>
            </a:r>
            <a:br>
              <a:rPr lang="en-US" dirty="0"/>
            </a:br>
            <a:r>
              <a:rPr lang="en-US" b="1" u="sng" dirty="0"/>
              <a:t>Changing File Ownership</a:t>
            </a:r>
            <a:r>
              <a:rPr lang="en-US" sz="4900" b="1" dirty="0"/>
              <a:t> </a:t>
            </a:r>
            <a:endParaRPr lang="en-US" sz="4900" dirty="0"/>
          </a:p>
        </p:txBody>
      </p:sp>
      <p:sp>
        <p:nvSpPr>
          <p:cNvPr id="3" name="Content Placeholder 2"/>
          <p:cNvSpPr>
            <a:spLocks noGrp="1"/>
          </p:cNvSpPr>
          <p:nvPr>
            <p:ph idx="1"/>
          </p:nvPr>
        </p:nvSpPr>
        <p:spPr/>
        <p:txBody>
          <a:bodyPr>
            <a:normAutofit/>
          </a:bodyPr>
          <a:lstStyle/>
          <a:p>
            <a:pPr>
              <a:buNone/>
            </a:pPr>
            <a:endParaRPr lang="en-US" dirty="0"/>
          </a:p>
          <a:p>
            <a:r>
              <a:rPr lang="en-US" sz="2600" dirty="0"/>
              <a:t>Change who owns a file: </a:t>
            </a:r>
          </a:p>
          <a:p>
            <a:r>
              <a:rPr lang="en-US" sz="2600" dirty="0"/>
              <a:t>$ </a:t>
            </a:r>
            <a:r>
              <a:rPr lang="en-US" sz="2600" dirty="0" err="1"/>
              <a:t>chown</a:t>
            </a:r>
            <a:r>
              <a:rPr lang="en-US" sz="2600" dirty="0"/>
              <a:t> </a:t>
            </a:r>
            <a:r>
              <a:rPr lang="en-US" sz="2600" i="1" dirty="0"/>
              <a:t>&lt;user&gt; &lt;filename&gt; </a:t>
            </a:r>
          </a:p>
          <a:p>
            <a:r>
              <a:rPr lang="en-US" sz="2600" i="1" dirty="0" err="1"/>
              <a:t>chown</a:t>
            </a:r>
            <a:r>
              <a:rPr lang="en-US" sz="2600" i="1" dirty="0"/>
              <a:t> </a:t>
            </a:r>
            <a:r>
              <a:rPr lang="en-US" sz="2600" i="1" dirty="0" err="1" smtClean="0"/>
              <a:t>vinit:cccf</a:t>
            </a:r>
            <a:r>
              <a:rPr lang="en-US" sz="2600" i="1" dirty="0" smtClean="0"/>
              <a:t> abc.txt </a:t>
            </a:r>
          </a:p>
          <a:p>
            <a:r>
              <a:rPr lang="en-US" sz="2600" i="1" dirty="0" err="1" smtClean="0"/>
              <a:t>chown</a:t>
            </a:r>
            <a:r>
              <a:rPr lang="en-US" sz="2600" i="1" dirty="0" smtClean="0"/>
              <a:t> </a:t>
            </a:r>
            <a:r>
              <a:rPr lang="en-US" sz="2600" i="1" dirty="0"/>
              <a:t>–R </a:t>
            </a:r>
            <a:r>
              <a:rPr lang="en-US" sz="2600" i="1" dirty="0" err="1" smtClean="0"/>
              <a:t>vinit:cccf</a:t>
            </a:r>
            <a:r>
              <a:rPr lang="en-US" sz="2600" i="1" dirty="0" smtClean="0"/>
              <a:t>  test </a:t>
            </a:r>
            <a:endParaRPr lang="en-US" sz="2600" i="1" dirty="0"/>
          </a:p>
          <a:p>
            <a:r>
              <a:rPr lang="en-US" sz="2600" dirty="0" smtClean="0"/>
              <a:t>Change </a:t>
            </a:r>
            <a:r>
              <a:rPr lang="en-US" sz="2600" dirty="0"/>
              <a:t>to which group the file belongs: </a:t>
            </a:r>
          </a:p>
          <a:p>
            <a:r>
              <a:rPr lang="en-US" sz="2600" dirty="0" smtClean="0"/>
              <a:t>$ </a:t>
            </a:r>
            <a:r>
              <a:rPr lang="en-US" sz="2600" dirty="0" err="1"/>
              <a:t>chgrp</a:t>
            </a:r>
            <a:r>
              <a:rPr lang="en-US" sz="2600" dirty="0"/>
              <a:t> </a:t>
            </a:r>
            <a:r>
              <a:rPr lang="en-US" sz="2600" i="1" dirty="0"/>
              <a:t>&lt;group&gt; &lt;filename&gt; </a:t>
            </a:r>
          </a:p>
          <a:p>
            <a:r>
              <a:rPr lang="en-US" sz="2600" i="1" dirty="0" err="1"/>
              <a:t>chgrp</a:t>
            </a:r>
            <a:r>
              <a:rPr lang="en-US" sz="2600" i="1" dirty="0"/>
              <a:t> </a:t>
            </a:r>
            <a:r>
              <a:rPr lang="en-US" sz="2600" i="1" dirty="0" err="1"/>
              <a:t>cccf</a:t>
            </a:r>
            <a:r>
              <a:rPr lang="en-US" sz="2600" i="1" dirty="0"/>
              <a:t> </a:t>
            </a:r>
            <a:r>
              <a:rPr lang="en-US" sz="2600" i="1" dirty="0" smtClean="0"/>
              <a:t>abc.txt </a:t>
            </a:r>
            <a:endParaRPr lang="en-US" sz="2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normAutofit fontScale="85000" lnSpcReduction="10000"/>
          </a:bodyPr>
          <a:lstStyle/>
          <a:p>
            <a:endParaRPr lang="en-US" dirty="0"/>
          </a:p>
          <a:p>
            <a:r>
              <a:rPr lang="en-US" dirty="0" smtClean="0"/>
              <a:t>copy </a:t>
            </a:r>
            <a:r>
              <a:rPr lang="en-US" dirty="0"/>
              <a:t>a directory and its contents to other hosts ID: </a:t>
            </a:r>
          </a:p>
          <a:p>
            <a:r>
              <a:rPr lang="en-US" dirty="0"/>
              <a:t>$ </a:t>
            </a:r>
            <a:r>
              <a:rPr lang="en-US" dirty="0" err="1"/>
              <a:t>scp</a:t>
            </a:r>
            <a:r>
              <a:rPr lang="en-US" dirty="0"/>
              <a:t> -r </a:t>
            </a:r>
            <a:r>
              <a:rPr lang="en-US" i="1" dirty="0"/>
              <a:t>&lt;directory&gt; </a:t>
            </a:r>
            <a:r>
              <a:rPr lang="en-US" i="1" dirty="0" smtClean="0"/>
              <a:t>vinit@tifr.res.in</a:t>
            </a:r>
            <a:r>
              <a:rPr lang="en-US" i="1" dirty="0"/>
              <a:t>: </a:t>
            </a:r>
            <a:endParaRPr lang="en-US" i="1" dirty="0" smtClean="0"/>
          </a:p>
          <a:p>
            <a:pPr>
              <a:buNone/>
            </a:pPr>
            <a:endParaRPr lang="en-US" i="1" dirty="0"/>
          </a:p>
          <a:p>
            <a:r>
              <a:rPr lang="en-US" dirty="0" smtClean="0"/>
              <a:t>copy </a:t>
            </a:r>
            <a:r>
              <a:rPr lang="en-US" dirty="0"/>
              <a:t>a directory and its contents: </a:t>
            </a:r>
          </a:p>
          <a:p>
            <a:r>
              <a:rPr lang="en-US" dirty="0" smtClean="0"/>
              <a:t>$ </a:t>
            </a:r>
            <a:r>
              <a:rPr lang="en-US" dirty="0"/>
              <a:t>cp -r </a:t>
            </a:r>
            <a:r>
              <a:rPr lang="en-US" i="1" dirty="0"/>
              <a:t>&lt;directory&gt; &lt;</a:t>
            </a:r>
            <a:r>
              <a:rPr lang="en-US" i="1" dirty="0" err="1" smtClean="0"/>
              <a:t>destination_dir</a:t>
            </a:r>
            <a:r>
              <a:rPr lang="en-US" i="1" dirty="0"/>
              <a:t>&gt; </a:t>
            </a:r>
            <a:endParaRPr lang="en-US" i="1" dirty="0" smtClean="0"/>
          </a:p>
          <a:p>
            <a:endParaRPr lang="en-US" i="1" dirty="0"/>
          </a:p>
          <a:p>
            <a:r>
              <a:rPr lang="en-US" dirty="0" smtClean="0"/>
              <a:t>Find </a:t>
            </a:r>
            <a:r>
              <a:rPr lang="en-US" dirty="0"/>
              <a:t>a pattern in a directory and its subdirectories: </a:t>
            </a:r>
          </a:p>
          <a:p>
            <a:r>
              <a:rPr lang="en-US" dirty="0" smtClean="0"/>
              <a:t>$ </a:t>
            </a:r>
            <a:r>
              <a:rPr lang="en-US" dirty="0" err="1"/>
              <a:t>grep</a:t>
            </a:r>
            <a:r>
              <a:rPr lang="en-US" dirty="0"/>
              <a:t> -r </a:t>
            </a:r>
            <a:r>
              <a:rPr lang="en-US" i="1" dirty="0"/>
              <a:t>&lt;pattern&gt; &lt;</a:t>
            </a:r>
            <a:r>
              <a:rPr lang="en-US" i="1" dirty="0" err="1" smtClean="0"/>
              <a:t>destination_dir</a:t>
            </a:r>
            <a:r>
              <a:rPr lang="en-US" i="1" dirty="0"/>
              <a:t>&gt; </a:t>
            </a:r>
            <a:endParaRPr lang="en-US" i="1" dirty="0" smtClean="0"/>
          </a:p>
          <a:p>
            <a:endParaRPr lang="en-US" dirty="0"/>
          </a:p>
        </p:txBody>
      </p:sp>
      <p:sp>
        <p:nvSpPr>
          <p:cNvPr id="4" name="TextBox 3"/>
          <p:cNvSpPr txBox="1"/>
          <p:nvPr/>
        </p:nvSpPr>
        <p:spPr>
          <a:xfrm>
            <a:off x="685800" y="609600"/>
            <a:ext cx="7543800" cy="1323439"/>
          </a:xfrm>
          <a:prstGeom prst="rect">
            <a:avLst/>
          </a:prstGeom>
          <a:noFill/>
        </p:spPr>
        <p:txBody>
          <a:bodyPr wrap="square" rtlCol="0">
            <a:spAutoFit/>
          </a:bodyPr>
          <a:lstStyle/>
          <a:p>
            <a:pPr algn="ctr"/>
            <a:r>
              <a:rPr lang="en-US" sz="4000" b="1" u="sng" dirty="0" smtClean="0"/>
              <a:t>Getting Recursive</a:t>
            </a:r>
            <a:r>
              <a:rPr lang="en-US" sz="4000" b="1" dirty="0" smtClean="0"/>
              <a:t> </a:t>
            </a:r>
          </a:p>
          <a:p>
            <a:pPr algn="ctr"/>
            <a:endParaRPr lang="en-US" sz="4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4144963"/>
          </a:xfrm>
        </p:spPr>
        <p:txBody>
          <a:bodyPr>
            <a:normAutofit/>
          </a:bodyPr>
          <a:lstStyle/>
          <a:p>
            <a:pPr>
              <a:buNone/>
            </a:pPr>
            <a:r>
              <a:rPr lang="en-US" sz="2400" dirty="0" smtClean="0"/>
              <a:t>Redirection Symbols</a:t>
            </a:r>
            <a:endParaRPr lang="en-US" sz="2400" dirty="0"/>
          </a:p>
          <a:p>
            <a:r>
              <a:rPr lang="en-US" sz="2400" dirty="0"/>
              <a:t>&gt;file Make file the standard output </a:t>
            </a:r>
          </a:p>
          <a:p>
            <a:r>
              <a:rPr lang="en-US" sz="2400" dirty="0"/>
              <a:t>&lt;file Make file the standard input </a:t>
            </a:r>
          </a:p>
          <a:p>
            <a:r>
              <a:rPr lang="en-US" sz="2400" dirty="0"/>
              <a:t>&gt;&gt;file Make file the standard output, appending to </a:t>
            </a:r>
            <a:r>
              <a:rPr lang="en-US" sz="2400" dirty="0" smtClean="0"/>
              <a:t>it </a:t>
            </a:r>
            <a:r>
              <a:rPr lang="en-US" sz="2400" dirty="0"/>
              <a:t>if already exists </a:t>
            </a:r>
          </a:p>
        </p:txBody>
      </p:sp>
      <p:sp>
        <p:nvSpPr>
          <p:cNvPr id="4" name="TextBox 3"/>
          <p:cNvSpPr txBox="1"/>
          <p:nvPr/>
        </p:nvSpPr>
        <p:spPr>
          <a:xfrm>
            <a:off x="609600" y="685800"/>
            <a:ext cx="7924800" cy="1600438"/>
          </a:xfrm>
          <a:prstGeom prst="rect">
            <a:avLst/>
          </a:prstGeom>
          <a:noFill/>
        </p:spPr>
        <p:txBody>
          <a:bodyPr wrap="square" rtlCol="0">
            <a:spAutoFit/>
          </a:bodyPr>
          <a:lstStyle/>
          <a:p>
            <a:r>
              <a:rPr lang="en-US" sz="4000" b="1" u="sng" dirty="0" smtClean="0"/>
              <a:t>Redirecting output to a file with &gt; </a:t>
            </a:r>
          </a:p>
          <a:p>
            <a:r>
              <a:rPr lang="en-US" sz="4000" b="1" u="sng" dirty="0" smtClean="0"/>
              <a:t>Redirecting input from a file with &lt;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u="sng" dirty="0" smtClean="0"/>
              <a:t>Topics Covered</a:t>
            </a:r>
            <a:endParaRPr lang="en-US" sz="4000" b="1" u="sng" dirty="0"/>
          </a:p>
        </p:txBody>
      </p:sp>
      <p:sp>
        <p:nvSpPr>
          <p:cNvPr id="3" name="Content Placeholder 2"/>
          <p:cNvSpPr>
            <a:spLocks noGrp="1"/>
          </p:cNvSpPr>
          <p:nvPr>
            <p:ph idx="1"/>
          </p:nvPr>
        </p:nvSpPr>
        <p:spPr/>
        <p:txBody>
          <a:bodyPr/>
          <a:lstStyle/>
          <a:p>
            <a:pPr marL="514350" indent="-514350">
              <a:buAutoNum type="arabicPeriod"/>
            </a:pPr>
            <a:r>
              <a:rPr lang="en-US" dirty="0" smtClean="0"/>
              <a:t>Introduction to Linux</a:t>
            </a:r>
          </a:p>
          <a:p>
            <a:pPr marL="514350" indent="-514350">
              <a:buAutoNum type="arabicPeriod"/>
            </a:pPr>
            <a:r>
              <a:rPr lang="en-US" dirty="0" smtClean="0"/>
              <a:t>File Structure</a:t>
            </a:r>
          </a:p>
          <a:p>
            <a:pPr marL="514350" indent="-514350">
              <a:buAutoNum type="arabicPeriod"/>
            </a:pPr>
            <a:r>
              <a:rPr lang="en-US" dirty="0" smtClean="0"/>
              <a:t>File System commands</a:t>
            </a:r>
          </a:p>
          <a:p>
            <a:pPr marL="514350" indent="-514350">
              <a:buAutoNum type="arabicPeriod"/>
            </a:pPr>
            <a:r>
              <a:rPr lang="en-US" dirty="0" smtClean="0"/>
              <a:t>File Permissions</a:t>
            </a:r>
          </a:p>
          <a:p>
            <a:pPr marL="514350" indent="-514350">
              <a:buAutoNum type="arabicPeriod"/>
            </a:pPr>
            <a:r>
              <a:rPr lang="en-US" dirty="0" smtClean="0"/>
              <a:t>Vi Editor and its modes</a:t>
            </a:r>
          </a:p>
          <a:p>
            <a:pPr marL="514350" indent="-514350">
              <a:buAutoNum type="arabicPeriod"/>
            </a:pPr>
            <a:r>
              <a:rPr lang="en-US" dirty="0" smtClean="0"/>
              <a:t>How to Enter Edit and Exit from Vi mode</a:t>
            </a:r>
          </a:p>
          <a:p>
            <a:pPr marL="514350" indent="-514350">
              <a:buAutoNum type="arabicPeriod"/>
            </a:pPr>
            <a:r>
              <a:rPr lang="en-US" dirty="0" smtClean="0"/>
              <a:t>Working around Vi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
            </a:r>
            <a:br>
              <a:rPr lang="en-US" dirty="0" smtClean="0"/>
            </a:br>
            <a:r>
              <a:rPr lang="en-US" b="1" u="sng" dirty="0" smtClean="0"/>
              <a:t>Redirecting examples</a:t>
            </a:r>
            <a:endParaRPr lang="en-US" b="1" u="sng" dirty="0"/>
          </a:p>
        </p:txBody>
      </p:sp>
      <p:sp>
        <p:nvSpPr>
          <p:cNvPr id="3" name="Content Placeholder 2"/>
          <p:cNvSpPr>
            <a:spLocks noGrp="1"/>
          </p:cNvSpPr>
          <p:nvPr>
            <p:ph idx="1"/>
          </p:nvPr>
        </p:nvSpPr>
        <p:spPr>
          <a:xfrm>
            <a:off x="152400" y="1143000"/>
            <a:ext cx="8839200" cy="4983163"/>
          </a:xfrm>
        </p:spPr>
        <p:txBody>
          <a:bodyPr>
            <a:normAutofit fontScale="92500"/>
          </a:bodyPr>
          <a:lstStyle/>
          <a:p>
            <a:endParaRPr lang="en-US" dirty="0"/>
          </a:p>
          <a:p>
            <a:r>
              <a:rPr lang="en-US" dirty="0" err="1"/>
              <a:t>ls</a:t>
            </a:r>
            <a:r>
              <a:rPr lang="en-US" dirty="0"/>
              <a:t> –l &gt; </a:t>
            </a:r>
            <a:r>
              <a:rPr lang="en-US" dirty="0" smtClean="0"/>
              <a:t>abc.txt   Redirects </a:t>
            </a:r>
            <a:r>
              <a:rPr lang="en-US" dirty="0"/>
              <a:t>output to </a:t>
            </a:r>
            <a:r>
              <a:rPr lang="en-US" dirty="0" smtClean="0"/>
              <a:t>abc.txt </a:t>
            </a:r>
            <a:endParaRPr lang="en-US" dirty="0"/>
          </a:p>
          <a:p>
            <a:r>
              <a:rPr lang="en-US" dirty="0"/>
              <a:t>sort &lt; </a:t>
            </a:r>
            <a:r>
              <a:rPr lang="en-US" dirty="0" smtClean="0"/>
              <a:t>test.txt   Accepts </a:t>
            </a:r>
            <a:r>
              <a:rPr lang="en-US" dirty="0"/>
              <a:t>the input from </a:t>
            </a:r>
            <a:r>
              <a:rPr lang="en-US" dirty="0" smtClean="0"/>
              <a:t>test.txt </a:t>
            </a:r>
            <a:endParaRPr lang="en-US" dirty="0"/>
          </a:p>
          <a:p>
            <a:r>
              <a:rPr lang="en-US" dirty="0"/>
              <a:t>mail -s “Test subject" </a:t>
            </a:r>
            <a:r>
              <a:rPr lang="en-US" dirty="0" smtClean="0"/>
              <a:t>vinit@tifr.res.in  &lt;</a:t>
            </a:r>
            <a:r>
              <a:rPr lang="en-US" dirty="0"/>
              <a:t>body.txt </a:t>
            </a:r>
          </a:p>
          <a:p>
            <a:r>
              <a:rPr lang="en-US" dirty="0" err="1"/>
              <a:t>ls</a:t>
            </a:r>
            <a:r>
              <a:rPr lang="en-US" dirty="0"/>
              <a:t> –l </a:t>
            </a:r>
            <a:r>
              <a:rPr lang="en-US" dirty="0" smtClean="0"/>
              <a:t>vinit.txt </a:t>
            </a:r>
            <a:r>
              <a:rPr lang="en-US" dirty="0"/>
              <a:t>2&gt; </a:t>
            </a:r>
            <a:r>
              <a:rPr lang="en-US" dirty="0" smtClean="0"/>
              <a:t>error.txt </a:t>
            </a:r>
            <a:r>
              <a:rPr lang="en-US" dirty="0"/>
              <a:t>Redirects error to </a:t>
            </a:r>
            <a:r>
              <a:rPr lang="en-US" dirty="0" smtClean="0"/>
              <a:t>error.txt </a:t>
            </a:r>
            <a:endParaRPr lang="en-US" dirty="0"/>
          </a:p>
          <a:p>
            <a:r>
              <a:rPr lang="en-US" dirty="0" err="1"/>
              <a:t>ls</a:t>
            </a:r>
            <a:r>
              <a:rPr lang="en-US" dirty="0"/>
              <a:t> –l </a:t>
            </a:r>
            <a:r>
              <a:rPr lang="en-US" dirty="0" smtClean="0"/>
              <a:t>vinit.txt </a:t>
            </a:r>
            <a:r>
              <a:rPr lang="en-US" dirty="0"/>
              <a:t>2&gt;&amp;1 </a:t>
            </a:r>
            <a:r>
              <a:rPr lang="en-US" dirty="0" smtClean="0"/>
              <a:t>error.txt </a:t>
            </a:r>
            <a:r>
              <a:rPr lang="en-US" dirty="0"/>
              <a:t>Redirect output and error to error.txt </a:t>
            </a:r>
          </a:p>
          <a:p>
            <a:r>
              <a:rPr lang="en-US" dirty="0" err="1" smtClean="0"/>
              <a:t>ls</a:t>
            </a:r>
            <a:r>
              <a:rPr lang="en-US" dirty="0" smtClean="0"/>
              <a:t> </a:t>
            </a:r>
            <a:r>
              <a:rPr lang="en-US" dirty="0"/>
              <a:t>–l &amp;&gt; file </a:t>
            </a:r>
          </a:p>
          <a:p>
            <a:r>
              <a:rPr lang="en-US" dirty="0" err="1"/>
              <a:t>ls</a:t>
            </a:r>
            <a:r>
              <a:rPr lang="en-US" dirty="0"/>
              <a:t> -l &amp;&gt;&gt; test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r>
              <a:rPr lang="en-US" sz="4000" b="1" u="sng" dirty="0" smtClean="0"/>
              <a:t>Piping</a:t>
            </a:r>
            <a:endParaRPr lang="en-US" sz="4000" b="1" u="sng" dirty="0"/>
          </a:p>
        </p:txBody>
      </p:sp>
      <p:sp>
        <p:nvSpPr>
          <p:cNvPr id="3" name="Content Placeholder 2"/>
          <p:cNvSpPr>
            <a:spLocks noGrp="1"/>
          </p:cNvSpPr>
          <p:nvPr>
            <p:ph idx="1"/>
          </p:nvPr>
        </p:nvSpPr>
        <p:spPr/>
        <p:txBody>
          <a:bodyPr>
            <a:normAutofit fontScale="85000" lnSpcReduction="10000"/>
          </a:bodyPr>
          <a:lstStyle/>
          <a:p>
            <a:pPr>
              <a:buNone/>
            </a:pPr>
            <a:endParaRPr lang="en-US" b="1" dirty="0" smtClean="0"/>
          </a:p>
          <a:p>
            <a:r>
              <a:rPr lang="en-US" dirty="0" smtClean="0"/>
              <a:t>Pipes take the output of the first program and feed that output into the input of the next program. </a:t>
            </a:r>
          </a:p>
          <a:p>
            <a:r>
              <a:rPr lang="en-US" dirty="0" smtClean="0"/>
              <a:t>The output of a command can be piped to another command for further processing </a:t>
            </a:r>
          </a:p>
          <a:p>
            <a:r>
              <a:rPr lang="en-US" dirty="0" smtClean="0"/>
              <a:t>Also sometimes known as “filters”. </a:t>
            </a:r>
          </a:p>
          <a:p>
            <a:endParaRPr lang="en-US" dirty="0" smtClean="0"/>
          </a:p>
          <a:p>
            <a:r>
              <a:rPr lang="en-US" dirty="0" smtClean="0"/>
              <a:t>Examples: </a:t>
            </a:r>
          </a:p>
          <a:p>
            <a:r>
              <a:rPr lang="en-US" dirty="0" err="1" smtClean="0"/>
              <a:t>ls</a:t>
            </a:r>
            <a:r>
              <a:rPr lang="en-US" dirty="0" smtClean="0"/>
              <a:t> –l | </a:t>
            </a:r>
            <a:r>
              <a:rPr lang="en-US" dirty="0" err="1" smtClean="0"/>
              <a:t>wc</a:t>
            </a:r>
            <a:r>
              <a:rPr lang="en-US" dirty="0" smtClean="0"/>
              <a:t> –l </a:t>
            </a:r>
          </a:p>
          <a:p>
            <a:r>
              <a:rPr lang="en-US" dirty="0" smtClean="0"/>
              <a:t>cat test.txt | more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63562"/>
          </a:xfrm>
        </p:spPr>
        <p:txBody>
          <a:bodyPr>
            <a:normAutofit fontScale="90000"/>
          </a:bodyPr>
          <a:lstStyle/>
          <a:p>
            <a:r>
              <a:rPr lang="en-US" b="1" u="sng" dirty="0" smtClean="0"/>
              <a:t>Login using </a:t>
            </a:r>
            <a:r>
              <a:rPr lang="en-US" b="1" u="sng" dirty="0" err="1" smtClean="0"/>
              <a:t>ssh</a:t>
            </a:r>
            <a:r>
              <a:rPr lang="en-US" b="1" u="sng" dirty="0" smtClean="0"/>
              <a:t> </a:t>
            </a:r>
            <a:r>
              <a:rPr lang="en-US" dirty="0" smtClean="0"/>
              <a:t/>
            </a:r>
            <a:br>
              <a:rPr lang="en-US" dirty="0" smtClean="0"/>
            </a:br>
            <a:endParaRPr lang="en-US" dirty="0"/>
          </a:p>
        </p:txBody>
      </p:sp>
      <p:sp>
        <p:nvSpPr>
          <p:cNvPr id="3" name="Content Placeholder 2"/>
          <p:cNvSpPr>
            <a:spLocks noGrp="1"/>
          </p:cNvSpPr>
          <p:nvPr>
            <p:ph idx="1"/>
          </p:nvPr>
        </p:nvSpPr>
        <p:spPr>
          <a:xfrm>
            <a:off x="381000" y="1524000"/>
            <a:ext cx="8229600" cy="4906963"/>
          </a:xfrm>
        </p:spPr>
        <p:txBody>
          <a:bodyPr/>
          <a:lstStyle/>
          <a:p>
            <a:endParaRPr lang="en-US" dirty="0"/>
          </a:p>
          <a:p>
            <a:r>
              <a:rPr lang="en-US" dirty="0" err="1" smtClean="0"/>
              <a:t>ssh</a:t>
            </a:r>
            <a:r>
              <a:rPr lang="en-US" dirty="0" smtClean="0"/>
              <a:t> </a:t>
            </a:r>
            <a:r>
              <a:rPr lang="en-US" dirty="0"/>
              <a:t>– remote login program </a:t>
            </a:r>
          </a:p>
          <a:p>
            <a:r>
              <a:rPr lang="en-US" dirty="0"/>
              <a:t>$ </a:t>
            </a:r>
            <a:r>
              <a:rPr lang="en-US" dirty="0" err="1"/>
              <a:t>ssh</a:t>
            </a:r>
            <a:r>
              <a:rPr lang="en-US" dirty="0"/>
              <a:t> –l </a:t>
            </a:r>
            <a:r>
              <a:rPr lang="en-US" dirty="0" err="1" smtClean="0"/>
              <a:t>vinit</a:t>
            </a:r>
            <a:r>
              <a:rPr lang="en-US" dirty="0" smtClean="0"/>
              <a:t> mailhost.tifr.res.in </a:t>
            </a:r>
            <a:endParaRPr lang="en-US" dirty="0"/>
          </a:p>
          <a:p>
            <a:r>
              <a:rPr lang="en-US" dirty="0"/>
              <a:t>$ </a:t>
            </a:r>
            <a:r>
              <a:rPr lang="en-US" dirty="0" err="1"/>
              <a:t>ssh</a:t>
            </a:r>
            <a:r>
              <a:rPr lang="en-US" dirty="0"/>
              <a:t> </a:t>
            </a:r>
            <a:r>
              <a:rPr lang="en-US" dirty="0" smtClean="0"/>
              <a:t>vinit@mailhost.tifr.res.in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639762"/>
          </a:xfrm>
        </p:spPr>
        <p:txBody>
          <a:bodyPr>
            <a:normAutofit fontScale="90000"/>
          </a:bodyPr>
          <a:lstStyle/>
          <a:p>
            <a:r>
              <a:rPr lang="en-US" b="1" u="sng" dirty="0" smtClean="0"/>
              <a:t>Copy to remote machine : </a:t>
            </a:r>
            <a:r>
              <a:rPr lang="en-US" b="1" u="sng" dirty="0" err="1" smtClean="0"/>
              <a:t>scp</a:t>
            </a:r>
            <a:r>
              <a:rPr lang="en-US" b="1" u="sng" dirty="0" smtClean="0"/>
              <a:t> </a:t>
            </a:r>
            <a:r>
              <a:rPr lang="en-US" b="1" dirty="0" smtClean="0"/>
              <a:t/>
            </a:r>
            <a:br>
              <a:rPr lang="en-US" b="1" dirty="0" smtClean="0"/>
            </a:b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endParaRPr lang="en-US" dirty="0"/>
          </a:p>
          <a:p>
            <a:r>
              <a:rPr lang="en-US" dirty="0" smtClean="0"/>
              <a:t>copy </a:t>
            </a:r>
            <a:r>
              <a:rPr lang="en-US" dirty="0"/>
              <a:t>local to remote </a:t>
            </a:r>
          </a:p>
          <a:p>
            <a:pPr>
              <a:buNone/>
            </a:pPr>
            <a:r>
              <a:rPr lang="fr-FR" dirty="0" smtClean="0"/>
              <a:t>$ </a:t>
            </a:r>
            <a:r>
              <a:rPr lang="fr-FR" dirty="0" err="1"/>
              <a:t>scp</a:t>
            </a:r>
            <a:r>
              <a:rPr lang="fr-FR" dirty="0"/>
              <a:t> &lt;source file&gt; user@machine:&lt;</a:t>
            </a:r>
            <a:r>
              <a:rPr lang="fr-FR" dirty="0" err="1"/>
              <a:t>path</a:t>
            </a:r>
            <a:r>
              <a:rPr lang="fr-FR" dirty="0"/>
              <a:t>&gt; </a:t>
            </a:r>
            <a:endParaRPr lang="fr-FR" dirty="0" smtClean="0"/>
          </a:p>
          <a:p>
            <a:pPr>
              <a:buNone/>
            </a:pPr>
            <a:endParaRPr lang="fr-FR" dirty="0"/>
          </a:p>
          <a:p>
            <a:r>
              <a:rPr lang="en-US" dirty="0" smtClean="0"/>
              <a:t>copy </a:t>
            </a:r>
            <a:r>
              <a:rPr lang="en-US" dirty="0"/>
              <a:t>remote to local </a:t>
            </a:r>
          </a:p>
          <a:p>
            <a:pPr>
              <a:buNone/>
            </a:pPr>
            <a:r>
              <a:rPr lang="fr-FR" dirty="0" smtClean="0"/>
              <a:t>$ </a:t>
            </a:r>
            <a:r>
              <a:rPr lang="fr-FR" dirty="0" err="1"/>
              <a:t>scp</a:t>
            </a:r>
            <a:r>
              <a:rPr lang="fr-FR" dirty="0"/>
              <a:t> user@machine:&lt;</a:t>
            </a:r>
            <a:r>
              <a:rPr lang="fr-FR" dirty="0" err="1"/>
              <a:t>path</a:t>
            </a:r>
            <a:r>
              <a:rPr lang="fr-FR" dirty="0"/>
              <a:t>&gt; &lt;source file&gt; </a:t>
            </a:r>
            <a:endParaRPr lang="fr-FR" dirty="0" smtClean="0"/>
          </a:p>
          <a:p>
            <a:pPr>
              <a:buNone/>
            </a:pPr>
            <a:endParaRPr lang="fr-FR" dirty="0"/>
          </a:p>
          <a:p>
            <a:r>
              <a:rPr lang="en-US" dirty="0"/>
              <a:t>-p Preserves mode, time stamps </a:t>
            </a:r>
          </a:p>
          <a:p>
            <a:r>
              <a:rPr lang="en-US" dirty="0"/>
              <a:t>-r Recursively copy entire directories. </a:t>
            </a:r>
          </a:p>
          <a:p>
            <a:r>
              <a:rPr lang="en-US" dirty="0"/>
              <a:t>-v Verbose mode.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63562"/>
          </a:xfrm>
        </p:spPr>
        <p:txBody>
          <a:bodyPr>
            <a:normAutofit fontScale="90000"/>
          </a:bodyPr>
          <a:lstStyle/>
          <a:p>
            <a:r>
              <a:rPr lang="en-US" b="1" u="sng" dirty="0" smtClean="0"/>
              <a:t>More commands</a:t>
            </a:r>
            <a:r>
              <a:rPr lang="en-US" b="1" dirty="0" smtClean="0"/>
              <a:t> </a:t>
            </a:r>
            <a:br>
              <a:rPr lang="en-US" b="1" dirty="0" smtClean="0"/>
            </a:br>
            <a:endParaRPr lang="en-US" dirty="0"/>
          </a:p>
        </p:txBody>
      </p:sp>
      <p:sp>
        <p:nvSpPr>
          <p:cNvPr id="3" name="Content Placeholder 2"/>
          <p:cNvSpPr>
            <a:spLocks noGrp="1"/>
          </p:cNvSpPr>
          <p:nvPr>
            <p:ph idx="1"/>
          </p:nvPr>
        </p:nvSpPr>
        <p:spPr>
          <a:xfrm>
            <a:off x="457200" y="1066800"/>
            <a:ext cx="8458200" cy="5638800"/>
          </a:xfrm>
        </p:spPr>
        <p:txBody>
          <a:bodyPr>
            <a:normAutofit fontScale="47500" lnSpcReduction="20000"/>
          </a:bodyPr>
          <a:lstStyle/>
          <a:p>
            <a:endParaRPr lang="en-US" dirty="0"/>
          </a:p>
          <a:p>
            <a:r>
              <a:rPr lang="en-US" sz="4400" dirty="0" err="1" smtClean="0"/>
              <a:t>grep</a:t>
            </a:r>
            <a:r>
              <a:rPr lang="en-US" sz="4400" dirty="0" smtClean="0"/>
              <a:t> </a:t>
            </a:r>
            <a:r>
              <a:rPr lang="en-US" sz="4400" dirty="0"/>
              <a:t>- </a:t>
            </a:r>
            <a:r>
              <a:rPr lang="en-US" sz="4400" dirty="0" err="1"/>
              <a:t>grep</a:t>
            </a:r>
            <a:r>
              <a:rPr lang="en-US" sz="4400" dirty="0"/>
              <a:t> is global / regular expression / print </a:t>
            </a:r>
          </a:p>
          <a:p>
            <a:pPr lvl="1">
              <a:buNone/>
            </a:pPr>
            <a:r>
              <a:rPr lang="en-US" sz="4400" dirty="0" err="1" smtClean="0"/>
              <a:t>grep</a:t>
            </a:r>
            <a:r>
              <a:rPr lang="en-US" sz="4400" dirty="0" smtClean="0"/>
              <a:t> </a:t>
            </a:r>
            <a:r>
              <a:rPr lang="en-US" sz="4400" dirty="0"/>
              <a:t>–</a:t>
            </a:r>
            <a:r>
              <a:rPr lang="en-US" sz="4400" dirty="0" err="1"/>
              <a:t>i</a:t>
            </a:r>
            <a:r>
              <a:rPr lang="en-US" sz="4400" dirty="0"/>
              <a:t> </a:t>
            </a:r>
            <a:r>
              <a:rPr lang="en-US" sz="4400" dirty="0" err="1" smtClean="0"/>
              <a:t>vinit</a:t>
            </a:r>
            <a:r>
              <a:rPr lang="en-US" sz="4400" dirty="0" smtClean="0"/>
              <a:t> </a:t>
            </a:r>
            <a:r>
              <a:rPr lang="en-US" sz="4400" dirty="0"/>
              <a:t>/etc/</a:t>
            </a:r>
            <a:r>
              <a:rPr lang="en-US" sz="4400" dirty="0" err="1"/>
              <a:t>passwd</a:t>
            </a:r>
            <a:r>
              <a:rPr lang="en-US" sz="4400" dirty="0"/>
              <a:t> </a:t>
            </a:r>
            <a:endParaRPr lang="en-US" sz="4400" dirty="0" smtClean="0"/>
          </a:p>
          <a:p>
            <a:pPr lvl="1">
              <a:buNone/>
            </a:pPr>
            <a:endParaRPr lang="en-US" sz="4400" dirty="0"/>
          </a:p>
          <a:p>
            <a:r>
              <a:rPr lang="en-US" sz="4400" dirty="0" smtClean="0"/>
              <a:t>find </a:t>
            </a:r>
            <a:r>
              <a:rPr lang="en-US" sz="4400" dirty="0"/>
              <a:t>- search for files in a directory </a:t>
            </a:r>
            <a:r>
              <a:rPr lang="en-US" sz="4400" dirty="0" smtClean="0"/>
              <a:t>hierarchy report </a:t>
            </a:r>
            <a:r>
              <a:rPr lang="en-US" sz="4400" dirty="0" err="1"/>
              <a:t>uniq</a:t>
            </a:r>
            <a:r>
              <a:rPr lang="en-US" sz="4400" dirty="0"/>
              <a:t> lines </a:t>
            </a:r>
          </a:p>
          <a:p>
            <a:pPr>
              <a:buNone/>
            </a:pPr>
            <a:r>
              <a:rPr lang="en-US" sz="4400" dirty="0" smtClean="0"/>
              <a:t>	  find </a:t>
            </a:r>
            <a:r>
              <a:rPr lang="en-US" sz="4400" dirty="0"/>
              <a:t>./ -name “*.txt” # Find *.txt files present directory </a:t>
            </a:r>
            <a:endParaRPr lang="en-US" sz="4400" dirty="0" smtClean="0"/>
          </a:p>
          <a:p>
            <a:pPr>
              <a:buNone/>
            </a:pPr>
            <a:endParaRPr lang="en-US" sz="4400" dirty="0"/>
          </a:p>
          <a:p>
            <a:r>
              <a:rPr lang="en-US" sz="4400" dirty="0" smtClean="0"/>
              <a:t>date </a:t>
            </a:r>
            <a:r>
              <a:rPr lang="en-US" sz="4400" dirty="0"/>
              <a:t>- date command prints or sets the system date and time </a:t>
            </a:r>
          </a:p>
          <a:p>
            <a:pPr>
              <a:buNone/>
            </a:pPr>
            <a:r>
              <a:rPr lang="en-US" sz="4400" dirty="0" smtClean="0"/>
              <a:t>	  </a:t>
            </a:r>
            <a:r>
              <a:rPr lang="en-US" sz="4400" dirty="0"/>
              <a:t>date </a:t>
            </a:r>
            <a:r>
              <a:rPr lang="en-US" sz="4400" dirty="0" smtClean="0"/>
              <a:t>#Tue </a:t>
            </a:r>
            <a:r>
              <a:rPr lang="en-US" sz="4400" dirty="0"/>
              <a:t>Oct </a:t>
            </a:r>
            <a:r>
              <a:rPr lang="en-US" sz="4400" dirty="0" smtClean="0"/>
              <a:t>14 10:00:10 </a:t>
            </a:r>
            <a:r>
              <a:rPr lang="en-US" sz="4400" dirty="0"/>
              <a:t>IST </a:t>
            </a:r>
            <a:r>
              <a:rPr lang="en-US" sz="4400" dirty="0" smtClean="0"/>
              <a:t>2014</a:t>
            </a:r>
          </a:p>
          <a:p>
            <a:pPr>
              <a:buNone/>
            </a:pPr>
            <a:r>
              <a:rPr lang="en-US" sz="4400" dirty="0" smtClean="0"/>
              <a:t>	  date -s “14 OCT 2010 11:00:00"</a:t>
            </a:r>
          </a:p>
          <a:p>
            <a:pPr>
              <a:buNone/>
            </a:pPr>
            <a:endParaRPr lang="en-US" sz="4400" dirty="0"/>
          </a:p>
          <a:p>
            <a:r>
              <a:rPr lang="en-US" sz="4400" dirty="0" smtClean="0"/>
              <a:t>touch </a:t>
            </a:r>
            <a:r>
              <a:rPr lang="en-US" sz="4400" dirty="0"/>
              <a:t>– creates the file if it doesn’t exists or changes date stamp to current if exists </a:t>
            </a:r>
          </a:p>
          <a:p>
            <a:pPr>
              <a:buNone/>
            </a:pPr>
            <a:r>
              <a:rPr lang="en-US" sz="4400" dirty="0" smtClean="0"/>
              <a:t>	   touch abc.txt </a:t>
            </a:r>
            <a:r>
              <a:rPr lang="en-US" sz="4400" dirty="0"/>
              <a:t>#creates empty </a:t>
            </a:r>
            <a:r>
              <a:rPr lang="en-US" sz="4400" dirty="0" smtClean="0"/>
              <a:t>abc.txt </a:t>
            </a:r>
          </a:p>
          <a:p>
            <a:pPr>
              <a:buNone/>
            </a:pPr>
            <a:endParaRPr lang="en-US" sz="4400" dirty="0"/>
          </a:p>
          <a:p>
            <a:r>
              <a:rPr lang="en-US" sz="4400" dirty="0" err="1" smtClean="0"/>
              <a:t>ln</a:t>
            </a:r>
            <a:r>
              <a:rPr lang="en-US" sz="4400" dirty="0" smtClean="0"/>
              <a:t> </a:t>
            </a:r>
            <a:r>
              <a:rPr lang="en-US" sz="4400" dirty="0"/>
              <a:t>- Reference to another file or directory </a:t>
            </a:r>
          </a:p>
          <a:p>
            <a:pPr>
              <a:buNone/>
            </a:pPr>
            <a:r>
              <a:rPr lang="en-US" sz="4400" dirty="0" smtClean="0"/>
              <a:t>	   </a:t>
            </a:r>
            <a:r>
              <a:rPr lang="en-US" sz="4400" dirty="0" err="1" smtClean="0"/>
              <a:t>ln</a:t>
            </a:r>
            <a:r>
              <a:rPr lang="en-US" sz="4400" dirty="0" smtClean="0"/>
              <a:t> </a:t>
            </a:r>
            <a:r>
              <a:rPr lang="en-US" sz="4400" dirty="0"/>
              <a:t>–s </a:t>
            </a:r>
            <a:r>
              <a:rPr lang="en-US" sz="4400" dirty="0" smtClean="0"/>
              <a:t>abc.txt </a:t>
            </a:r>
            <a:r>
              <a:rPr lang="en-US" sz="4400" dirty="0"/>
              <a:t>link.txt # creates symbolic link of </a:t>
            </a:r>
            <a:r>
              <a:rPr lang="en-US" sz="4400" dirty="0" smtClean="0"/>
              <a:t>abc.txt </a:t>
            </a:r>
            <a:endParaRPr lang="en-US" sz="4400" dirty="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715962"/>
          </a:xfrm>
        </p:spPr>
        <p:txBody>
          <a:bodyPr>
            <a:normAutofit fontScale="90000"/>
          </a:bodyPr>
          <a:lstStyle/>
          <a:p>
            <a:r>
              <a:rPr lang="en-US" b="1" u="sng" dirty="0" smtClean="0"/>
              <a:t>More commands</a:t>
            </a:r>
            <a:r>
              <a:rPr lang="en-US" b="1" dirty="0" smtClean="0"/>
              <a:t> </a:t>
            </a:r>
            <a:br>
              <a:rPr lang="en-US" b="1" dirty="0" smtClean="0"/>
            </a:br>
            <a:endParaRPr lang="en-US" dirty="0"/>
          </a:p>
        </p:txBody>
      </p:sp>
      <p:sp>
        <p:nvSpPr>
          <p:cNvPr id="3" name="Content Placeholder 2"/>
          <p:cNvSpPr>
            <a:spLocks noGrp="1"/>
          </p:cNvSpPr>
          <p:nvPr>
            <p:ph idx="1"/>
          </p:nvPr>
        </p:nvSpPr>
        <p:spPr>
          <a:xfrm>
            <a:off x="457200" y="762000"/>
            <a:ext cx="8534400" cy="5867400"/>
          </a:xfrm>
        </p:spPr>
        <p:txBody>
          <a:bodyPr>
            <a:normAutofit fontScale="70000" lnSpcReduction="20000"/>
          </a:bodyPr>
          <a:lstStyle/>
          <a:p>
            <a:endParaRPr lang="en-US" dirty="0"/>
          </a:p>
          <a:p>
            <a:r>
              <a:rPr lang="en-US" dirty="0" smtClean="0"/>
              <a:t>sort </a:t>
            </a:r>
            <a:r>
              <a:rPr lang="en-US" dirty="0"/>
              <a:t>&lt;filename&gt; - sort lines of text files </a:t>
            </a:r>
          </a:p>
          <a:p>
            <a:pPr>
              <a:buNone/>
            </a:pPr>
            <a:r>
              <a:rPr lang="en-US" dirty="0" smtClean="0"/>
              <a:t>	sort </a:t>
            </a:r>
            <a:r>
              <a:rPr lang="en-US" dirty="0"/>
              <a:t>-nr +0 -1 &lt;filename&gt; # sorts according to first field </a:t>
            </a:r>
            <a:endParaRPr lang="en-US" dirty="0" smtClean="0"/>
          </a:p>
          <a:p>
            <a:pPr>
              <a:buNone/>
            </a:pPr>
            <a:endParaRPr lang="en-US" dirty="0"/>
          </a:p>
          <a:p>
            <a:r>
              <a:rPr lang="en-US" dirty="0" err="1" smtClean="0"/>
              <a:t>uniq</a:t>
            </a:r>
            <a:r>
              <a:rPr lang="en-US" dirty="0" smtClean="0"/>
              <a:t> </a:t>
            </a:r>
            <a:r>
              <a:rPr lang="en-US" dirty="0"/>
              <a:t>&lt;filename&gt; - report </a:t>
            </a:r>
            <a:r>
              <a:rPr lang="en-US" dirty="0" err="1"/>
              <a:t>uniq</a:t>
            </a:r>
            <a:r>
              <a:rPr lang="en-US" dirty="0"/>
              <a:t> lines </a:t>
            </a:r>
          </a:p>
          <a:p>
            <a:pPr>
              <a:buNone/>
            </a:pPr>
            <a:r>
              <a:rPr lang="en-US" dirty="0" smtClean="0"/>
              <a:t>	</a:t>
            </a:r>
            <a:r>
              <a:rPr lang="en-US" dirty="0" err="1" smtClean="0"/>
              <a:t>uniq</a:t>
            </a:r>
            <a:r>
              <a:rPr lang="en-US" dirty="0" smtClean="0"/>
              <a:t> </a:t>
            </a:r>
            <a:r>
              <a:rPr lang="en-US" dirty="0"/>
              <a:t>–c &lt;filename&gt; # display the </a:t>
            </a:r>
            <a:r>
              <a:rPr lang="en-US" dirty="0" err="1"/>
              <a:t>uniq</a:t>
            </a:r>
            <a:r>
              <a:rPr lang="en-US" dirty="0"/>
              <a:t> entries with count </a:t>
            </a:r>
            <a:endParaRPr lang="en-US" dirty="0" smtClean="0"/>
          </a:p>
          <a:p>
            <a:pPr>
              <a:buNone/>
            </a:pPr>
            <a:endParaRPr lang="en-US" dirty="0"/>
          </a:p>
          <a:p>
            <a:r>
              <a:rPr lang="en-US" dirty="0" smtClean="0"/>
              <a:t>tee </a:t>
            </a:r>
            <a:r>
              <a:rPr lang="en-US" dirty="0"/>
              <a:t>- read from standard input and write to standard output and files </a:t>
            </a:r>
          </a:p>
          <a:p>
            <a:pPr>
              <a:buNone/>
            </a:pPr>
            <a:r>
              <a:rPr lang="en-US" dirty="0" smtClean="0"/>
              <a:t>	find </a:t>
            </a:r>
            <a:r>
              <a:rPr lang="en-US" dirty="0"/>
              <a:t>/ “</a:t>
            </a:r>
            <a:r>
              <a:rPr lang="en-US" dirty="0" err="1"/>
              <a:t>abc</a:t>
            </a:r>
            <a:r>
              <a:rPr lang="en-US" dirty="0"/>
              <a:t>*.*” 2&gt;&amp;1 | tee –a log.txt </a:t>
            </a:r>
          </a:p>
          <a:p>
            <a:pPr>
              <a:buNone/>
            </a:pPr>
            <a:r>
              <a:rPr lang="en-US" dirty="0" smtClean="0"/>
              <a:t>	#</a:t>
            </a:r>
            <a:r>
              <a:rPr lang="en-US" dirty="0"/>
              <a:t>finds files and displays output and </a:t>
            </a:r>
            <a:r>
              <a:rPr lang="en-US" dirty="0" err="1"/>
              <a:t>erro</a:t>
            </a:r>
            <a:r>
              <a:rPr lang="en-US" dirty="0"/>
              <a:t> and tees to log.txt </a:t>
            </a:r>
            <a:endParaRPr lang="en-US" dirty="0" smtClean="0"/>
          </a:p>
          <a:p>
            <a:pPr>
              <a:buNone/>
            </a:pPr>
            <a:endParaRPr lang="en-US" dirty="0"/>
          </a:p>
          <a:p>
            <a:r>
              <a:rPr lang="en-US" dirty="0" smtClean="0"/>
              <a:t>tar </a:t>
            </a:r>
            <a:r>
              <a:rPr lang="en-US" dirty="0"/>
              <a:t>– backup / archiving utility </a:t>
            </a:r>
          </a:p>
          <a:p>
            <a:pPr>
              <a:buNone/>
            </a:pPr>
            <a:r>
              <a:rPr lang="en-US" dirty="0" smtClean="0"/>
              <a:t>	tar </a:t>
            </a:r>
            <a:r>
              <a:rPr lang="en-US" dirty="0"/>
              <a:t>–</a:t>
            </a:r>
            <a:r>
              <a:rPr lang="en-US" dirty="0" err="1"/>
              <a:t>cvf</a:t>
            </a:r>
            <a:r>
              <a:rPr lang="en-US" dirty="0"/>
              <a:t> </a:t>
            </a:r>
            <a:r>
              <a:rPr lang="en-US" dirty="0" smtClean="0"/>
              <a:t>abc.tar </a:t>
            </a:r>
            <a:r>
              <a:rPr lang="en-US" dirty="0"/>
              <a:t>/</a:t>
            </a:r>
            <a:r>
              <a:rPr lang="en-US" dirty="0" err="1"/>
              <a:t>usr</a:t>
            </a:r>
            <a:r>
              <a:rPr lang="en-US" dirty="0"/>
              <a:t> #create a tar file of /</a:t>
            </a:r>
            <a:r>
              <a:rPr lang="en-US" dirty="0" err="1"/>
              <a:t>usr</a:t>
            </a:r>
            <a:r>
              <a:rPr lang="en-US" dirty="0"/>
              <a:t> directory </a:t>
            </a:r>
            <a:endParaRPr lang="en-US" dirty="0" smtClean="0"/>
          </a:p>
          <a:p>
            <a:pPr>
              <a:buNone/>
            </a:pPr>
            <a:endParaRPr lang="en-US" dirty="0"/>
          </a:p>
          <a:p>
            <a:r>
              <a:rPr lang="en-US" dirty="0" smtClean="0"/>
              <a:t>head </a:t>
            </a:r>
            <a:r>
              <a:rPr lang="en-US" dirty="0"/>
              <a:t>- output the first part of files </a:t>
            </a:r>
          </a:p>
          <a:p>
            <a:pPr>
              <a:buNone/>
            </a:pPr>
            <a:r>
              <a:rPr lang="en-US" dirty="0" smtClean="0"/>
              <a:t>	head </a:t>
            </a:r>
            <a:r>
              <a:rPr lang="en-US" dirty="0"/>
              <a:t>-10 </a:t>
            </a:r>
            <a:r>
              <a:rPr lang="en-US" dirty="0" smtClean="0"/>
              <a:t>abc.txt </a:t>
            </a:r>
            <a:r>
              <a:rPr lang="en-US" dirty="0"/>
              <a:t>#displays top 10 lines of </a:t>
            </a:r>
            <a:r>
              <a:rPr lang="en-US" dirty="0" smtClean="0"/>
              <a:t>abc.txt </a:t>
            </a:r>
            <a:endParaRPr lang="en-US" dirty="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304800"/>
          </a:xfrm>
        </p:spPr>
        <p:txBody>
          <a:bodyPr>
            <a:normAutofit fontScale="90000"/>
          </a:bodyPr>
          <a:lstStyle/>
          <a:p>
            <a:r>
              <a:rPr lang="en-US" b="1" u="sng" dirty="0" smtClean="0"/>
              <a:t>More commands </a:t>
            </a:r>
            <a:r>
              <a:rPr lang="en-US" b="1" dirty="0" smtClean="0"/>
              <a:t/>
            </a:r>
            <a:br>
              <a:rPr lang="en-US" b="1" dirty="0" smtClean="0"/>
            </a:br>
            <a:endParaRPr lang="en-US" dirty="0"/>
          </a:p>
        </p:txBody>
      </p:sp>
      <p:sp>
        <p:nvSpPr>
          <p:cNvPr id="3" name="Content Placeholder 2"/>
          <p:cNvSpPr>
            <a:spLocks noGrp="1"/>
          </p:cNvSpPr>
          <p:nvPr>
            <p:ph idx="1"/>
          </p:nvPr>
        </p:nvSpPr>
        <p:spPr>
          <a:xfrm>
            <a:off x="457200" y="990600"/>
            <a:ext cx="8458200" cy="5638800"/>
          </a:xfrm>
        </p:spPr>
        <p:txBody>
          <a:bodyPr>
            <a:normAutofit fontScale="70000" lnSpcReduction="20000"/>
          </a:bodyPr>
          <a:lstStyle/>
          <a:p>
            <a:endParaRPr lang="en-US" dirty="0"/>
          </a:p>
          <a:p>
            <a:r>
              <a:rPr lang="en-US" dirty="0" smtClean="0"/>
              <a:t>tail </a:t>
            </a:r>
            <a:r>
              <a:rPr lang="en-US" dirty="0"/>
              <a:t>- output the last part of files </a:t>
            </a:r>
          </a:p>
          <a:p>
            <a:pPr>
              <a:buNone/>
            </a:pPr>
            <a:r>
              <a:rPr lang="en-US" dirty="0" smtClean="0"/>
              <a:t>	tail </a:t>
            </a:r>
            <a:r>
              <a:rPr lang="en-US" dirty="0"/>
              <a:t>-5 </a:t>
            </a:r>
            <a:r>
              <a:rPr lang="en-US" dirty="0" smtClean="0"/>
              <a:t>abc.txt </a:t>
            </a:r>
            <a:r>
              <a:rPr lang="en-US" dirty="0"/>
              <a:t># displays last 5 lines of abcd.txt </a:t>
            </a:r>
          </a:p>
          <a:p>
            <a:pPr>
              <a:buNone/>
            </a:pPr>
            <a:r>
              <a:rPr lang="en-US" dirty="0" smtClean="0"/>
              <a:t>	tail </a:t>
            </a:r>
            <a:r>
              <a:rPr lang="en-US" dirty="0"/>
              <a:t>–f maillog.log # displays continuously the new </a:t>
            </a:r>
            <a:r>
              <a:rPr lang="en-US" dirty="0" smtClean="0"/>
              <a:t> appending </a:t>
            </a:r>
            <a:r>
              <a:rPr lang="en-US" dirty="0"/>
              <a:t>data. </a:t>
            </a:r>
            <a:endParaRPr lang="en-US" dirty="0" smtClean="0"/>
          </a:p>
          <a:p>
            <a:pPr>
              <a:buNone/>
            </a:pPr>
            <a:endParaRPr lang="en-US" dirty="0"/>
          </a:p>
          <a:p>
            <a:r>
              <a:rPr lang="en-US" dirty="0" smtClean="0"/>
              <a:t>cat </a:t>
            </a:r>
            <a:r>
              <a:rPr lang="en-US" dirty="0"/>
              <a:t>- concatenate files and print on the standard output </a:t>
            </a:r>
          </a:p>
          <a:p>
            <a:pPr>
              <a:buNone/>
            </a:pPr>
            <a:r>
              <a:rPr lang="en-US" dirty="0" smtClean="0"/>
              <a:t>	cat </a:t>
            </a:r>
            <a:r>
              <a:rPr lang="en-US" dirty="0"/>
              <a:t>a.txt b.txt &gt;&gt;z.txt #appends a.txt and b.txt to z.txt </a:t>
            </a:r>
            <a:endParaRPr lang="en-US" dirty="0" smtClean="0"/>
          </a:p>
          <a:p>
            <a:pPr>
              <a:buNone/>
            </a:pPr>
            <a:endParaRPr lang="en-US" dirty="0"/>
          </a:p>
          <a:p>
            <a:r>
              <a:rPr lang="en-US" dirty="0" smtClean="0"/>
              <a:t>more </a:t>
            </a:r>
            <a:r>
              <a:rPr lang="en-US" dirty="0"/>
              <a:t>– view the contents of a text file one screen at a time </a:t>
            </a:r>
            <a:endParaRPr lang="en-US" dirty="0" smtClean="0"/>
          </a:p>
          <a:p>
            <a:endParaRPr lang="en-US" dirty="0"/>
          </a:p>
          <a:p>
            <a:r>
              <a:rPr lang="en-US" dirty="0" smtClean="0"/>
              <a:t>echo </a:t>
            </a:r>
            <a:r>
              <a:rPr lang="en-US" dirty="0"/>
              <a:t>- display a line of text\ </a:t>
            </a:r>
          </a:p>
          <a:p>
            <a:r>
              <a:rPr lang="en-US" dirty="0" smtClean="0"/>
              <a:t> </a:t>
            </a:r>
            <a:r>
              <a:rPr lang="en-US" dirty="0" err="1"/>
              <a:t>tr</a:t>
            </a:r>
            <a:r>
              <a:rPr lang="en-US" dirty="0"/>
              <a:t> - translate or delete characters </a:t>
            </a:r>
          </a:p>
          <a:p>
            <a:pPr>
              <a:buNone/>
            </a:pPr>
            <a:r>
              <a:rPr lang="en-US" dirty="0" smtClean="0"/>
              <a:t>	echo </a:t>
            </a:r>
            <a:r>
              <a:rPr lang="en-US" dirty="0"/>
              <a:t>“Hello world” | </a:t>
            </a:r>
            <a:r>
              <a:rPr lang="en-US" dirty="0" err="1"/>
              <a:t>tr</a:t>
            </a:r>
            <a:r>
              <a:rPr lang="en-US" dirty="0"/>
              <a:t> '[a-z]' '[A-Z]' # will display HELLO WORLD </a:t>
            </a:r>
            <a:endParaRPr lang="en-US" dirty="0" smtClean="0"/>
          </a:p>
          <a:p>
            <a:pPr>
              <a:buNone/>
            </a:pPr>
            <a:endParaRPr lang="en-US" dirty="0"/>
          </a:p>
          <a:p>
            <a:r>
              <a:rPr lang="en-US" dirty="0" err="1" smtClean="0"/>
              <a:t>expr</a:t>
            </a:r>
            <a:r>
              <a:rPr lang="en-US" dirty="0" smtClean="0"/>
              <a:t> </a:t>
            </a:r>
            <a:r>
              <a:rPr lang="en-US" dirty="0"/>
              <a:t>- Evaluate an expression </a:t>
            </a:r>
          </a:p>
          <a:p>
            <a:pPr>
              <a:buNone/>
            </a:pPr>
            <a:r>
              <a:rPr lang="en-US" dirty="0" smtClean="0"/>
              <a:t>	</a:t>
            </a:r>
            <a:r>
              <a:rPr lang="en-US" dirty="0" err="1" smtClean="0"/>
              <a:t>expr</a:t>
            </a:r>
            <a:r>
              <a:rPr lang="en-US" dirty="0" smtClean="0"/>
              <a:t> </a:t>
            </a:r>
            <a:r>
              <a:rPr lang="en-US" dirty="0"/>
              <a:t>5 \* 2 # multiplies 5 and 2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73162"/>
          </a:xfrm>
        </p:spPr>
        <p:txBody>
          <a:bodyPr>
            <a:normAutofit fontScale="90000"/>
          </a:bodyPr>
          <a:lstStyle/>
          <a:p>
            <a:r>
              <a:rPr lang="en-US" b="1" u="sng" dirty="0" smtClean="0"/>
              <a:t>Starting vi</a:t>
            </a:r>
            <a:r>
              <a:rPr lang="en-US" b="1" dirty="0" smtClean="0"/>
              <a:t> </a:t>
            </a:r>
            <a:br>
              <a:rPr lang="en-US" b="1" dirty="0" smtClean="0"/>
            </a:br>
            <a:endParaRPr lang="en-US" dirty="0"/>
          </a:p>
        </p:txBody>
      </p:sp>
      <p:sp>
        <p:nvSpPr>
          <p:cNvPr id="3" name="Content Placeholder 2"/>
          <p:cNvSpPr>
            <a:spLocks noGrp="1"/>
          </p:cNvSpPr>
          <p:nvPr>
            <p:ph idx="1"/>
          </p:nvPr>
        </p:nvSpPr>
        <p:spPr>
          <a:xfrm>
            <a:off x="457200" y="1066800"/>
            <a:ext cx="8305800" cy="5257800"/>
          </a:xfrm>
        </p:spPr>
        <p:txBody>
          <a:bodyPr/>
          <a:lstStyle/>
          <a:p>
            <a:endParaRPr lang="en-US" dirty="0"/>
          </a:p>
          <a:p>
            <a:r>
              <a:rPr lang="en-US" dirty="0" smtClean="0"/>
              <a:t>Type </a:t>
            </a:r>
            <a:r>
              <a:rPr lang="en-US" dirty="0"/>
              <a:t>vi &lt;filename&gt; at the shell prompt </a:t>
            </a:r>
          </a:p>
          <a:p>
            <a:r>
              <a:rPr lang="en-US" dirty="0" smtClean="0"/>
              <a:t>After </a:t>
            </a:r>
            <a:r>
              <a:rPr lang="en-US" dirty="0"/>
              <a:t>pressing enter the command prompt disappears and you see tilde(~) characters on all the lines </a:t>
            </a:r>
          </a:p>
          <a:p>
            <a:r>
              <a:rPr lang="en-US" dirty="0" smtClean="0"/>
              <a:t>These </a:t>
            </a:r>
            <a:r>
              <a:rPr lang="en-US" dirty="0"/>
              <a:t>tilde characters indicate that the line is blank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944562"/>
          </a:xfrm>
        </p:spPr>
        <p:txBody>
          <a:bodyPr>
            <a:normAutofit fontScale="90000"/>
          </a:bodyPr>
          <a:lstStyle/>
          <a:p>
            <a:r>
              <a:rPr lang="en-US" b="1" u="sng" dirty="0" smtClean="0"/>
              <a:t>Vi modes </a:t>
            </a:r>
            <a:r>
              <a:rPr lang="en-US" b="1" dirty="0" smtClean="0"/>
              <a:t/>
            </a:r>
            <a:br>
              <a:rPr lang="en-US" b="1" dirty="0" smtClean="0"/>
            </a:br>
            <a:endParaRPr lang="en-US" dirty="0"/>
          </a:p>
        </p:txBody>
      </p:sp>
      <p:sp>
        <p:nvSpPr>
          <p:cNvPr id="3" name="Content Placeholder 2"/>
          <p:cNvSpPr>
            <a:spLocks noGrp="1"/>
          </p:cNvSpPr>
          <p:nvPr>
            <p:ph idx="1"/>
          </p:nvPr>
        </p:nvSpPr>
        <p:spPr>
          <a:xfrm>
            <a:off x="457200" y="1143000"/>
            <a:ext cx="8305800" cy="5181600"/>
          </a:xfrm>
        </p:spPr>
        <p:txBody>
          <a:bodyPr>
            <a:normAutofit lnSpcReduction="10000"/>
          </a:bodyPr>
          <a:lstStyle/>
          <a:p>
            <a:endParaRPr lang="en-US" dirty="0"/>
          </a:p>
          <a:p>
            <a:r>
              <a:rPr lang="en-US" dirty="0" smtClean="0"/>
              <a:t>There </a:t>
            </a:r>
            <a:r>
              <a:rPr lang="en-US" dirty="0"/>
              <a:t>are two modes in vi </a:t>
            </a:r>
          </a:p>
          <a:p>
            <a:pPr lvl="1"/>
            <a:r>
              <a:rPr lang="en-US" dirty="0" smtClean="0"/>
              <a:t>Command </a:t>
            </a:r>
            <a:r>
              <a:rPr lang="en-US" dirty="0"/>
              <a:t>mode </a:t>
            </a:r>
          </a:p>
          <a:p>
            <a:pPr lvl="1"/>
            <a:r>
              <a:rPr lang="en-US" dirty="0" smtClean="0"/>
              <a:t>Input </a:t>
            </a:r>
            <a:r>
              <a:rPr lang="en-US" dirty="0"/>
              <a:t>mode </a:t>
            </a:r>
          </a:p>
          <a:p>
            <a:r>
              <a:rPr lang="en-US" dirty="0" smtClean="0"/>
              <a:t>When </a:t>
            </a:r>
            <a:r>
              <a:rPr lang="en-US" dirty="0"/>
              <a:t>you start vi by default it is in command mode </a:t>
            </a:r>
          </a:p>
          <a:p>
            <a:r>
              <a:rPr lang="en-US" dirty="0" smtClean="0"/>
              <a:t>You </a:t>
            </a:r>
            <a:r>
              <a:rPr lang="en-US" dirty="0"/>
              <a:t>enter the input mode through various commands </a:t>
            </a:r>
          </a:p>
          <a:p>
            <a:r>
              <a:rPr lang="en-US" dirty="0" smtClean="0"/>
              <a:t>You </a:t>
            </a:r>
            <a:r>
              <a:rPr lang="en-US" dirty="0"/>
              <a:t>exit the input mode by pressing the Esc key to get back to the command mode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Entering text</a:t>
            </a:r>
            <a:endParaRPr lang="en-US" u="sng" dirty="0"/>
          </a:p>
        </p:txBody>
      </p:sp>
      <p:sp>
        <p:nvSpPr>
          <p:cNvPr id="3" name="Content Placeholder 2"/>
          <p:cNvSpPr>
            <a:spLocks noGrp="1"/>
          </p:cNvSpPr>
          <p:nvPr>
            <p:ph idx="1"/>
          </p:nvPr>
        </p:nvSpPr>
        <p:spPr/>
        <p:txBody>
          <a:bodyPr/>
          <a:lstStyle/>
          <a:p>
            <a:r>
              <a:rPr lang="en-US" dirty="0" smtClean="0"/>
              <a:t>To enter the text in vi you should first switch to input mode </a:t>
            </a:r>
          </a:p>
          <a:p>
            <a:r>
              <a:rPr lang="en-US" dirty="0" smtClean="0"/>
              <a:t>To switch to input mode there are several different commands </a:t>
            </a:r>
          </a:p>
          <a:p>
            <a:r>
              <a:rPr lang="en-US" sz="2800" dirty="0" smtClean="0"/>
              <a:t>a - Append mode places the insertion point after the current character </a:t>
            </a:r>
          </a:p>
          <a:p>
            <a:r>
              <a:rPr lang="en-US" sz="2800" dirty="0" err="1" smtClean="0"/>
              <a:t>i</a:t>
            </a:r>
            <a:r>
              <a:rPr lang="en-US" sz="2800" dirty="0" smtClean="0"/>
              <a:t> - Insert mode places the insertion point before the current character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t>Introduction</a:t>
            </a:r>
            <a:endParaRPr lang="en-US" sz="4000" b="1" u="sng" dirty="0"/>
          </a:p>
        </p:txBody>
      </p:sp>
      <p:sp>
        <p:nvSpPr>
          <p:cNvPr id="3" name="Content Placeholder 2"/>
          <p:cNvSpPr>
            <a:spLocks noGrp="1"/>
          </p:cNvSpPr>
          <p:nvPr>
            <p:ph idx="1"/>
          </p:nvPr>
        </p:nvSpPr>
        <p:spPr/>
        <p:txBody>
          <a:bodyPr>
            <a:normAutofit/>
          </a:bodyPr>
          <a:lstStyle/>
          <a:p>
            <a:r>
              <a:rPr lang="en-US" sz="2800" dirty="0" smtClean="0"/>
              <a:t>Linux creator– </a:t>
            </a:r>
            <a:r>
              <a:rPr lang="en-US" sz="2800" dirty="0" err="1" smtClean="0"/>
              <a:t>Linus</a:t>
            </a:r>
            <a:r>
              <a:rPr lang="en-US" sz="2800" dirty="0" smtClean="0"/>
              <a:t> </a:t>
            </a:r>
            <a:r>
              <a:rPr lang="en-US" sz="2800" dirty="0" err="1" smtClean="0"/>
              <a:t>Torvalds</a:t>
            </a:r>
            <a:endParaRPr lang="en-US" sz="2800" dirty="0" smtClean="0"/>
          </a:p>
          <a:p>
            <a:r>
              <a:rPr lang="en-US" sz="2800" dirty="0" smtClean="0"/>
              <a:t>Its an Open Source Operating System</a:t>
            </a:r>
          </a:p>
          <a:p>
            <a:r>
              <a:rPr lang="en-US" sz="2800" dirty="0" smtClean="0"/>
              <a:t>Source Code Available.</a:t>
            </a:r>
          </a:p>
          <a:p>
            <a:r>
              <a:rPr lang="en-US" sz="2800" dirty="0" smtClean="0"/>
              <a:t>User can customized Kernel as per their needs.</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fontScale="90000"/>
          </a:bodyPr>
          <a:lstStyle/>
          <a:p>
            <a:r>
              <a:rPr lang="en-US" b="1" u="sng" dirty="0" smtClean="0"/>
              <a:t>Entering text </a:t>
            </a:r>
            <a:r>
              <a:rPr lang="en-US" dirty="0" smtClean="0"/>
              <a:t/>
            </a:r>
            <a:br>
              <a:rPr lang="en-US" dirty="0" smtClean="0"/>
            </a:br>
            <a:endParaRPr lang="en-US" dirty="0"/>
          </a:p>
        </p:txBody>
      </p:sp>
      <p:sp>
        <p:nvSpPr>
          <p:cNvPr id="3" name="Content Placeholder 2"/>
          <p:cNvSpPr>
            <a:spLocks noGrp="1"/>
          </p:cNvSpPr>
          <p:nvPr>
            <p:ph idx="1"/>
          </p:nvPr>
        </p:nvSpPr>
        <p:spPr>
          <a:xfrm>
            <a:off x="457200" y="1570037"/>
            <a:ext cx="8229600" cy="4525963"/>
          </a:xfrm>
        </p:spPr>
        <p:txBody>
          <a:bodyPr/>
          <a:lstStyle/>
          <a:p>
            <a:r>
              <a:rPr lang="en-US" sz="2800" dirty="0" smtClean="0"/>
              <a:t>I - places the insertion point at the beginning of current line </a:t>
            </a:r>
          </a:p>
          <a:p>
            <a:r>
              <a:rPr lang="en-US" sz="2800" dirty="0" smtClean="0"/>
              <a:t>o - is for open mode and places the insertion point after the current line </a:t>
            </a:r>
          </a:p>
          <a:p>
            <a:r>
              <a:rPr lang="en-US" sz="2800" dirty="0" smtClean="0"/>
              <a:t>O - places the insertion point before the current line </a:t>
            </a:r>
          </a:p>
          <a:p>
            <a:r>
              <a:rPr lang="en-US" sz="2800" dirty="0" smtClean="0"/>
              <a:t>R - starts the replace (overwrite) mode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1143000"/>
          </a:xfrm>
        </p:spPr>
        <p:txBody>
          <a:bodyPr>
            <a:normAutofit fontScale="90000"/>
          </a:bodyPr>
          <a:lstStyle/>
          <a:p>
            <a:r>
              <a:rPr lang="en-US" b="1" u="sng" dirty="0" smtClean="0"/>
              <a:t>Editing text </a:t>
            </a:r>
            <a:r>
              <a:rPr lang="en-US" b="1" dirty="0" smtClean="0"/>
              <a:t/>
            </a:r>
            <a:br>
              <a:rPr lang="en-US" b="1" dirty="0" smtClean="0"/>
            </a:br>
            <a:endParaRPr lang="en-US" dirty="0"/>
          </a:p>
        </p:txBody>
      </p:sp>
      <p:sp>
        <p:nvSpPr>
          <p:cNvPr id="3" name="Content Placeholder 2"/>
          <p:cNvSpPr>
            <a:spLocks noGrp="1"/>
          </p:cNvSpPr>
          <p:nvPr>
            <p:ph idx="1"/>
          </p:nvPr>
        </p:nvSpPr>
        <p:spPr>
          <a:xfrm>
            <a:off x="457200" y="1570037"/>
            <a:ext cx="8229600" cy="4525963"/>
          </a:xfrm>
        </p:spPr>
        <p:txBody>
          <a:bodyPr/>
          <a:lstStyle/>
          <a:p>
            <a:r>
              <a:rPr lang="en-US" sz="2800" dirty="0" smtClean="0"/>
              <a:t>x - deletes the current character </a:t>
            </a:r>
          </a:p>
          <a:p>
            <a:r>
              <a:rPr lang="en-US" sz="2800" dirty="0" smtClean="0"/>
              <a:t>d - is the delete command but pressing only d will not delete anything you need to press a second key </a:t>
            </a:r>
          </a:p>
          <a:p>
            <a:r>
              <a:rPr lang="en-US" sz="2800" dirty="0" err="1" smtClean="0"/>
              <a:t>dw</a:t>
            </a:r>
            <a:r>
              <a:rPr lang="en-US" sz="2800" dirty="0" smtClean="0"/>
              <a:t> - deletes to end of word </a:t>
            </a:r>
          </a:p>
          <a:p>
            <a:r>
              <a:rPr lang="en-US" sz="2800" dirty="0" err="1" smtClean="0"/>
              <a:t>dd</a:t>
            </a:r>
            <a:r>
              <a:rPr lang="en-US" sz="2800" dirty="0" smtClean="0"/>
              <a:t> - deletes the current line </a:t>
            </a:r>
          </a:p>
          <a:p>
            <a:r>
              <a:rPr lang="en-US" sz="2800" dirty="0" smtClean="0"/>
              <a:t>d0 - deletes to beginning of line </a:t>
            </a:r>
          </a:p>
          <a:p>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143000"/>
          </a:xfrm>
        </p:spPr>
        <p:txBody>
          <a:bodyPr>
            <a:normAutofit fontScale="90000"/>
          </a:bodyPr>
          <a:lstStyle/>
          <a:p>
            <a:r>
              <a:rPr lang="en-US" b="1" u="sng" dirty="0" smtClean="0"/>
              <a:t>Copy, cut and paste</a:t>
            </a:r>
            <a:r>
              <a:rPr lang="en-US" b="1" dirty="0" smtClean="0"/>
              <a:t> </a:t>
            </a:r>
            <a:br>
              <a:rPr lang="en-US" b="1" dirty="0" smtClean="0"/>
            </a:br>
            <a:endParaRPr lang="en-US" dirty="0"/>
          </a:p>
        </p:txBody>
      </p:sp>
      <p:sp>
        <p:nvSpPr>
          <p:cNvPr id="3" name="Content Placeholder 2"/>
          <p:cNvSpPr>
            <a:spLocks noGrp="1"/>
          </p:cNvSpPr>
          <p:nvPr>
            <p:ph idx="1"/>
          </p:nvPr>
        </p:nvSpPr>
        <p:spPr/>
        <p:txBody>
          <a:bodyPr/>
          <a:lstStyle/>
          <a:p>
            <a:r>
              <a:rPr lang="en-US" sz="2800" dirty="0" err="1" smtClean="0"/>
              <a:t>yy</a:t>
            </a:r>
            <a:r>
              <a:rPr lang="en-US" sz="2800" dirty="0" smtClean="0"/>
              <a:t> - (yank) copy current line to buffer </a:t>
            </a:r>
          </a:p>
          <a:p>
            <a:r>
              <a:rPr lang="en-US" sz="2800" dirty="0" err="1" smtClean="0"/>
              <a:t>nyy</a:t>
            </a:r>
            <a:r>
              <a:rPr lang="en-US" sz="2800" dirty="0" smtClean="0"/>
              <a:t> - Where n is number of lines </a:t>
            </a:r>
          </a:p>
          <a:p>
            <a:r>
              <a:rPr lang="en-US" sz="2800" dirty="0" smtClean="0"/>
              <a:t>p - Paste the yanked lines from buffer to the line below </a:t>
            </a:r>
          </a:p>
          <a:p>
            <a:r>
              <a:rPr lang="en-US" sz="2800" dirty="0" smtClean="0"/>
              <a:t>P - Paste the yanked lines from buffer to the line above </a:t>
            </a:r>
          </a:p>
          <a:p>
            <a:pPr>
              <a:buNone/>
            </a:pPr>
            <a:endParaRPr lang="en-US" sz="2800"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t>Undo and repeat command</a:t>
            </a:r>
            <a:endParaRPr lang="en-US" sz="4000" u="sng" dirty="0"/>
          </a:p>
        </p:txBody>
      </p:sp>
      <p:sp>
        <p:nvSpPr>
          <p:cNvPr id="3" name="Content Placeholder 2"/>
          <p:cNvSpPr>
            <a:spLocks noGrp="1"/>
          </p:cNvSpPr>
          <p:nvPr>
            <p:ph idx="1"/>
          </p:nvPr>
        </p:nvSpPr>
        <p:spPr>
          <a:xfrm>
            <a:off x="457200" y="1905000"/>
            <a:ext cx="8229600" cy="4525963"/>
          </a:xfrm>
        </p:spPr>
        <p:txBody>
          <a:bodyPr/>
          <a:lstStyle/>
          <a:p>
            <a:r>
              <a:rPr lang="en-US" dirty="0" smtClean="0"/>
              <a:t>u - undo the changes made by editing commands </a:t>
            </a:r>
          </a:p>
          <a:p>
            <a:r>
              <a:rPr lang="en-US" dirty="0" smtClean="0"/>
              <a:t>. (dot or period) repeats the last edit command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20762"/>
          </a:xfrm>
        </p:spPr>
        <p:txBody>
          <a:bodyPr>
            <a:normAutofit fontScale="90000"/>
          </a:bodyPr>
          <a:lstStyle/>
          <a:p>
            <a:r>
              <a:rPr lang="en-US" b="1" u="sng" dirty="0" smtClean="0"/>
              <a:t>How to exit from vi </a:t>
            </a:r>
            <a:r>
              <a:rPr lang="en-US" b="1" dirty="0" smtClean="0"/>
              <a:t/>
            </a:r>
            <a:br>
              <a:rPr lang="en-US" b="1" dirty="0" smtClean="0"/>
            </a:br>
            <a:endParaRPr lang="en-US" dirty="0"/>
          </a:p>
        </p:txBody>
      </p:sp>
      <p:sp>
        <p:nvSpPr>
          <p:cNvPr id="3" name="Content Placeholder 2"/>
          <p:cNvSpPr>
            <a:spLocks noGrp="1"/>
          </p:cNvSpPr>
          <p:nvPr>
            <p:ph idx="1"/>
          </p:nvPr>
        </p:nvSpPr>
        <p:spPr>
          <a:xfrm>
            <a:off x="457200" y="1371600"/>
            <a:ext cx="8229600" cy="4754563"/>
          </a:xfrm>
        </p:spPr>
        <p:txBody>
          <a:bodyPr>
            <a:normAutofit/>
          </a:bodyPr>
          <a:lstStyle/>
          <a:p>
            <a:endParaRPr lang="en-US" dirty="0"/>
          </a:p>
          <a:p>
            <a:r>
              <a:rPr lang="en-US" dirty="0" smtClean="0"/>
              <a:t>First </a:t>
            </a:r>
            <a:r>
              <a:rPr lang="en-US" dirty="0"/>
              <a:t>go to command mode </a:t>
            </a:r>
          </a:p>
          <a:p>
            <a:r>
              <a:rPr lang="en-US" dirty="0" smtClean="0"/>
              <a:t>press </a:t>
            </a:r>
            <a:r>
              <a:rPr lang="en-US" sz="2800" dirty="0"/>
              <a:t>Esc There is no harm in pressing Esc even if you are in command mode. Your terminal will just beep and/or or flash if you press Esc in command mode </a:t>
            </a:r>
          </a:p>
          <a:p>
            <a:r>
              <a:rPr lang="en-US" dirty="0" smtClean="0"/>
              <a:t>There </a:t>
            </a:r>
            <a:r>
              <a:rPr lang="en-US" dirty="0"/>
              <a:t>are different ways to exit when you are in the command mode </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39762"/>
          </a:xfrm>
        </p:spPr>
        <p:txBody>
          <a:bodyPr>
            <a:normAutofit fontScale="90000"/>
          </a:bodyPr>
          <a:lstStyle/>
          <a:p>
            <a:r>
              <a:rPr lang="en-US" b="1" u="sng" dirty="0" smtClean="0"/>
              <a:t>How to exit from vi (command mode)</a:t>
            </a:r>
            <a:r>
              <a:rPr lang="en-US" b="1" dirty="0" smtClean="0"/>
              <a:t> </a:t>
            </a:r>
            <a:br>
              <a:rPr lang="en-US" b="1" dirty="0" smtClean="0"/>
            </a:br>
            <a:endParaRPr lang="en-US" dirty="0"/>
          </a:p>
        </p:txBody>
      </p:sp>
      <p:sp>
        <p:nvSpPr>
          <p:cNvPr id="3" name="Content Placeholder 2"/>
          <p:cNvSpPr>
            <a:spLocks noGrp="1"/>
          </p:cNvSpPr>
          <p:nvPr>
            <p:ph idx="1"/>
          </p:nvPr>
        </p:nvSpPr>
        <p:spPr>
          <a:xfrm>
            <a:off x="457200" y="1143000"/>
            <a:ext cx="8229600" cy="4983163"/>
          </a:xfrm>
        </p:spPr>
        <p:txBody>
          <a:bodyPr>
            <a:normAutofit/>
          </a:bodyPr>
          <a:lstStyle/>
          <a:p>
            <a:endParaRPr lang="en-US" dirty="0"/>
          </a:p>
          <a:p>
            <a:r>
              <a:rPr lang="en-US" sz="2800" dirty="0" smtClean="0"/>
              <a:t>:</a:t>
            </a:r>
            <a:r>
              <a:rPr lang="en-US" sz="2800" dirty="0"/>
              <a:t>q &lt;enter&gt; is to exit, if you have not made any changes to the file </a:t>
            </a:r>
          </a:p>
          <a:p>
            <a:r>
              <a:rPr lang="en-US" sz="2800" dirty="0" smtClean="0"/>
              <a:t>:</a:t>
            </a:r>
            <a:r>
              <a:rPr lang="en-US" sz="2800" dirty="0"/>
              <a:t>q! &lt;enter&gt; is the forced quit, it will discard the changes and quit </a:t>
            </a:r>
          </a:p>
          <a:p>
            <a:r>
              <a:rPr lang="en-US" sz="2800" dirty="0" smtClean="0"/>
              <a:t>:</a:t>
            </a:r>
            <a:r>
              <a:rPr lang="en-US" sz="2800" dirty="0" err="1"/>
              <a:t>wq</a:t>
            </a:r>
            <a:r>
              <a:rPr lang="en-US" sz="2800" dirty="0"/>
              <a:t> &lt;enter&gt; is for save and Exit </a:t>
            </a:r>
          </a:p>
          <a:p>
            <a:r>
              <a:rPr lang="en-US" sz="2800" dirty="0" smtClean="0"/>
              <a:t>:</a:t>
            </a:r>
            <a:r>
              <a:rPr lang="en-US" sz="2800" dirty="0"/>
              <a:t>x &lt;enter&gt; is same as above command </a:t>
            </a:r>
          </a:p>
          <a:p>
            <a:r>
              <a:rPr lang="en-US" sz="2800" dirty="0" smtClean="0"/>
              <a:t>The </a:t>
            </a:r>
            <a:r>
              <a:rPr lang="en-US" sz="2800" dirty="0"/>
              <a:t>! Character forces over writes, etc. :</a:t>
            </a:r>
            <a:r>
              <a:rPr lang="en-US" sz="2800" dirty="0" err="1"/>
              <a:t>wq</a:t>
            </a:r>
            <a:r>
              <a:rPr lang="en-US" sz="2800" dirty="0"/>
              <a:t>!</a:t>
            </a:r>
            <a:r>
              <a:rPr lang="en-US" b="1" dirty="0"/>
              <a:t>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563562"/>
          </a:xfrm>
        </p:spPr>
        <p:txBody>
          <a:bodyPr>
            <a:normAutofit fontScale="90000"/>
          </a:bodyPr>
          <a:lstStyle/>
          <a:p>
            <a:r>
              <a:rPr lang="en-US" b="1" u="sng" dirty="0" smtClean="0"/>
              <a:t>Working around</a:t>
            </a:r>
            <a:endParaRPr lang="en-US" b="1" u="sng"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endParaRPr lang="en-US" dirty="0"/>
          </a:p>
          <a:p>
            <a:endParaRPr lang="en-US" dirty="0"/>
          </a:p>
          <a:p>
            <a:r>
              <a:rPr lang="en-US" sz="3000" dirty="0"/>
              <a:t>You can move around only when you are in the command </a:t>
            </a:r>
            <a:r>
              <a:rPr lang="en-US" sz="3000" dirty="0" smtClean="0"/>
              <a:t>mode.</a:t>
            </a:r>
            <a:endParaRPr lang="en-US" sz="3000" dirty="0"/>
          </a:p>
          <a:p>
            <a:r>
              <a:rPr lang="en-US" sz="3000" dirty="0" smtClean="0"/>
              <a:t>Arrow </a:t>
            </a:r>
            <a:r>
              <a:rPr lang="en-US" sz="3000" dirty="0"/>
              <a:t>keys usually </a:t>
            </a:r>
            <a:r>
              <a:rPr lang="en-US" sz="3000" dirty="0" smtClean="0"/>
              <a:t>works.</a:t>
            </a:r>
            <a:endParaRPr lang="en-US" sz="3000" dirty="0"/>
          </a:p>
          <a:p>
            <a:r>
              <a:rPr lang="en-US" sz="3000" dirty="0" smtClean="0"/>
              <a:t>The </a:t>
            </a:r>
            <a:r>
              <a:rPr lang="en-US" sz="3000" dirty="0"/>
              <a:t>standard keys for moving cursor are: </a:t>
            </a:r>
          </a:p>
          <a:p>
            <a:r>
              <a:rPr lang="en-US" sz="3000" dirty="0" smtClean="0"/>
              <a:t>h </a:t>
            </a:r>
            <a:r>
              <a:rPr lang="en-US" sz="3000" dirty="0"/>
              <a:t>- for left </a:t>
            </a:r>
          </a:p>
          <a:p>
            <a:r>
              <a:rPr lang="en-US" sz="3000" dirty="0" smtClean="0"/>
              <a:t>l </a:t>
            </a:r>
            <a:r>
              <a:rPr lang="en-US" sz="3000" dirty="0"/>
              <a:t>- for right </a:t>
            </a:r>
          </a:p>
          <a:p>
            <a:r>
              <a:rPr lang="en-US" sz="3000" dirty="0" smtClean="0"/>
              <a:t>j </a:t>
            </a:r>
            <a:r>
              <a:rPr lang="en-US" sz="3000" dirty="0"/>
              <a:t>- for down </a:t>
            </a:r>
          </a:p>
          <a:p>
            <a:r>
              <a:rPr lang="en-US" sz="3000" dirty="0" smtClean="0"/>
              <a:t>k </a:t>
            </a:r>
            <a:r>
              <a:rPr lang="en-US" sz="3000" dirty="0"/>
              <a:t>- for up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229600" cy="563562"/>
          </a:xfrm>
        </p:spPr>
        <p:txBody>
          <a:bodyPr>
            <a:normAutofit fontScale="90000"/>
          </a:bodyPr>
          <a:lstStyle/>
          <a:p>
            <a:r>
              <a:rPr lang="en-US" b="1" u="sng" dirty="0"/>
              <a:t>Working </a:t>
            </a:r>
            <a:r>
              <a:rPr lang="en-US" b="1" u="sng" dirty="0" smtClean="0"/>
              <a:t>around</a:t>
            </a:r>
            <a:endParaRPr lang="en-US" b="1" u="sng" dirty="0"/>
          </a:p>
        </p:txBody>
      </p:sp>
      <p:sp>
        <p:nvSpPr>
          <p:cNvPr id="3" name="Content Placeholder 2"/>
          <p:cNvSpPr>
            <a:spLocks noGrp="1"/>
          </p:cNvSpPr>
          <p:nvPr>
            <p:ph idx="1"/>
          </p:nvPr>
        </p:nvSpPr>
        <p:spPr>
          <a:xfrm>
            <a:off x="457200" y="1066800"/>
            <a:ext cx="8229600" cy="5059363"/>
          </a:xfrm>
        </p:spPr>
        <p:txBody>
          <a:bodyPr>
            <a:normAutofit/>
          </a:bodyPr>
          <a:lstStyle/>
          <a:p>
            <a:endParaRPr lang="en-US" sz="2800" dirty="0"/>
          </a:p>
          <a:p>
            <a:endParaRPr lang="en-US" sz="2800" dirty="0"/>
          </a:p>
          <a:p>
            <a:r>
              <a:rPr lang="en-US" sz="2800" dirty="0" smtClean="0"/>
              <a:t>w </a:t>
            </a:r>
            <a:r>
              <a:rPr lang="en-US" sz="2800" dirty="0"/>
              <a:t>- to move one word forward </a:t>
            </a:r>
          </a:p>
          <a:p>
            <a:r>
              <a:rPr lang="en-US" sz="2800" dirty="0" smtClean="0"/>
              <a:t>b </a:t>
            </a:r>
            <a:r>
              <a:rPr lang="en-US" sz="2800" dirty="0"/>
              <a:t>- to move one word backward </a:t>
            </a:r>
          </a:p>
          <a:p>
            <a:r>
              <a:rPr lang="en-US" sz="2800" dirty="0" smtClean="0"/>
              <a:t>$ </a:t>
            </a:r>
            <a:r>
              <a:rPr lang="en-US" sz="2800" dirty="0"/>
              <a:t>- takes you to the end of line </a:t>
            </a:r>
          </a:p>
          <a:p>
            <a:r>
              <a:rPr lang="en-US" sz="2800" dirty="0" smtClean="0"/>
              <a:t>&lt;</a:t>
            </a:r>
            <a:r>
              <a:rPr lang="en-US" sz="2800" dirty="0"/>
              <a:t>enter&gt; takes the cursor to the beginning of next line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1143000"/>
          </a:xfrm>
        </p:spPr>
        <p:txBody>
          <a:bodyPr>
            <a:normAutofit/>
          </a:bodyPr>
          <a:lstStyle/>
          <a:p>
            <a:r>
              <a:rPr lang="en-US" sz="4000" b="1" u="sng" dirty="0"/>
              <a:t>Working </a:t>
            </a:r>
            <a:r>
              <a:rPr lang="en-US" sz="4000" b="1" u="sng" dirty="0" smtClean="0"/>
              <a:t>around</a:t>
            </a:r>
            <a:endParaRPr lang="en-US" sz="4000" b="1" u="sng" dirty="0"/>
          </a:p>
        </p:txBody>
      </p:sp>
      <p:sp>
        <p:nvSpPr>
          <p:cNvPr id="3" name="Content Placeholder 2"/>
          <p:cNvSpPr>
            <a:spLocks noGrp="1"/>
          </p:cNvSpPr>
          <p:nvPr>
            <p:ph idx="1"/>
          </p:nvPr>
        </p:nvSpPr>
        <p:spPr/>
        <p:txBody>
          <a:bodyPr>
            <a:normAutofit/>
          </a:bodyPr>
          <a:lstStyle/>
          <a:p>
            <a:pPr>
              <a:buNone/>
            </a:pPr>
            <a:endParaRPr lang="en-US" sz="2800" dirty="0"/>
          </a:p>
          <a:p>
            <a:r>
              <a:rPr lang="en-US" sz="2800" dirty="0" smtClean="0"/>
              <a:t>-    - </a:t>
            </a:r>
            <a:r>
              <a:rPr lang="en-US" sz="2800" dirty="0"/>
              <a:t>(minus) moves the cursor to the first character in the current line </a:t>
            </a:r>
          </a:p>
          <a:p>
            <a:r>
              <a:rPr lang="en-US" sz="2800" dirty="0" smtClean="0"/>
              <a:t>H  -takes </a:t>
            </a:r>
            <a:r>
              <a:rPr lang="en-US" sz="2800" dirty="0"/>
              <a:t>the cursor to the beginning of the current screen(Home position) </a:t>
            </a:r>
          </a:p>
          <a:p>
            <a:r>
              <a:rPr lang="en-US" sz="2800" dirty="0" smtClean="0"/>
              <a:t>L   -moves </a:t>
            </a:r>
            <a:r>
              <a:rPr lang="en-US" sz="2800" dirty="0"/>
              <a:t>to the Lower last line </a:t>
            </a:r>
          </a:p>
          <a:p>
            <a:r>
              <a:rPr lang="en-US" sz="2800" dirty="0" smtClean="0"/>
              <a:t>M  -moves </a:t>
            </a:r>
            <a:r>
              <a:rPr lang="en-US" sz="2800" dirty="0"/>
              <a:t>to the middle line on the </a:t>
            </a:r>
            <a:r>
              <a:rPr lang="en-US" sz="2800" dirty="0" smtClean="0"/>
              <a:t>current </a:t>
            </a:r>
            <a:r>
              <a:rPr lang="en-US" sz="2800" dirty="0"/>
              <a:t>screen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229600" cy="655638"/>
          </a:xfrm>
        </p:spPr>
        <p:txBody>
          <a:bodyPr>
            <a:normAutofit fontScale="90000"/>
          </a:bodyPr>
          <a:lstStyle/>
          <a:p>
            <a:r>
              <a:rPr lang="en-US" b="1" u="sng" dirty="0"/>
              <a:t>Working </a:t>
            </a:r>
            <a:r>
              <a:rPr lang="en-US" b="1" u="sng" dirty="0" smtClean="0"/>
              <a:t>Around</a:t>
            </a:r>
            <a:r>
              <a:rPr lang="en-US" b="1" dirty="0" smtClean="0"/>
              <a:t>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800" dirty="0" smtClean="0"/>
              <a:t>) </a:t>
            </a:r>
            <a:r>
              <a:rPr lang="en-US" sz="2800" dirty="0"/>
              <a:t>- moves cursor to the next sentence </a:t>
            </a:r>
          </a:p>
          <a:p>
            <a:r>
              <a:rPr lang="en-US" sz="2800" dirty="0" smtClean="0"/>
              <a:t>} </a:t>
            </a:r>
            <a:r>
              <a:rPr lang="en-US" sz="2800" dirty="0"/>
              <a:t>- move the cursor to the beginning of </a:t>
            </a:r>
            <a:r>
              <a:rPr lang="en-US" sz="2800" dirty="0" smtClean="0"/>
              <a:t>next </a:t>
            </a:r>
            <a:r>
              <a:rPr lang="en-US" sz="2800" dirty="0"/>
              <a:t>paragraph </a:t>
            </a:r>
          </a:p>
          <a:p>
            <a:r>
              <a:rPr lang="en-US" sz="2800" dirty="0" smtClean="0"/>
              <a:t>( </a:t>
            </a:r>
            <a:r>
              <a:rPr lang="en-US" sz="2800" dirty="0"/>
              <a:t>- moves the cursor backward to the beginning of the current sentence </a:t>
            </a:r>
          </a:p>
          <a:p>
            <a:r>
              <a:rPr lang="en-US" sz="2800" dirty="0" smtClean="0"/>
              <a:t>{ </a:t>
            </a:r>
            <a:r>
              <a:rPr lang="en-US" sz="2800" dirty="0"/>
              <a:t>- moves the cursor backward to the beginning of the current paragraph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u="sng" dirty="0" smtClean="0"/>
              <a:t>File Structure</a:t>
            </a:r>
            <a:endParaRPr lang="en-US" sz="4000" b="1" u="sng" dirty="0"/>
          </a:p>
        </p:txBody>
      </p:sp>
      <p:sp>
        <p:nvSpPr>
          <p:cNvPr id="3" name="Content Placeholder 2"/>
          <p:cNvSpPr>
            <a:spLocks noGrp="1"/>
          </p:cNvSpPr>
          <p:nvPr>
            <p:ph idx="1"/>
          </p:nvPr>
        </p:nvSpPr>
        <p:spPr>
          <a:xfrm>
            <a:off x="457200" y="1295400"/>
            <a:ext cx="8229600" cy="4525963"/>
          </a:xfrm>
        </p:spPr>
        <p:txBody>
          <a:bodyPr>
            <a:normAutofit fontScale="85000" lnSpcReduction="20000"/>
          </a:bodyPr>
          <a:lstStyle/>
          <a:p>
            <a:pPr>
              <a:buNone/>
            </a:pPr>
            <a:endParaRPr lang="en-US" dirty="0" smtClean="0"/>
          </a:p>
          <a:p>
            <a:r>
              <a:rPr lang="de-DE" dirty="0" smtClean="0"/>
              <a:t>/</a:t>
            </a:r>
            <a:r>
              <a:rPr lang="de-DE" dirty="0"/>
              <a:t>bin , /usr/bin , /</a:t>
            </a:r>
            <a:r>
              <a:rPr lang="de-DE" dirty="0" smtClean="0"/>
              <a:t>usr/local/bin:- User </a:t>
            </a:r>
            <a:r>
              <a:rPr lang="de-DE" dirty="0"/>
              <a:t>executables </a:t>
            </a:r>
          </a:p>
          <a:p>
            <a:r>
              <a:rPr lang="en-US" dirty="0" smtClean="0"/>
              <a:t>/</a:t>
            </a:r>
            <a:r>
              <a:rPr lang="en-US" dirty="0"/>
              <a:t>etc </a:t>
            </a:r>
            <a:r>
              <a:rPr lang="en-US" dirty="0" smtClean="0"/>
              <a:t>:- Configuration </a:t>
            </a:r>
            <a:r>
              <a:rPr lang="en-US" dirty="0"/>
              <a:t>files </a:t>
            </a:r>
          </a:p>
          <a:p>
            <a:r>
              <a:rPr lang="en-US" dirty="0" smtClean="0"/>
              <a:t>/</a:t>
            </a:r>
            <a:r>
              <a:rPr lang="en-US" dirty="0"/>
              <a:t>root , /</a:t>
            </a:r>
            <a:r>
              <a:rPr lang="en-US" dirty="0" smtClean="0"/>
              <a:t>home/users:- Home </a:t>
            </a:r>
            <a:r>
              <a:rPr lang="en-US" dirty="0"/>
              <a:t>directories </a:t>
            </a:r>
          </a:p>
          <a:p>
            <a:r>
              <a:rPr lang="en-US" dirty="0" smtClean="0"/>
              <a:t>/</a:t>
            </a:r>
            <a:r>
              <a:rPr lang="en-US" dirty="0" err="1" smtClean="0"/>
              <a:t>var</a:t>
            </a:r>
            <a:r>
              <a:rPr lang="en-US" dirty="0" smtClean="0"/>
              <a:t>, </a:t>
            </a:r>
            <a:r>
              <a:rPr lang="en-US" dirty="0"/>
              <a:t>/</a:t>
            </a:r>
            <a:r>
              <a:rPr lang="en-US" dirty="0" err="1"/>
              <a:t>srv</a:t>
            </a:r>
            <a:r>
              <a:rPr lang="en-US" dirty="0"/>
              <a:t>, /</a:t>
            </a:r>
            <a:r>
              <a:rPr lang="en-US" dirty="0" err="1" smtClean="0"/>
              <a:t>usr</a:t>
            </a:r>
            <a:r>
              <a:rPr lang="en-US" dirty="0" smtClean="0"/>
              <a:t> :- Server </a:t>
            </a:r>
            <a:r>
              <a:rPr lang="en-US" dirty="0"/>
              <a:t>data </a:t>
            </a:r>
          </a:p>
          <a:p>
            <a:r>
              <a:rPr lang="en-US" dirty="0" smtClean="0"/>
              <a:t>/</a:t>
            </a:r>
            <a:r>
              <a:rPr lang="en-US" dirty="0"/>
              <a:t>lib, /lib64, /</a:t>
            </a:r>
            <a:r>
              <a:rPr lang="en-US" dirty="0" err="1"/>
              <a:t>usr</a:t>
            </a:r>
            <a:r>
              <a:rPr lang="en-US" dirty="0"/>
              <a:t>/lib , /</a:t>
            </a:r>
            <a:r>
              <a:rPr lang="en-US" dirty="0" err="1" smtClean="0"/>
              <a:t>usr</a:t>
            </a:r>
            <a:r>
              <a:rPr lang="en-US" dirty="0" smtClean="0"/>
              <a:t>/local/lib:- Shared </a:t>
            </a:r>
            <a:r>
              <a:rPr lang="en-US" dirty="0"/>
              <a:t>libraries </a:t>
            </a:r>
          </a:p>
          <a:p>
            <a:r>
              <a:rPr lang="en-US" dirty="0" smtClean="0"/>
              <a:t>/</a:t>
            </a:r>
            <a:r>
              <a:rPr lang="en-US" dirty="0"/>
              <a:t>boot </a:t>
            </a:r>
            <a:r>
              <a:rPr lang="en-US" dirty="0" smtClean="0"/>
              <a:t>:- Kernel </a:t>
            </a:r>
            <a:r>
              <a:rPr lang="en-US" dirty="0"/>
              <a:t>, </a:t>
            </a:r>
            <a:r>
              <a:rPr lang="en-US" dirty="0" smtClean="0"/>
              <a:t>Boot </a:t>
            </a:r>
            <a:r>
              <a:rPr lang="en-US" dirty="0"/>
              <a:t>loaders </a:t>
            </a:r>
          </a:p>
          <a:p>
            <a:r>
              <a:rPr lang="en-US" dirty="0" smtClean="0"/>
              <a:t>/</a:t>
            </a:r>
            <a:r>
              <a:rPr lang="en-US" dirty="0" err="1" smtClean="0"/>
              <a:t>tmp</a:t>
            </a:r>
            <a:r>
              <a:rPr lang="en-US" dirty="0" smtClean="0"/>
              <a:t>:- Temporary </a:t>
            </a:r>
            <a:r>
              <a:rPr lang="en-US" dirty="0"/>
              <a:t>files </a:t>
            </a:r>
          </a:p>
          <a:p>
            <a:r>
              <a:rPr lang="en-US" dirty="0" smtClean="0"/>
              <a:t>/</a:t>
            </a:r>
            <a:r>
              <a:rPr lang="en-US" dirty="0"/>
              <a:t>proc , /sys </a:t>
            </a:r>
            <a:r>
              <a:rPr lang="en-US" dirty="0" smtClean="0"/>
              <a:t>:- System </a:t>
            </a:r>
            <a:r>
              <a:rPr lang="en-US" dirty="0"/>
              <a:t>information </a:t>
            </a:r>
          </a:p>
          <a:p>
            <a:r>
              <a:rPr lang="en-US" dirty="0" smtClean="0"/>
              <a:t>/</a:t>
            </a:r>
            <a:r>
              <a:rPr lang="en-US" dirty="0"/>
              <a:t>media , /</a:t>
            </a:r>
            <a:r>
              <a:rPr lang="en-US" dirty="0" err="1"/>
              <a:t>mnt</a:t>
            </a:r>
            <a:r>
              <a:rPr lang="en-US" dirty="0"/>
              <a:t> </a:t>
            </a:r>
            <a:r>
              <a:rPr lang="en-US" dirty="0" smtClean="0"/>
              <a:t>:- Mount </a:t>
            </a:r>
            <a:r>
              <a:rPr lang="en-US" dirty="0"/>
              <a:t>points </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rmAutofit fontScale="90000"/>
          </a:bodyPr>
          <a:lstStyle/>
          <a:p>
            <a:r>
              <a:rPr lang="en-US" b="1" u="sng" dirty="0"/>
              <a:t>Working </a:t>
            </a:r>
            <a:r>
              <a:rPr lang="en-US" b="1" u="sng" dirty="0" smtClean="0"/>
              <a:t>Around </a:t>
            </a:r>
            <a:r>
              <a:rPr lang="en-US" dirty="0" smtClean="0"/>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normAutofit/>
          </a:bodyPr>
          <a:lstStyle/>
          <a:p>
            <a:pPr>
              <a:buNone/>
            </a:pPr>
            <a:endParaRPr lang="en-US" dirty="0"/>
          </a:p>
          <a:p>
            <a:r>
              <a:rPr lang="en-US" sz="2800" dirty="0" smtClean="0"/>
              <a:t>Control-d </a:t>
            </a:r>
            <a:r>
              <a:rPr lang="en-US" sz="2800" dirty="0"/>
              <a:t>scrolls the screen down (half screen) </a:t>
            </a:r>
          </a:p>
          <a:p>
            <a:r>
              <a:rPr lang="en-US" sz="2800" dirty="0" smtClean="0"/>
              <a:t>Control-u </a:t>
            </a:r>
            <a:r>
              <a:rPr lang="en-US" sz="2800" dirty="0"/>
              <a:t>scrolls the screen up (half screen) </a:t>
            </a:r>
          </a:p>
          <a:p>
            <a:r>
              <a:rPr lang="en-US" sz="2800" dirty="0" smtClean="0"/>
              <a:t>Control-f </a:t>
            </a:r>
            <a:r>
              <a:rPr lang="en-US" sz="2800" dirty="0"/>
              <a:t>scrolls the screen forward (full screen) </a:t>
            </a:r>
          </a:p>
          <a:p>
            <a:r>
              <a:rPr lang="en-US" sz="2800" dirty="0" smtClean="0"/>
              <a:t>Control-b </a:t>
            </a:r>
            <a:r>
              <a:rPr lang="en-US" sz="2800" dirty="0"/>
              <a:t>scrolls the screen backward (full screen). </a:t>
            </a:r>
          </a:p>
          <a:p>
            <a:r>
              <a:rPr lang="en-US" sz="2800" dirty="0" err="1" smtClean="0"/>
              <a:t>xG</a:t>
            </a:r>
            <a:r>
              <a:rPr lang="en-US" sz="2800" dirty="0" smtClean="0"/>
              <a:t>- </a:t>
            </a:r>
            <a:r>
              <a:rPr lang="en-US" sz="2800" dirty="0"/>
              <a:t>to go at x line </a:t>
            </a:r>
          </a:p>
          <a:p>
            <a:r>
              <a:rPr lang="en-US" sz="2800" dirty="0" smtClean="0"/>
              <a:t>G- </a:t>
            </a:r>
            <a:r>
              <a:rPr lang="en-US" sz="2800" dirty="0"/>
              <a:t>takes you to bottom line of file </a:t>
            </a:r>
          </a:p>
          <a:p>
            <a:r>
              <a:rPr lang="en-US" sz="2800" dirty="0" err="1" smtClean="0"/>
              <a:t>gg</a:t>
            </a:r>
            <a:r>
              <a:rPr lang="en-US" sz="2800" dirty="0" smtClean="0"/>
              <a:t>- </a:t>
            </a:r>
            <a:r>
              <a:rPr lang="en-US" sz="2800" dirty="0"/>
              <a:t>takes you to first line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u="sng" dirty="0" smtClean="0"/>
              <a:t>Creating a shell script using vi </a:t>
            </a:r>
            <a:endParaRPr lang="en-US" u="sng"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dirty="0" smtClean="0"/>
              <a:t>Create a directory class </a:t>
            </a:r>
          </a:p>
          <a:p>
            <a:r>
              <a:rPr lang="en-US" dirty="0" smtClean="0"/>
              <a:t>Change into class </a:t>
            </a:r>
          </a:p>
          <a:p>
            <a:r>
              <a:rPr lang="en-US" dirty="0" smtClean="0"/>
              <a:t>vi myscript.sh </a:t>
            </a:r>
          </a:p>
          <a:p>
            <a:r>
              <a:rPr lang="en-US" dirty="0" smtClean="0"/>
              <a:t>inside the file enter following commands </a:t>
            </a:r>
          </a:p>
          <a:p>
            <a:r>
              <a:rPr lang="en-US" dirty="0" smtClean="0"/>
              <a:t>clear </a:t>
            </a:r>
          </a:p>
          <a:p>
            <a:r>
              <a:rPr lang="en-US" dirty="0" smtClean="0"/>
              <a:t>echo "===========" </a:t>
            </a:r>
          </a:p>
          <a:p>
            <a:r>
              <a:rPr lang="en-US" dirty="0" smtClean="0"/>
              <a:t>echo "Hello World" </a:t>
            </a:r>
          </a:p>
          <a:p>
            <a:r>
              <a:rPr lang="en-US" dirty="0" smtClean="0"/>
              <a:t>echo "===========" </a:t>
            </a:r>
          </a:p>
          <a:p>
            <a:r>
              <a:rPr lang="en-US" dirty="0" smtClean="0"/>
              <a:t>sleep 3 </a:t>
            </a:r>
          </a:p>
          <a:p>
            <a:r>
              <a:rPr lang="en-US" dirty="0" smtClean="0"/>
              <a:t>clear </a:t>
            </a:r>
          </a:p>
          <a:p>
            <a:r>
              <a:rPr lang="en-US" dirty="0" smtClean="0"/>
              <a:t>echo Host is $HOSTNAME </a:t>
            </a:r>
          </a:p>
          <a:p>
            <a:r>
              <a:rPr lang="en-US" dirty="0" smtClean="0"/>
              <a:t>echo User is $USER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b="1" u="sng" dirty="0" smtClean="0"/>
              <a:t>Creating a shell script using vi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Save the file </a:t>
            </a:r>
          </a:p>
          <a:p>
            <a:r>
              <a:rPr lang="en-US" dirty="0" smtClean="0"/>
              <a:t>Change the permissions on myscript.sh </a:t>
            </a:r>
          </a:p>
          <a:p>
            <a:r>
              <a:rPr lang="en-US" dirty="0" err="1" smtClean="0"/>
              <a:t>chmod</a:t>
            </a:r>
            <a:r>
              <a:rPr lang="en-US" dirty="0" smtClean="0"/>
              <a:t> 700 myscript.sh &lt;enter&gt;</a:t>
            </a:r>
            <a:r>
              <a:rPr lang="en-US" b="1" dirty="0" smtClean="0"/>
              <a:t> </a:t>
            </a:r>
          </a:p>
          <a:p>
            <a:r>
              <a:rPr lang="en-US" dirty="0" smtClean="0"/>
              <a:t>Now execute myscript.sh </a:t>
            </a:r>
          </a:p>
          <a:p>
            <a:endParaRPr lang="en-US" dirty="0" smtClean="0"/>
          </a:p>
          <a:p>
            <a:r>
              <a:rPr lang="en-US" dirty="0" smtClean="0"/>
              <a:t>./myscript.sh &lt;enter&gt; </a:t>
            </a:r>
          </a:p>
          <a:p>
            <a:r>
              <a:rPr lang="en-US" dirty="0" smtClean="0"/>
              <a:t>The ./ mean right here in this directory! </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0"/>
            <a:ext cx="8229600" cy="1219200"/>
          </a:xfrm>
        </p:spPr>
        <p:txBody>
          <a:bodyPr>
            <a:normAutofit/>
          </a:bodyPr>
          <a:lstStyle/>
          <a:p>
            <a:pPr lvl="5">
              <a:buNone/>
            </a:pPr>
            <a:r>
              <a:rPr lang="en-US" sz="4400" dirty="0" smtClean="0"/>
              <a:t>   </a:t>
            </a:r>
            <a:r>
              <a:rPr lang="en-US" sz="4000" dirty="0" smtClean="0"/>
              <a:t>THANK YOU</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563562"/>
          </a:xfrm>
        </p:spPr>
        <p:txBody>
          <a:bodyPr>
            <a:normAutofit fontScale="90000"/>
          </a:bodyPr>
          <a:lstStyle/>
          <a:p>
            <a:r>
              <a:rPr lang="en-US" dirty="0" smtClean="0"/>
              <a:t>  Diagram</a:t>
            </a:r>
            <a:endParaRPr lang="en-US" dirty="0"/>
          </a:p>
        </p:txBody>
      </p:sp>
      <p:pic>
        <p:nvPicPr>
          <p:cNvPr id="1026" name="Picture 2" descr="I:\Orientation\filesystem-structure.png"/>
          <p:cNvPicPr>
            <a:picLocks noChangeAspect="1" noChangeArrowheads="1"/>
          </p:cNvPicPr>
          <p:nvPr/>
        </p:nvPicPr>
        <p:blipFill>
          <a:blip r:embed="rId2"/>
          <a:srcRect/>
          <a:stretch>
            <a:fillRect/>
          </a:stretch>
        </p:blipFill>
        <p:spPr bwMode="auto">
          <a:xfrm>
            <a:off x="228600" y="609600"/>
            <a:ext cx="7086600" cy="6096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609600"/>
            <a:ext cx="7848600" cy="5909310"/>
          </a:xfrm>
          <a:prstGeom prst="rect">
            <a:avLst/>
          </a:prstGeom>
        </p:spPr>
        <p:txBody>
          <a:bodyPr wrap="square">
            <a:spAutoFit/>
          </a:bodyPr>
          <a:lstStyle/>
          <a:p>
            <a:r>
              <a:rPr lang="en-US" dirty="0" smtClean="0"/>
              <a:t>1. / – Root</a:t>
            </a:r>
          </a:p>
          <a:p>
            <a:endParaRPr lang="en-US" dirty="0" smtClean="0"/>
          </a:p>
          <a:p>
            <a:r>
              <a:rPr lang="en-US" dirty="0" smtClean="0"/>
              <a:t>Every single file and directory starts from the root directory.</a:t>
            </a:r>
          </a:p>
          <a:p>
            <a:r>
              <a:rPr lang="en-US" dirty="0" smtClean="0"/>
              <a:t>Only root user has write privilege under this directory.</a:t>
            </a:r>
          </a:p>
          <a:p>
            <a:r>
              <a:rPr lang="en-US" dirty="0" smtClean="0"/>
              <a:t>Please note that /root is root user’s home directory, which is not same as /.</a:t>
            </a:r>
          </a:p>
          <a:p>
            <a:endParaRPr lang="en-US" dirty="0" smtClean="0"/>
          </a:p>
          <a:p>
            <a:r>
              <a:rPr lang="en-US" dirty="0" smtClean="0"/>
              <a:t>2. /bin – User Binaries</a:t>
            </a:r>
          </a:p>
          <a:p>
            <a:endParaRPr lang="en-US" dirty="0" smtClean="0"/>
          </a:p>
          <a:p>
            <a:r>
              <a:rPr lang="en-US" dirty="0" smtClean="0"/>
              <a:t>Contains binary executables.</a:t>
            </a:r>
          </a:p>
          <a:p>
            <a:r>
              <a:rPr lang="en-US" dirty="0" smtClean="0"/>
              <a:t>Common </a:t>
            </a:r>
            <a:r>
              <a:rPr lang="en-US" dirty="0" err="1" smtClean="0"/>
              <a:t>linux</a:t>
            </a:r>
            <a:r>
              <a:rPr lang="en-US" dirty="0" smtClean="0"/>
              <a:t> commands you need to use in single-user modes are located under this directory.</a:t>
            </a:r>
          </a:p>
          <a:p>
            <a:r>
              <a:rPr lang="en-US" dirty="0" smtClean="0"/>
              <a:t>Commands used by all the users of the system are located here.</a:t>
            </a:r>
          </a:p>
          <a:p>
            <a:r>
              <a:rPr lang="en-US" dirty="0" smtClean="0"/>
              <a:t>For example: </a:t>
            </a:r>
            <a:r>
              <a:rPr lang="en-US" dirty="0" err="1" smtClean="0"/>
              <a:t>ps</a:t>
            </a:r>
            <a:r>
              <a:rPr lang="en-US" dirty="0" smtClean="0"/>
              <a:t>, </a:t>
            </a:r>
            <a:r>
              <a:rPr lang="en-US" dirty="0" err="1" smtClean="0"/>
              <a:t>ls</a:t>
            </a:r>
            <a:r>
              <a:rPr lang="en-US" dirty="0" smtClean="0"/>
              <a:t>, ping, </a:t>
            </a:r>
            <a:r>
              <a:rPr lang="en-US" dirty="0" err="1" smtClean="0"/>
              <a:t>grep</a:t>
            </a:r>
            <a:r>
              <a:rPr lang="en-US" dirty="0" smtClean="0"/>
              <a:t>, cp.</a:t>
            </a:r>
          </a:p>
          <a:p>
            <a:endParaRPr lang="en-US" dirty="0" smtClean="0"/>
          </a:p>
          <a:p>
            <a:r>
              <a:rPr lang="en-US" dirty="0" smtClean="0"/>
              <a:t>3. /</a:t>
            </a:r>
            <a:r>
              <a:rPr lang="en-US" dirty="0" err="1" smtClean="0"/>
              <a:t>sbin</a:t>
            </a:r>
            <a:r>
              <a:rPr lang="en-US" dirty="0" smtClean="0"/>
              <a:t> – System Binaries</a:t>
            </a:r>
          </a:p>
          <a:p>
            <a:endParaRPr lang="en-US" dirty="0" smtClean="0"/>
          </a:p>
          <a:p>
            <a:r>
              <a:rPr lang="en-US" dirty="0" smtClean="0"/>
              <a:t>Just like /bin, /</a:t>
            </a:r>
            <a:r>
              <a:rPr lang="en-US" dirty="0" err="1" smtClean="0"/>
              <a:t>sbin</a:t>
            </a:r>
            <a:r>
              <a:rPr lang="en-US" dirty="0" smtClean="0"/>
              <a:t> also contains binary executables.</a:t>
            </a:r>
          </a:p>
          <a:p>
            <a:r>
              <a:rPr lang="en-US" dirty="0" smtClean="0"/>
              <a:t>But, the </a:t>
            </a:r>
            <a:r>
              <a:rPr lang="en-US" dirty="0" err="1" smtClean="0"/>
              <a:t>linux</a:t>
            </a:r>
            <a:r>
              <a:rPr lang="en-US" dirty="0" smtClean="0"/>
              <a:t> commands located under this directory are used typically by system administrator, for system maintenance purpose.</a:t>
            </a:r>
          </a:p>
          <a:p>
            <a:r>
              <a:rPr lang="en-US" dirty="0" smtClean="0"/>
              <a:t>For example: </a:t>
            </a:r>
            <a:r>
              <a:rPr lang="en-US" dirty="0" err="1" smtClean="0"/>
              <a:t>iptables</a:t>
            </a:r>
            <a:r>
              <a:rPr lang="en-US" dirty="0" smtClean="0"/>
              <a:t>, reboot, </a:t>
            </a:r>
            <a:r>
              <a:rPr lang="en-US" dirty="0" err="1" smtClean="0"/>
              <a:t>fdisk</a:t>
            </a:r>
            <a:r>
              <a:rPr lang="en-US" dirty="0" smtClean="0"/>
              <a:t>, </a:t>
            </a:r>
            <a:r>
              <a:rPr lang="en-US" dirty="0" err="1" smtClean="0"/>
              <a:t>ifconfig</a:t>
            </a:r>
            <a:r>
              <a:rPr lang="en-US" dirty="0" smtClean="0"/>
              <a:t>.</a:t>
            </a:r>
          </a:p>
          <a:p>
            <a:endParaRPr lang="en-US" dirty="0"/>
          </a:p>
        </p:txBody>
      </p:sp>
      <p:sp>
        <p:nvSpPr>
          <p:cNvPr id="7" name="TextBox 6"/>
          <p:cNvSpPr txBox="1"/>
          <p:nvPr/>
        </p:nvSpPr>
        <p:spPr>
          <a:xfrm>
            <a:off x="2971800" y="0"/>
            <a:ext cx="3581400" cy="584775"/>
          </a:xfrm>
          <a:prstGeom prst="rect">
            <a:avLst/>
          </a:prstGeom>
          <a:noFill/>
        </p:spPr>
        <p:txBody>
          <a:bodyPr wrap="square" rtlCol="0">
            <a:spAutoFit/>
          </a:bodyPr>
          <a:lstStyle/>
          <a:p>
            <a:r>
              <a:rPr lang="en-US" sz="3200" b="1" dirty="0" smtClean="0"/>
              <a:t>   Description</a:t>
            </a:r>
            <a:endParaRPr lang="en-US" sz="32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71800" y="0"/>
            <a:ext cx="3581400" cy="584775"/>
          </a:xfrm>
          <a:prstGeom prst="rect">
            <a:avLst/>
          </a:prstGeom>
          <a:noFill/>
        </p:spPr>
        <p:txBody>
          <a:bodyPr wrap="square" rtlCol="0">
            <a:spAutoFit/>
          </a:bodyPr>
          <a:lstStyle/>
          <a:p>
            <a:r>
              <a:rPr lang="en-US" sz="3200" b="1" dirty="0" smtClean="0"/>
              <a:t>   Description</a:t>
            </a:r>
            <a:endParaRPr lang="en-US" sz="3200" b="1" dirty="0"/>
          </a:p>
        </p:txBody>
      </p:sp>
      <p:sp>
        <p:nvSpPr>
          <p:cNvPr id="5" name="Rectangle 4"/>
          <p:cNvSpPr/>
          <p:nvPr/>
        </p:nvSpPr>
        <p:spPr>
          <a:xfrm>
            <a:off x="228600" y="609600"/>
            <a:ext cx="8534400" cy="5632311"/>
          </a:xfrm>
          <a:prstGeom prst="rect">
            <a:avLst/>
          </a:prstGeom>
        </p:spPr>
        <p:txBody>
          <a:bodyPr wrap="square">
            <a:spAutoFit/>
          </a:bodyPr>
          <a:lstStyle/>
          <a:p>
            <a:r>
              <a:rPr lang="en-US" dirty="0" smtClean="0"/>
              <a:t>4. /etc – Configuration Files</a:t>
            </a:r>
          </a:p>
          <a:p>
            <a:endParaRPr lang="en-US" dirty="0" smtClean="0"/>
          </a:p>
          <a:p>
            <a:r>
              <a:rPr lang="en-US" dirty="0" smtClean="0"/>
              <a:t>Contains configuration files required by all programs.</a:t>
            </a:r>
          </a:p>
          <a:p>
            <a:r>
              <a:rPr lang="en-US" dirty="0" smtClean="0"/>
              <a:t>This also contains startup and shutdown shell scripts used to start/stop individual programs.</a:t>
            </a:r>
          </a:p>
          <a:p>
            <a:r>
              <a:rPr lang="en-US" dirty="0" smtClean="0"/>
              <a:t>For example: /etc/</a:t>
            </a:r>
            <a:r>
              <a:rPr lang="en-US" dirty="0" err="1" smtClean="0"/>
              <a:t>resolv.conf</a:t>
            </a:r>
            <a:r>
              <a:rPr lang="en-US" dirty="0" smtClean="0"/>
              <a:t>, /etc/</a:t>
            </a:r>
            <a:r>
              <a:rPr lang="en-US" dirty="0" err="1" smtClean="0"/>
              <a:t>logrotate.conf</a:t>
            </a:r>
            <a:endParaRPr lang="en-US" dirty="0" smtClean="0"/>
          </a:p>
          <a:p>
            <a:endParaRPr lang="en-US" dirty="0" smtClean="0"/>
          </a:p>
          <a:p>
            <a:r>
              <a:rPr lang="en-US" dirty="0" smtClean="0"/>
              <a:t>5. /dev – Device Files</a:t>
            </a:r>
          </a:p>
          <a:p>
            <a:endParaRPr lang="en-US" dirty="0" smtClean="0"/>
          </a:p>
          <a:p>
            <a:r>
              <a:rPr lang="en-US" dirty="0" smtClean="0"/>
              <a:t>Contains device files.</a:t>
            </a:r>
          </a:p>
          <a:p>
            <a:r>
              <a:rPr lang="en-US" dirty="0" smtClean="0"/>
              <a:t>These include terminal devices, </a:t>
            </a:r>
            <a:r>
              <a:rPr lang="en-US" dirty="0" err="1" smtClean="0"/>
              <a:t>usb</a:t>
            </a:r>
            <a:r>
              <a:rPr lang="en-US" dirty="0" smtClean="0"/>
              <a:t>, or any device attached to the system.</a:t>
            </a:r>
          </a:p>
          <a:p>
            <a:r>
              <a:rPr lang="en-US" dirty="0" smtClean="0"/>
              <a:t>For example: /dev/tty1, /dev/usbmon0</a:t>
            </a:r>
          </a:p>
          <a:p>
            <a:endParaRPr lang="en-US" dirty="0" smtClean="0"/>
          </a:p>
          <a:p>
            <a:r>
              <a:rPr lang="en-US" dirty="0" smtClean="0"/>
              <a:t>6. /proc – Process Information</a:t>
            </a:r>
          </a:p>
          <a:p>
            <a:endParaRPr lang="en-US" dirty="0" smtClean="0"/>
          </a:p>
          <a:p>
            <a:r>
              <a:rPr lang="en-US" dirty="0" smtClean="0"/>
              <a:t>Contains information about system process.</a:t>
            </a:r>
          </a:p>
          <a:p>
            <a:r>
              <a:rPr lang="en-US" dirty="0" smtClean="0"/>
              <a:t>This is a pseudo </a:t>
            </a:r>
            <a:r>
              <a:rPr lang="en-US" dirty="0" err="1" smtClean="0"/>
              <a:t>filesystem</a:t>
            </a:r>
            <a:r>
              <a:rPr lang="en-US" dirty="0" smtClean="0"/>
              <a:t> contains information about running process. For example: /proc/{</a:t>
            </a:r>
            <a:r>
              <a:rPr lang="en-US" dirty="0" err="1" smtClean="0"/>
              <a:t>pid</a:t>
            </a:r>
            <a:r>
              <a:rPr lang="en-US" dirty="0" smtClean="0"/>
              <a:t>} directory contains information about the process with that particular </a:t>
            </a:r>
            <a:r>
              <a:rPr lang="en-US" dirty="0" err="1" smtClean="0"/>
              <a:t>pid</a:t>
            </a:r>
            <a:r>
              <a:rPr lang="en-US" dirty="0" smtClean="0"/>
              <a:t>.</a:t>
            </a:r>
          </a:p>
          <a:p>
            <a:r>
              <a:rPr lang="en-US" dirty="0" smtClean="0"/>
              <a:t>This is a virtual </a:t>
            </a:r>
            <a:r>
              <a:rPr lang="en-US" dirty="0" err="1" smtClean="0"/>
              <a:t>filesystem</a:t>
            </a:r>
            <a:r>
              <a:rPr lang="en-US" dirty="0" smtClean="0"/>
              <a:t> with text information about system resources. For example: /proc/uptime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94692"/>
            <a:ext cx="8763000" cy="6463308"/>
          </a:xfrm>
          <a:prstGeom prst="rect">
            <a:avLst/>
          </a:prstGeom>
        </p:spPr>
        <p:txBody>
          <a:bodyPr wrap="square">
            <a:spAutoFit/>
          </a:bodyPr>
          <a:lstStyle/>
          <a:p>
            <a:r>
              <a:rPr lang="en-US" dirty="0" smtClean="0"/>
              <a:t>7. /</a:t>
            </a:r>
            <a:r>
              <a:rPr lang="en-US" dirty="0" err="1" smtClean="0"/>
              <a:t>var</a:t>
            </a:r>
            <a:r>
              <a:rPr lang="en-US" dirty="0" smtClean="0"/>
              <a:t> – Variable Files</a:t>
            </a:r>
          </a:p>
          <a:p>
            <a:endParaRPr lang="en-US" dirty="0" smtClean="0"/>
          </a:p>
          <a:p>
            <a:r>
              <a:rPr lang="en-US" dirty="0" err="1" smtClean="0"/>
              <a:t>var</a:t>
            </a:r>
            <a:r>
              <a:rPr lang="en-US" dirty="0" smtClean="0"/>
              <a:t> stands for variable files.</a:t>
            </a:r>
          </a:p>
          <a:p>
            <a:r>
              <a:rPr lang="en-US" dirty="0" smtClean="0"/>
              <a:t>Content of the files that are expected to grow can be found under this directory.</a:t>
            </a:r>
          </a:p>
          <a:p>
            <a:r>
              <a:rPr lang="en-US" dirty="0" smtClean="0"/>
              <a:t>This includes — system log files (/</a:t>
            </a:r>
            <a:r>
              <a:rPr lang="en-US" dirty="0" err="1" smtClean="0"/>
              <a:t>var</a:t>
            </a:r>
            <a:r>
              <a:rPr lang="en-US" dirty="0" smtClean="0"/>
              <a:t>/log); packages and database files (/</a:t>
            </a:r>
            <a:r>
              <a:rPr lang="en-US" dirty="0" err="1" smtClean="0"/>
              <a:t>var</a:t>
            </a:r>
            <a:r>
              <a:rPr lang="en-US" dirty="0" smtClean="0"/>
              <a:t>/lib); emails (/</a:t>
            </a:r>
            <a:r>
              <a:rPr lang="en-US" dirty="0" err="1" smtClean="0"/>
              <a:t>var</a:t>
            </a:r>
            <a:r>
              <a:rPr lang="en-US" dirty="0" smtClean="0"/>
              <a:t>/mail); print queues (/</a:t>
            </a:r>
            <a:r>
              <a:rPr lang="en-US" dirty="0" err="1" smtClean="0"/>
              <a:t>var</a:t>
            </a:r>
            <a:r>
              <a:rPr lang="en-US" dirty="0" smtClean="0"/>
              <a:t>/spool); lock files (/</a:t>
            </a:r>
            <a:r>
              <a:rPr lang="en-US" dirty="0" err="1" smtClean="0"/>
              <a:t>var</a:t>
            </a:r>
            <a:r>
              <a:rPr lang="en-US" dirty="0" smtClean="0"/>
              <a:t>/lock); temp files needed across reboots (/</a:t>
            </a:r>
            <a:r>
              <a:rPr lang="en-US" dirty="0" err="1" smtClean="0"/>
              <a:t>var</a:t>
            </a:r>
            <a:r>
              <a:rPr lang="en-US" dirty="0" smtClean="0"/>
              <a:t>/</a:t>
            </a:r>
            <a:r>
              <a:rPr lang="en-US" dirty="0" err="1" smtClean="0"/>
              <a:t>tmp</a:t>
            </a:r>
            <a:r>
              <a:rPr lang="en-US" dirty="0" smtClean="0"/>
              <a:t>);</a:t>
            </a:r>
          </a:p>
          <a:p>
            <a:endParaRPr lang="en-US" dirty="0" smtClean="0"/>
          </a:p>
          <a:p>
            <a:r>
              <a:rPr lang="en-US" dirty="0" smtClean="0"/>
              <a:t>8. /</a:t>
            </a:r>
            <a:r>
              <a:rPr lang="en-US" dirty="0" err="1" smtClean="0"/>
              <a:t>tmp</a:t>
            </a:r>
            <a:r>
              <a:rPr lang="en-US" dirty="0" smtClean="0"/>
              <a:t> – Temporary Files</a:t>
            </a:r>
          </a:p>
          <a:p>
            <a:endParaRPr lang="en-US" dirty="0" smtClean="0"/>
          </a:p>
          <a:p>
            <a:r>
              <a:rPr lang="en-US" dirty="0" smtClean="0"/>
              <a:t>Directory that contains temporary files created by system and users.</a:t>
            </a:r>
          </a:p>
          <a:p>
            <a:r>
              <a:rPr lang="en-US" dirty="0" smtClean="0"/>
              <a:t>Files under this directory are deleted when system is rebooted.</a:t>
            </a:r>
          </a:p>
          <a:p>
            <a:endParaRPr lang="en-US" dirty="0" smtClean="0"/>
          </a:p>
          <a:p>
            <a:r>
              <a:rPr lang="en-US" dirty="0" smtClean="0"/>
              <a:t>9. /</a:t>
            </a:r>
            <a:r>
              <a:rPr lang="en-US" dirty="0" err="1" smtClean="0"/>
              <a:t>usr</a:t>
            </a:r>
            <a:r>
              <a:rPr lang="en-US" dirty="0" smtClean="0"/>
              <a:t> – User Programs</a:t>
            </a:r>
          </a:p>
          <a:p>
            <a:endParaRPr lang="en-US" dirty="0" smtClean="0"/>
          </a:p>
          <a:p>
            <a:r>
              <a:rPr lang="en-US" dirty="0" smtClean="0"/>
              <a:t>Contains binaries, libraries, documentation, and source-code for second level programs.</a:t>
            </a:r>
          </a:p>
          <a:p>
            <a:r>
              <a:rPr lang="en-US" dirty="0" smtClean="0"/>
              <a:t>/</a:t>
            </a:r>
            <a:r>
              <a:rPr lang="en-US" dirty="0" err="1" smtClean="0"/>
              <a:t>usr</a:t>
            </a:r>
            <a:r>
              <a:rPr lang="en-US" dirty="0" smtClean="0"/>
              <a:t>/bin contains binary files for user programs. If you can’t find a user binary under /bin, look under /</a:t>
            </a:r>
            <a:r>
              <a:rPr lang="en-US" dirty="0" err="1" smtClean="0"/>
              <a:t>usr</a:t>
            </a:r>
            <a:r>
              <a:rPr lang="en-US" dirty="0" smtClean="0"/>
              <a:t>/bin. For example: at, </a:t>
            </a:r>
            <a:r>
              <a:rPr lang="en-US" dirty="0" err="1" smtClean="0"/>
              <a:t>awk</a:t>
            </a:r>
            <a:r>
              <a:rPr lang="en-US" dirty="0" smtClean="0"/>
              <a:t>, cc, less, </a:t>
            </a:r>
            <a:r>
              <a:rPr lang="en-US" dirty="0" err="1" smtClean="0"/>
              <a:t>scp</a:t>
            </a:r>
            <a:endParaRPr lang="en-US" dirty="0" smtClean="0"/>
          </a:p>
          <a:p>
            <a:r>
              <a:rPr lang="en-US" dirty="0" smtClean="0"/>
              <a:t>/</a:t>
            </a:r>
            <a:r>
              <a:rPr lang="en-US" dirty="0" err="1" smtClean="0"/>
              <a:t>usr</a:t>
            </a:r>
            <a:r>
              <a:rPr lang="en-US" dirty="0" smtClean="0"/>
              <a:t>/</a:t>
            </a:r>
            <a:r>
              <a:rPr lang="en-US" dirty="0" err="1" smtClean="0"/>
              <a:t>sbin</a:t>
            </a:r>
            <a:r>
              <a:rPr lang="en-US" dirty="0" smtClean="0"/>
              <a:t> contains binary files for system administrators. If you can’t find a system binary under /</a:t>
            </a:r>
            <a:r>
              <a:rPr lang="en-US" dirty="0" err="1" smtClean="0"/>
              <a:t>sbin</a:t>
            </a:r>
            <a:r>
              <a:rPr lang="en-US" dirty="0" smtClean="0"/>
              <a:t>, look under /</a:t>
            </a:r>
            <a:r>
              <a:rPr lang="en-US" dirty="0" err="1" smtClean="0"/>
              <a:t>usr</a:t>
            </a:r>
            <a:r>
              <a:rPr lang="en-US" dirty="0" smtClean="0"/>
              <a:t>/</a:t>
            </a:r>
            <a:r>
              <a:rPr lang="en-US" dirty="0" err="1" smtClean="0"/>
              <a:t>sbin</a:t>
            </a:r>
            <a:r>
              <a:rPr lang="en-US" dirty="0" smtClean="0"/>
              <a:t>. For example: </a:t>
            </a:r>
            <a:r>
              <a:rPr lang="en-US" dirty="0" err="1" smtClean="0"/>
              <a:t>atd</a:t>
            </a:r>
            <a:r>
              <a:rPr lang="en-US" dirty="0" smtClean="0"/>
              <a:t>, </a:t>
            </a:r>
            <a:r>
              <a:rPr lang="en-US" dirty="0" err="1" smtClean="0"/>
              <a:t>cron</a:t>
            </a:r>
            <a:r>
              <a:rPr lang="en-US" dirty="0" smtClean="0"/>
              <a:t>, </a:t>
            </a:r>
            <a:r>
              <a:rPr lang="en-US" dirty="0" err="1" smtClean="0"/>
              <a:t>sshd</a:t>
            </a:r>
            <a:r>
              <a:rPr lang="en-US" dirty="0" smtClean="0"/>
              <a:t>, </a:t>
            </a:r>
            <a:r>
              <a:rPr lang="en-US" dirty="0" err="1" smtClean="0"/>
              <a:t>useradd</a:t>
            </a:r>
            <a:r>
              <a:rPr lang="en-US" dirty="0" smtClean="0"/>
              <a:t>, </a:t>
            </a:r>
            <a:r>
              <a:rPr lang="en-US" dirty="0" err="1" smtClean="0"/>
              <a:t>userdel</a:t>
            </a:r>
            <a:endParaRPr lang="en-US" dirty="0" smtClean="0"/>
          </a:p>
          <a:p>
            <a:r>
              <a:rPr lang="en-US" dirty="0" smtClean="0"/>
              <a:t>/</a:t>
            </a:r>
            <a:r>
              <a:rPr lang="en-US" dirty="0" err="1" smtClean="0"/>
              <a:t>usr</a:t>
            </a:r>
            <a:r>
              <a:rPr lang="en-US" dirty="0" smtClean="0"/>
              <a:t>/lib contains libraries for /</a:t>
            </a:r>
            <a:r>
              <a:rPr lang="en-US" dirty="0" err="1" smtClean="0"/>
              <a:t>usr</a:t>
            </a:r>
            <a:r>
              <a:rPr lang="en-US" dirty="0" smtClean="0"/>
              <a:t>/bin and /</a:t>
            </a:r>
            <a:r>
              <a:rPr lang="en-US" dirty="0" err="1" smtClean="0"/>
              <a:t>usr</a:t>
            </a:r>
            <a:r>
              <a:rPr lang="en-US" dirty="0" smtClean="0"/>
              <a:t>/</a:t>
            </a:r>
            <a:r>
              <a:rPr lang="en-US" dirty="0" err="1" smtClean="0"/>
              <a:t>sbin</a:t>
            </a:r>
            <a:endParaRPr lang="en-US" dirty="0" smtClean="0"/>
          </a:p>
          <a:p>
            <a:r>
              <a:rPr lang="en-US" dirty="0" smtClean="0"/>
              <a:t>/</a:t>
            </a:r>
            <a:r>
              <a:rPr lang="en-US" dirty="0" err="1" smtClean="0"/>
              <a:t>usr</a:t>
            </a:r>
            <a:r>
              <a:rPr lang="en-US" dirty="0" smtClean="0"/>
              <a:t>/local contains users programs that you install from source. For example, when you install apache from source, it goes under /</a:t>
            </a:r>
            <a:r>
              <a:rPr lang="en-US" dirty="0" err="1" smtClean="0"/>
              <a:t>usr</a:t>
            </a:r>
            <a:r>
              <a:rPr lang="en-US" dirty="0" smtClean="0"/>
              <a:t>/local/apache2</a:t>
            </a:r>
            <a:endParaRPr lang="en-US" dirty="0"/>
          </a:p>
        </p:txBody>
      </p:sp>
      <p:sp>
        <p:nvSpPr>
          <p:cNvPr id="5" name="TextBox 4"/>
          <p:cNvSpPr txBox="1"/>
          <p:nvPr/>
        </p:nvSpPr>
        <p:spPr>
          <a:xfrm>
            <a:off x="2971800" y="0"/>
            <a:ext cx="3581400" cy="584775"/>
          </a:xfrm>
          <a:prstGeom prst="rect">
            <a:avLst/>
          </a:prstGeom>
          <a:noFill/>
        </p:spPr>
        <p:txBody>
          <a:bodyPr wrap="square" rtlCol="0">
            <a:spAutoFit/>
          </a:bodyPr>
          <a:lstStyle/>
          <a:p>
            <a:r>
              <a:rPr lang="en-US" sz="3200" b="1" dirty="0" smtClean="0"/>
              <a:t>   Description</a:t>
            </a:r>
            <a:endParaRPr lang="en-US"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09600"/>
            <a:ext cx="8229600" cy="6186309"/>
          </a:xfrm>
          <a:prstGeom prst="rect">
            <a:avLst/>
          </a:prstGeom>
        </p:spPr>
        <p:txBody>
          <a:bodyPr wrap="square">
            <a:spAutoFit/>
          </a:bodyPr>
          <a:lstStyle/>
          <a:p>
            <a:r>
              <a:rPr lang="en-US" dirty="0" smtClean="0"/>
              <a:t>10. /home – Home Directories</a:t>
            </a:r>
          </a:p>
          <a:p>
            <a:endParaRPr lang="en-US" dirty="0" smtClean="0"/>
          </a:p>
          <a:p>
            <a:r>
              <a:rPr lang="en-US" dirty="0" smtClean="0"/>
              <a:t>Home directories for all users to store their personal files.</a:t>
            </a:r>
          </a:p>
          <a:p>
            <a:r>
              <a:rPr lang="en-US" dirty="0" smtClean="0"/>
              <a:t>For example: /home/john, /home/</a:t>
            </a:r>
            <a:r>
              <a:rPr lang="en-US" dirty="0" err="1" smtClean="0"/>
              <a:t>nikita</a:t>
            </a:r>
            <a:endParaRPr lang="en-US" dirty="0" smtClean="0"/>
          </a:p>
          <a:p>
            <a:endParaRPr lang="en-US" dirty="0" smtClean="0"/>
          </a:p>
          <a:p>
            <a:r>
              <a:rPr lang="en-US" dirty="0" smtClean="0"/>
              <a:t>11. /boot – Boot Loader Files</a:t>
            </a:r>
          </a:p>
          <a:p>
            <a:endParaRPr lang="en-US" dirty="0" smtClean="0"/>
          </a:p>
          <a:p>
            <a:r>
              <a:rPr lang="en-US" dirty="0" smtClean="0"/>
              <a:t>Contains boot loader related files.</a:t>
            </a:r>
          </a:p>
          <a:p>
            <a:r>
              <a:rPr lang="en-US" dirty="0" smtClean="0"/>
              <a:t>Kernel </a:t>
            </a:r>
            <a:r>
              <a:rPr lang="en-US" dirty="0" err="1" smtClean="0"/>
              <a:t>initrd</a:t>
            </a:r>
            <a:r>
              <a:rPr lang="en-US" dirty="0" smtClean="0"/>
              <a:t>, </a:t>
            </a:r>
            <a:r>
              <a:rPr lang="en-US" dirty="0" err="1" smtClean="0"/>
              <a:t>vmlinux</a:t>
            </a:r>
            <a:r>
              <a:rPr lang="en-US" dirty="0" smtClean="0"/>
              <a:t>, grub files are located under /boot</a:t>
            </a:r>
          </a:p>
          <a:p>
            <a:r>
              <a:rPr lang="en-US" dirty="0" smtClean="0"/>
              <a:t>For example: initrd.img-2.6.32-24-generic, vmlinuz-2.6.32-24-generic</a:t>
            </a:r>
          </a:p>
          <a:p>
            <a:endParaRPr lang="en-US" dirty="0" smtClean="0"/>
          </a:p>
          <a:p>
            <a:r>
              <a:rPr lang="en-US" dirty="0" smtClean="0"/>
              <a:t>12. /lib – System Libraries</a:t>
            </a:r>
          </a:p>
          <a:p>
            <a:endParaRPr lang="en-US" dirty="0" smtClean="0"/>
          </a:p>
          <a:p>
            <a:r>
              <a:rPr lang="en-US" dirty="0" smtClean="0"/>
              <a:t>Contains library files that supports the binaries located under /bin and /</a:t>
            </a:r>
            <a:r>
              <a:rPr lang="en-US" dirty="0" err="1" smtClean="0"/>
              <a:t>sbin</a:t>
            </a:r>
            <a:endParaRPr lang="en-US" dirty="0" smtClean="0"/>
          </a:p>
          <a:p>
            <a:r>
              <a:rPr lang="en-US" dirty="0" smtClean="0"/>
              <a:t>Library filenames are either ld* or lib*.so.*</a:t>
            </a:r>
          </a:p>
          <a:p>
            <a:r>
              <a:rPr lang="en-US" dirty="0" smtClean="0"/>
              <a:t>For example: ld-2.11.1.so, libncurses.so.5.7</a:t>
            </a:r>
          </a:p>
          <a:p>
            <a:endParaRPr lang="en-US" dirty="0" smtClean="0"/>
          </a:p>
          <a:p>
            <a:r>
              <a:rPr lang="en-US" dirty="0" smtClean="0"/>
              <a:t>13. /opt – Optional add-on Applications</a:t>
            </a:r>
          </a:p>
          <a:p>
            <a:endParaRPr lang="en-US" dirty="0" smtClean="0"/>
          </a:p>
          <a:p>
            <a:r>
              <a:rPr lang="en-US" dirty="0" smtClean="0"/>
              <a:t>opt stands for optional.</a:t>
            </a:r>
          </a:p>
          <a:p>
            <a:r>
              <a:rPr lang="en-US" dirty="0" smtClean="0"/>
              <a:t>Contains add-on applications from individual vendors.</a:t>
            </a:r>
          </a:p>
          <a:p>
            <a:r>
              <a:rPr lang="en-US" dirty="0" smtClean="0"/>
              <a:t>add-on applications should be installed under either /opt/ or /opt/ sub-directory.</a:t>
            </a:r>
            <a:endParaRPr lang="en-US" dirty="0"/>
          </a:p>
        </p:txBody>
      </p:sp>
      <p:sp>
        <p:nvSpPr>
          <p:cNvPr id="5" name="TextBox 4"/>
          <p:cNvSpPr txBox="1"/>
          <p:nvPr/>
        </p:nvSpPr>
        <p:spPr>
          <a:xfrm>
            <a:off x="2971800" y="0"/>
            <a:ext cx="3581400" cy="584775"/>
          </a:xfrm>
          <a:prstGeom prst="rect">
            <a:avLst/>
          </a:prstGeom>
          <a:noFill/>
        </p:spPr>
        <p:txBody>
          <a:bodyPr wrap="square" rtlCol="0">
            <a:spAutoFit/>
          </a:bodyPr>
          <a:lstStyle/>
          <a:p>
            <a:r>
              <a:rPr lang="en-US" sz="3200" b="1" dirty="0" smtClean="0"/>
              <a:t>   Description</a:t>
            </a:r>
            <a:endParaRPr lang="en-US" sz="32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2337</Words>
  <Application>Microsoft Office PowerPoint</Application>
  <PresentationFormat>On-screen Show (4:3)</PresentationFormat>
  <Paragraphs>420</Paragraphs>
  <Slides>43</Slides>
  <Notes>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PowerPoint Presentation</vt:lpstr>
      <vt:lpstr>Topics Covered</vt:lpstr>
      <vt:lpstr>Introduction</vt:lpstr>
      <vt:lpstr>File Structure</vt:lpstr>
      <vt:lpstr>  Diagram</vt:lpstr>
      <vt:lpstr>PowerPoint Presentation</vt:lpstr>
      <vt:lpstr>PowerPoint Presentation</vt:lpstr>
      <vt:lpstr>PowerPoint Presentation</vt:lpstr>
      <vt:lpstr>PowerPoint Presentation</vt:lpstr>
      <vt:lpstr>PowerPoint Presentation</vt:lpstr>
      <vt:lpstr>File System commands</vt:lpstr>
      <vt:lpstr>ls command  </vt:lpstr>
      <vt:lpstr>File Permissions </vt:lpstr>
      <vt:lpstr>   Permission Diagram </vt:lpstr>
      <vt:lpstr>PowerPoint Presentation</vt:lpstr>
      <vt:lpstr> Changing File Permissions </vt:lpstr>
      <vt:lpstr> Changing File Ownership </vt:lpstr>
      <vt:lpstr>PowerPoint Presentation</vt:lpstr>
      <vt:lpstr>PowerPoint Presentation</vt:lpstr>
      <vt:lpstr> Redirecting examples</vt:lpstr>
      <vt:lpstr>Piping</vt:lpstr>
      <vt:lpstr>Login using ssh  </vt:lpstr>
      <vt:lpstr>Copy to remote machine : scp  </vt:lpstr>
      <vt:lpstr>More commands  </vt:lpstr>
      <vt:lpstr>More commands  </vt:lpstr>
      <vt:lpstr>More commands  </vt:lpstr>
      <vt:lpstr>Starting vi  </vt:lpstr>
      <vt:lpstr>Vi modes  </vt:lpstr>
      <vt:lpstr>Entering text</vt:lpstr>
      <vt:lpstr>Entering text  </vt:lpstr>
      <vt:lpstr>Editing text  </vt:lpstr>
      <vt:lpstr>Copy, cut and paste  </vt:lpstr>
      <vt:lpstr>Undo and repeat command</vt:lpstr>
      <vt:lpstr>How to exit from vi  </vt:lpstr>
      <vt:lpstr>How to exit from vi (command mode)  </vt:lpstr>
      <vt:lpstr>Working around</vt:lpstr>
      <vt:lpstr>Working around</vt:lpstr>
      <vt:lpstr>Working around</vt:lpstr>
      <vt:lpstr>Working Around  </vt:lpstr>
      <vt:lpstr>Working Around  </vt:lpstr>
      <vt:lpstr> Creating a shell script using vi </vt:lpstr>
      <vt:lpstr>Creating a shell script using vi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VD</dc:creator>
  <cp:lastModifiedBy>VB</cp:lastModifiedBy>
  <cp:revision>279</cp:revision>
  <dcterms:created xsi:type="dcterms:W3CDTF">2014-10-12T06:03:47Z</dcterms:created>
  <dcterms:modified xsi:type="dcterms:W3CDTF">2014-10-14T03:45:18Z</dcterms:modified>
</cp:coreProperties>
</file>