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0" r:id="rId3"/>
    <p:sldId id="271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94660"/>
  </p:normalViewPr>
  <p:slideViewPr>
    <p:cSldViewPr snapToGrid="0">
      <p:cViewPr varScale="1">
        <p:scale>
          <a:sx n="89" d="100"/>
          <a:sy n="89" d="100"/>
        </p:scale>
        <p:origin x="120" y="1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B3A67-8BF4-4C2F-B45A-9326C8A24AEA}" type="datetimeFigureOut">
              <a:rPr lang="en-US" smtClean="0"/>
              <a:t>10/16/2014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0E013B-9B83-4EF3-AF53-4B42C2597A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19970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B3A67-8BF4-4C2F-B45A-9326C8A24AEA}" type="datetimeFigureOut">
              <a:rPr lang="en-US" smtClean="0"/>
              <a:t>10/16/2014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0E013B-9B83-4EF3-AF53-4B42C2597A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09827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B3A67-8BF4-4C2F-B45A-9326C8A24AEA}" type="datetimeFigureOut">
              <a:rPr lang="en-US" smtClean="0"/>
              <a:t>10/16/2014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0E013B-9B83-4EF3-AF53-4B42C2597A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90291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B3A67-8BF4-4C2F-B45A-9326C8A24AEA}" type="datetimeFigureOut">
              <a:rPr lang="en-US" smtClean="0"/>
              <a:t>10/16/2014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0E013B-9B83-4EF3-AF53-4B42C2597A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01497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B3A67-8BF4-4C2F-B45A-9326C8A24AEA}" type="datetimeFigureOut">
              <a:rPr lang="en-US" smtClean="0"/>
              <a:t>10/16/2014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0E013B-9B83-4EF3-AF53-4B42C2597A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45883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B3A67-8BF4-4C2F-B45A-9326C8A24AEA}" type="datetimeFigureOut">
              <a:rPr lang="en-US" smtClean="0"/>
              <a:t>10/16/2014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0E013B-9B83-4EF3-AF53-4B42C2597A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41417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B3A67-8BF4-4C2F-B45A-9326C8A24AEA}" type="datetimeFigureOut">
              <a:rPr lang="en-US" smtClean="0"/>
              <a:t>10/16/2014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0E013B-9B83-4EF3-AF53-4B42C2597A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33198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B3A67-8BF4-4C2F-B45A-9326C8A24AEA}" type="datetimeFigureOut">
              <a:rPr lang="en-US" smtClean="0"/>
              <a:t>10/16/2014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0E013B-9B83-4EF3-AF53-4B42C2597A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41151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B3A67-8BF4-4C2F-B45A-9326C8A24AEA}" type="datetimeFigureOut">
              <a:rPr lang="en-US" smtClean="0"/>
              <a:t>10/16/2014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0E013B-9B83-4EF3-AF53-4B42C2597A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35191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B3A67-8BF4-4C2F-B45A-9326C8A24AEA}" type="datetimeFigureOut">
              <a:rPr lang="en-US" smtClean="0"/>
              <a:t>10/16/2014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0E013B-9B83-4EF3-AF53-4B42C2597A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47168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B3A67-8BF4-4C2F-B45A-9326C8A24AEA}" type="datetimeFigureOut">
              <a:rPr lang="en-US" smtClean="0"/>
              <a:t>10/16/2014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0E013B-9B83-4EF3-AF53-4B42C2597A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38163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9B3A67-8BF4-4C2F-B45A-9326C8A24AEA}" type="datetimeFigureOut">
              <a:rPr lang="en-US" smtClean="0"/>
              <a:t>10/16/2014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0E013B-9B83-4EF3-AF53-4B42C2597A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36207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r>
              <a:rPr lang="en-US" b="1" dirty="0" smtClean="0"/>
              <a:t>Network Traffic Monitoring and Analysis</a:t>
            </a:r>
            <a:endParaRPr lang="en-US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endParaRPr lang="en-US" dirty="0" smtClean="0"/>
          </a:p>
          <a:p>
            <a:r>
              <a:rPr lang="en-US" dirty="0" smtClean="0"/>
              <a:t>				</a:t>
            </a:r>
            <a:br>
              <a:rPr lang="en-US" dirty="0" smtClean="0"/>
            </a:br>
            <a:r>
              <a:rPr lang="en-US" dirty="0" smtClean="0"/>
              <a:t>						</a:t>
            </a:r>
          </a:p>
          <a:p>
            <a:r>
              <a:rPr lang="en-US" dirty="0"/>
              <a:t>	</a:t>
            </a:r>
            <a:r>
              <a:rPr lang="en-US" dirty="0" smtClean="0"/>
              <a:t>						- </a:t>
            </a:r>
            <a:r>
              <a:rPr lang="en-US" dirty="0" err="1" smtClean="0"/>
              <a:t>Shisheer</a:t>
            </a:r>
            <a:r>
              <a:rPr lang="en-US" dirty="0" smtClean="0"/>
              <a:t> </a:t>
            </a:r>
            <a:r>
              <a:rPr lang="en-US" dirty="0" err="1" smtClean="0"/>
              <a:t>Teli</a:t>
            </a:r>
            <a:endParaRPr lang="en-US" dirty="0" smtClean="0"/>
          </a:p>
          <a:p>
            <a:r>
              <a:rPr lang="en-US" dirty="0"/>
              <a:t>	</a:t>
            </a:r>
            <a:r>
              <a:rPr lang="en-US" dirty="0" smtClean="0"/>
              <a:t>					            CCCF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18504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/>
              <a:t>Sflow</a:t>
            </a:r>
            <a:r>
              <a:rPr lang="en-US" b="1" dirty="0" smtClean="0"/>
              <a:t>: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sFlow</a:t>
            </a:r>
            <a:r>
              <a:rPr lang="en-US" dirty="0" smtClean="0"/>
              <a:t> is a multi-vendor sampling technology embedded within switches and routers. It provides the ability to continuously monitor application level traffic flows at wire speed on all interfaces simultaneously. </a:t>
            </a:r>
          </a:p>
          <a:p>
            <a:r>
              <a:rPr lang="en-US" dirty="0" smtClean="0"/>
              <a:t>Parameters:</a:t>
            </a:r>
          </a:p>
          <a:p>
            <a:pPr lvl="1"/>
            <a:r>
              <a:rPr lang="en-US" u="sng" dirty="0" smtClean="0"/>
              <a:t>Polling interval</a:t>
            </a:r>
            <a:r>
              <a:rPr lang="en-US" dirty="0" smtClean="0"/>
              <a:t>: If you set the polling interval for 60 seconds, the switch is counting all of the packets that have gone through that interface in the past 60 seconds.</a:t>
            </a:r>
          </a:p>
          <a:p>
            <a:pPr lvl="1"/>
            <a:r>
              <a:rPr lang="en-US" u="sng" dirty="0"/>
              <a:t>S</a:t>
            </a:r>
            <a:r>
              <a:rPr lang="en-US" u="sng" dirty="0" smtClean="0"/>
              <a:t>ample rate</a:t>
            </a:r>
            <a:r>
              <a:rPr lang="en-US" dirty="0" smtClean="0"/>
              <a:t>: You are telling the switch to sample one out of every X amount of packets that pass through the interface.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50394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sFlow</a:t>
            </a:r>
            <a:r>
              <a:rPr lang="en-US" dirty="0" smtClean="0"/>
              <a:t> Agents and Collector:</a:t>
            </a:r>
            <a:endParaRPr lang="en-US" dirty="0"/>
          </a:p>
        </p:txBody>
      </p:sp>
      <p:pic>
        <p:nvPicPr>
          <p:cNvPr id="2050" name="Picture 2" descr="http://kb.juniper.net/library/CUSTOMERSERVICE/GLOBAL_JTAC/sflow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95314" y="1666882"/>
            <a:ext cx="7723990" cy="44004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/>
          <p:cNvSpPr/>
          <p:nvPr/>
        </p:nvSpPr>
        <p:spPr>
          <a:xfrm>
            <a:off x="788894" y="5582792"/>
            <a:ext cx="1022066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err="1" smtClean="0"/>
              <a:t>sFlow</a:t>
            </a:r>
            <a:r>
              <a:rPr lang="en-US" dirty="0" smtClean="0"/>
              <a:t> Agents throughout the network continuously send a stream of </a:t>
            </a:r>
            <a:r>
              <a:rPr lang="en-US" dirty="0" err="1" smtClean="0"/>
              <a:t>sFlow</a:t>
            </a:r>
            <a:r>
              <a:rPr lang="en-US" dirty="0" smtClean="0"/>
              <a:t> Datagrams to a central </a:t>
            </a:r>
            <a:r>
              <a:rPr lang="en-US" dirty="0" err="1" smtClean="0"/>
              <a:t>sFlow</a:t>
            </a:r>
            <a:r>
              <a:rPr lang="en-US" dirty="0" smtClean="0"/>
              <a:t> Collector where they are analyzed to produce a rich, real-time, network-wide view of traffic flows.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67192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sFlow</a:t>
            </a:r>
            <a:r>
              <a:rPr lang="en-US" dirty="0" smtClean="0"/>
              <a:t> monitoring of high-speed, routed and switched networks has the following properties: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Accurate: Because sampling is simple enough to be performed in hardware, it operates at wire speed. In addition, the </a:t>
            </a:r>
            <a:r>
              <a:rPr lang="en-US" dirty="0" err="1" smtClean="0"/>
              <a:t>sFlow</a:t>
            </a:r>
            <a:r>
              <a:rPr lang="en-US" dirty="0" smtClean="0"/>
              <a:t> system is designed so that the accuracy of any measurement can be determined. Other traffic flow measurement technologies </a:t>
            </a:r>
            <a:r>
              <a:rPr lang="en-US" dirty="0" err="1" smtClean="0"/>
              <a:t>ìclipî</a:t>
            </a:r>
            <a:r>
              <a:rPr lang="en-US" dirty="0" smtClean="0"/>
              <a:t> under heavy loads resulting errors that are difficult to quantify. </a:t>
            </a:r>
          </a:p>
          <a:p>
            <a:r>
              <a:rPr lang="en-US" dirty="0" smtClean="0"/>
              <a:t>Detailed: Complete packet header and switching/routing information permits detailed analysis of L2-L7 traffic flows. </a:t>
            </a:r>
          </a:p>
          <a:p>
            <a:r>
              <a:rPr lang="en-US" dirty="0" smtClean="0"/>
              <a:t>Scalable: The </a:t>
            </a:r>
            <a:r>
              <a:rPr lang="en-US" dirty="0" err="1" smtClean="0"/>
              <a:t>sFlow</a:t>
            </a:r>
            <a:r>
              <a:rPr lang="en-US" dirty="0" smtClean="0"/>
              <a:t> system is scalable in both the size and speed of the network it can monitor. </a:t>
            </a:r>
            <a:r>
              <a:rPr lang="en-US" dirty="0" err="1" smtClean="0"/>
              <a:t>sFlow</a:t>
            </a:r>
            <a:r>
              <a:rPr lang="en-US" dirty="0" smtClean="0"/>
              <a:t> is capable of monitoring networks at 10Gbps, 100Gbps and beyond. Thousands of devices can be monitored by a single </a:t>
            </a:r>
            <a:r>
              <a:rPr lang="en-US" dirty="0" err="1" smtClean="0"/>
              <a:t>sFlow</a:t>
            </a:r>
            <a:r>
              <a:rPr lang="en-US" dirty="0" smtClean="0"/>
              <a:t> Collector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49243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IPTraf</a:t>
            </a:r>
            <a:r>
              <a:rPr lang="en-US" dirty="0" smtClean="0"/>
              <a:t>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495313"/>
            <a:ext cx="10515600" cy="4681650"/>
          </a:xfrm>
        </p:spPr>
        <p:txBody>
          <a:bodyPr>
            <a:normAutofit fontScale="85000" lnSpcReduction="20000"/>
          </a:bodyPr>
          <a:lstStyle/>
          <a:p>
            <a:r>
              <a:rPr lang="en-US" dirty="0" err="1" smtClean="0"/>
              <a:t>IPTraf</a:t>
            </a:r>
            <a:r>
              <a:rPr lang="en-US" dirty="0" smtClean="0"/>
              <a:t> : </a:t>
            </a:r>
            <a:r>
              <a:rPr lang="en-US" dirty="0" err="1" smtClean="0"/>
              <a:t>IPTraf</a:t>
            </a:r>
            <a:r>
              <a:rPr lang="en-US" dirty="0" smtClean="0"/>
              <a:t> is a console-based network statistics utility for Linux. It gathers a variety of figures such as TCP connection packet and byte counts, interface statistics and activity indicators, TCP/UDP traffic breakdowns, and LAN station packet and byte count. </a:t>
            </a:r>
          </a:p>
          <a:p>
            <a:r>
              <a:rPr lang="en-US" dirty="0" smtClean="0"/>
              <a:t>Protocols Recognized:</a:t>
            </a:r>
          </a:p>
          <a:p>
            <a:pPr lvl="1"/>
            <a:r>
              <a:rPr lang="en-US" dirty="0" smtClean="0"/>
              <a:t>IP </a:t>
            </a:r>
          </a:p>
          <a:p>
            <a:pPr lvl="1"/>
            <a:r>
              <a:rPr lang="en-US" dirty="0" smtClean="0"/>
              <a:t>TCP </a:t>
            </a:r>
          </a:p>
          <a:p>
            <a:pPr lvl="1"/>
            <a:r>
              <a:rPr lang="en-US" dirty="0" smtClean="0"/>
              <a:t>UDP </a:t>
            </a:r>
          </a:p>
          <a:p>
            <a:pPr lvl="1"/>
            <a:r>
              <a:rPr lang="en-US" dirty="0" smtClean="0"/>
              <a:t>ICMP </a:t>
            </a:r>
          </a:p>
          <a:p>
            <a:pPr lvl="1"/>
            <a:r>
              <a:rPr lang="en-US" dirty="0" smtClean="0"/>
              <a:t>IGMP </a:t>
            </a:r>
          </a:p>
          <a:p>
            <a:pPr lvl="1"/>
            <a:r>
              <a:rPr lang="en-US" dirty="0" smtClean="0"/>
              <a:t>IGP </a:t>
            </a:r>
          </a:p>
          <a:p>
            <a:pPr lvl="1"/>
            <a:r>
              <a:rPr lang="en-US" dirty="0" smtClean="0"/>
              <a:t>IGRP </a:t>
            </a:r>
          </a:p>
          <a:p>
            <a:pPr lvl="1"/>
            <a:r>
              <a:rPr lang="en-US" dirty="0" smtClean="0"/>
              <a:t>OSPF </a:t>
            </a:r>
          </a:p>
          <a:p>
            <a:pPr lvl="1"/>
            <a:r>
              <a:rPr lang="en-US" dirty="0" smtClean="0"/>
              <a:t>ARP </a:t>
            </a:r>
          </a:p>
          <a:p>
            <a:pPr lvl="1"/>
            <a:r>
              <a:rPr lang="en-US" dirty="0" smtClean="0"/>
              <a:t>RARP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64678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694746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688776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US" sz="7200" dirty="0" smtClean="0"/>
              <a:t>Thank You</a:t>
            </a:r>
            <a:endParaRPr lang="en-US" sz="7200" dirty="0"/>
          </a:p>
        </p:txBody>
      </p:sp>
    </p:spTree>
    <p:extLst>
      <p:ext uri="{BB962C8B-B14F-4D97-AF65-F5344CB8AC3E}">
        <p14:creationId xmlns:p14="http://schemas.microsoft.com/office/powerpoint/2010/main" val="36980654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Daily Network Security Problems: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Frequent security violations.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Need to detect unauthorized services installed by users.</a:t>
            </a:r>
          </a:p>
          <a:p>
            <a:endParaRPr lang="en-US" dirty="0" smtClean="0"/>
          </a:p>
          <a:p>
            <a:r>
              <a:rPr lang="en-US" dirty="0" smtClean="0"/>
              <a:t>Who is generating suspicious traffic? </a:t>
            </a:r>
          </a:p>
          <a:p>
            <a:endParaRPr lang="en-US" dirty="0" smtClean="0"/>
          </a:p>
          <a:p>
            <a:r>
              <a:rPr lang="en-US" dirty="0" smtClean="0"/>
              <a:t>Identification of misconfigured and faulty hosts.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91105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What Do We Need ?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Traffic measurement.			</a:t>
            </a:r>
          </a:p>
          <a:p>
            <a:endParaRPr lang="en-US" dirty="0" smtClean="0"/>
          </a:p>
          <a:p>
            <a:r>
              <a:rPr lang="en-US" dirty="0" smtClean="0"/>
              <a:t>Traffic characterization and monitoring.					</a:t>
            </a:r>
          </a:p>
          <a:p>
            <a:endParaRPr lang="en-US" dirty="0" smtClean="0"/>
          </a:p>
          <a:p>
            <a:r>
              <a:rPr lang="en-US" dirty="0" smtClean="0"/>
              <a:t>Detection of network security violations.</a:t>
            </a:r>
          </a:p>
          <a:p>
            <a:endParaRPr lang="en-US" dirty="0" smtClean="0"/>
          </a:p>
          <a:p>
            <a:r>
              <a:rPr lang="en-US" dirty="0" smtClean="0"/>
              <a:t>Network optimization and planning.			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57705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Importance of Network Monitoring and Analysis: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Network monitoring is a difficult and demanding task that is a vital part of a Network Administrators job. </a:t>
            </a:r>
          </a:p>
          <a:p>
            <a:r>
              <a:rPr lang="en-US" dirty="0" smtClean="0"/>
              <a:t>Network Administrators are constantly striving to maintain smooth operation of their networks. If a network were to be down even for a small period of time productivity within a company would decline</a:t>
            </a:r>
            <a:r>
              <a:rPr lang="en-US" dirty="0"/>
              <a:t>.</a:t>
            </a:r>
            <a:r>
              <a:rPr lang="en-US" dirty="0" smtClean="0"/>
              <a:t> </a:t>
            </a:r>
          </a:p>
          <a:p>
            <a:r>
              <a:rPr lang="en-US" dirty="0" smtClean="0"/>
              <a:t>In order to be proactive rather than reactive, administrators need to monitor traffic movement and performance throughout the network and verify that security breeches do not occur within the network.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89000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Monitoring and Analysis Techniques: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Router Based : Monitoring functionalities that are built-into the routers themselves and do not require additional installation of hardware or software are referred to as Router Based techniques.</a:t>
            </a:r>
          </a:p>
          <a:p>
            <a:r>
              <a:rPr lang="en-US" dirty="0" smtClean="0"/>
              <a:t>Non-Router based :  techniques require additional hardware and software to be installed and provide greater flexibility.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83955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Router Based Monitoring Techniques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Router Based Monitoring Techniques are hard-coded into the routers and therefore offer little flexibility. A brief explanation of the most commonly used monitoring techniques is given below. </a:t>
            </a:r>
          </a:p>
          <a:p>
            <a:pPr marL="0" indent="0">
              <a:buNone/>
            </a:pPr>
            <a:endParaRPr lang="en-US" dirty="0" smtClean="0"/>
          </a:p>
          <a:p>
            <a:pPr lvl="1"/>
            <a:r>
              <a:rPr lang="en-US" dirty="0" smtClean="0"/>
              <a:t>Simple Network Monitoring Protocol (SNMP)</a:t>
            </a:r>
          </a:p>
          <a:p>
            <a:pPr lvl="1"/>
            <a:endParaRPr lang="en-US" dirty="0" smtClean="0"/>
          </a:p>
          <a:p>
            <a:pPr lvl="1"/>
            <a:r>
              <a:rPr lang="en-US" dirty="0" err="1" smtClean="0"/>
              <a:t>Sflow</a:t>
            </a:r>
            <a:r>
              <a:rPr lang="en-US" dirty="0" smtClean="0"/>
              <a:t> / </a:t>
            </a:r>
            <a:r>
              <a:rPr lang="en-US" dirty="0" err="1" smtClean="0"/>
              <a:t>Netflow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8738050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Simple Network Monitoring Protocol (SNMP)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SNMP is an application layer protocol that is part of the TCP/IP protocol suite. It allows Administrators to manage network performance, find and solve network problems, and plan for network growth. While two versions exist, SNMPv1 and SNMPv2.</a:t>
            </a:r>
          </a:p>
          <a:p>
            <a:r>
              <a:rPr lang="en-US" dirty="0" smtClean="0"/>
              <a:t>There are 3 key components to SNMP:</a:t>
            </a:r>
          </a:p>
          <a:p>
            <a:pPr lvl="1"/>
            <a:r>
              <a:rPr lang="en-US" dirty="0" smtClean="0"/>
              <a:t>Managed Devices </a:t>
            </a:r>
          </a:p>
          <a:p>
            <a:pPr lvl="1"/>
            <a:r>
              <a:rPr lang="en-US" dirty="0" smtClean="0"/>
              <a:t>Agents</a:t>
            </a:r>
          </a:p>
          <a:p>
            <a:pPr lvl="1"/>
            <a:r>
              <a:rPr lang="en-US" dirty="0" smtClean="0"/>
              <a:t>Network Management Systems (NMSs)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44415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docs.oracle.com/cd/E12531_01/tuxedo100/snmpmref/wwimages/snmpmref-01-1-1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6823" y="177447"/>
            <a:ext cx="10865223" cy="64922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528485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355002"/>
            <a:ext cx="10515600" cy="6314739"/>
          </a:xfrm>
        </p:spPr>
        <p:txBody>
          <a:bodyPr>
            <a:normAutofit/>
          </a:bodyPr>
          <a:lstStyle/>
          <a:p>
            <a:r>
              <a:rPr lang="en-US" dirty="0" smtClean="0"/>
              <a:t>The Managed Devices contain the SNMP Agent and can consist of routers, switches, hubs, printers. They are responsible for collecting information and making it available to the NMSs.</a:t>
            </a:r>
          </a:p>
          <a:p>
            <a:r>
              <a:rPr lang="en-US" dirty="0" smtClean="0"/>
              <a:t>The Agents contain software that have knowledge of management information and translates this information into a form compatible with SNMP. They are located on a managed device.</a:t>
            </a:r>
          </a:p>
          <a:p>
            <a:r>
              <a:rPr lang="en-US" dirty="0" smtClean="0"/>
              <a:t>SNMP uses four protocol operations in order to operate: Get, </a:t>
            </a:r>
            <a:r>
              <a:rPr lang="en-US" dirty="0" err="1" smtClean="0"/>
              <a:t>GetNext</a:t>
            </a:r>
            <a:r>
              <a:rPr lang="en-US" dirty="0" smtClean="0"/>
              <a:t>, Set, and Trap. The Get command is used when the NMS issues a request for information to managed devices. The SNMPv1 message (request) that is sent consists of a message header and a Protocol Data Unit (PDU). The PDU of the message contains the information that is needed to successfully complete a request that will either retrieve information from the agent or set a value within the agent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09618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213</TotalTime>
  <Words>772</Words>
  <Application>Microsoft Office PowerPoint</Application>
  <PresentationFormat>Widescreen</PresentationFormat>
  <Paragraphs>68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9" baseType="lpstr">
      <vt:lpstr>Arial</vt:lpstr>
      <vt:lpstr>Calibri</vt:lpstr>
      <vt:lpstr>Calibri Light</vt:lpstr>
      <vt:lpstr>Office Theme</vt:lpstr>
      <vt:lpstr> Network Traffic Monitoring and Analysis</vt:lpstr>
      <vt:lpstr>Daily Network Security Problems:</vt:lpstr>
      <vt:lpstr>What Do We Need ?</vt:lpstr>
      <vt:lpstr>Importance of Network Monitoring and Analysis:</vt:lpstr>
      <vt:lpstr>Monitoring and Analysis Techniques:</vt:lpstr>
      <vt:lpstr>Router Based Monitoring Techniques</vt:lpstr>
      <vt:lpstr>Simple Network Monitoring Protocol (SNMP)</vt:lpstr>
      <vt:lpstr>PowerPoint Presentation</vt:lpstr>
      <vt:lpstr>PowerPoint Presentation</vt:lpstr>
      <vt:lpstr>Sflow:</vt:lpstr>
      <vt:lpstr>sFlow Agents and Collector:</vt:lpstr>
      <vt:lpstr>sFlow monitoring of high-speed, routed and switched networks has the following properties: </vt:lpstr>
      <vt:lpstr>IPTraf:</vt:lpstr>
      <vt:lpstr>PowerPoint Presentation</vt:lpstr>
      <vt:lpstr>Thank You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Network Traffic Monitoring and Analysis</dc:title>
  <dc:creator>CC-Admin</dc:creator>
  <cp:lastModifiedBy>CC-Admin</cp:lastModifiedBy>
  <cp:revision>41</cp:revision>
  <dcterms:created xsi:type="dcterms:W3CDTF">2014-10-16T10:20:28Z</dcterms:created>
  <dcterms:modified xsi:type="dcterms:W3CDTF">2014-10-16T13:53:50Z</dcterms:modified>
</cp:coreProperties>
</file>