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36"/>
  </p:notesMasterIdLst>
  <p:sldIdLst>
    <p:sldId id="1419" r:id="rId2"/>
    <p:sldId id="1224" r:id="rId3"/>
    <p:sldId id="1217" r:id="rId4"/>
    <p:sldId id="1368" r:id="rId5"/>
    <p:sldId id="1366" r:id="rId6"/>
    <p:sldId id="1402" r:id="rId7"/>
    <p:sldId id="1369" r:id="rId8"/>
    <p:sldId id="1355" r:id="rId9"/>
    <p:sldId id="1278" r:id="rId10"/>
    <p:sldId id="1347" r:id="rId11"/>
    <p:sldId id="1350" r:id="rId12"/>
    <p:sldId id="1349" r:id="rId13"/>
    <p:sldId id="1408" r:id="rId14"/>
    <p:sldId id="1394" r:id="rId15"/>
    <p:sldId id="1396" r:id="rId16"/>
    <p:sldId id="1407" r:id="rId17"/>
    <p:sldId id="1399" r:id="rId18"/>
    <p:sldId id="1313" r:id="rId19"/>
    <p:sldId id="1363" r:id="rId20"/>
    <p:sldId id="1364" r:id="rId21"/>
    <p:sldId id="1365" r:id="rId22"/>
    <p:sldId id="1392" r:id="rId23"/>
    <p:sldId id="1409" r:id="rId24"/>
    <p:sldId id="1401" r:id="rId25"/>
    <p:sldId id="1359" r:id="rId26"/>
    <p:sldId id="1360" r:id="rId27"/>
    <p:sldId id="1361" r:id="rId28"/>
    <p:sldId id="1406" r:id="rId29"/>
    <p:sldId id="1362" r:id="rId30"/>
    <p:sldId id="1318" r:id="rId31"/>
    <p:sldId id="1188" r:id="rId32"/>
    <p:sldId id="1420" r:id="rId33"/>
    <p:sldId id="1418" r:id="rId34"/>
    <p:sldId id="1414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99"/>
    <a:srgbClr val="FFFF00"/>
    <a:srgbClr val="FB1525"/>
    <a:srgbClr val="008000"/>
    <a:srgbClr val="99D25A"/>
    <a:srgbClr val="4B14E6"/>
    <a:srgbClr val="CAE8AA"/>
    <a:srgbClr val="66FF33"/>
    <a:srgbClr val="32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311" autoAdjust="0"/>
  </p:normalViewPr>
  <p:slideViewPr>
    <p:cSldViewPr>
      <p:cViewPr varScale="1">
        <p:scale>
          <a:sx n="74" d="100"/>
          <a:sy n="74" d="100"/>
        </p:scale>
        <p:origin x="8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52.wmf"/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0641482C-FFD9-42F4-8F48-70920491F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4243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5923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9530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3929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2337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6424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0171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0135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5463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7003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47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777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6482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3432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5173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4728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6155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25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2670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6230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07351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5BE47-9E08-471D-B09B-650CDB3DD297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523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8790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B4F32-F637-4F96-8BED-3A06F51A33B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308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25DBC1-B5A6-41DF-8EB5-5D112DEEABB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0278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B33AD-5FE9-41E5-83BF-D49528E7765C}" type="slidenum">
              <a:rPr lang="en-US"/>
              <a:pPr/>
              <a:t>33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175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5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84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08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B70BE-871C-48C5-A762-1949F4AAD3A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50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207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A98CE-777C-40D1-B98D-C22C243103B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666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CE70FA1-13E3-4E6F-8121-AEF57057FBE4}" type="datetime1">
              <a:rPr lang="en-US" smtClean="0"/>
              <a:t>1/29/2015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A680365-458B-4FD0-8380-46D6C77C08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FC7736-102B-4B41-8DBE-5E5A8A10E79E}" type="datetime1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252C2C-BB50-4755-BB89-BE16F80EC1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0DCBA2-0702-4D28-ADA9-EDE765A6C090}" type="datetime1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FB1177-5D61-42A5-8A6A-72CCBCA6A8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5B33-A5AB-449A-AA80-2F6B305C8A26}" type="datetime1">
              <a:rPr lang="en-US" smtClean="0"/>
              <a:t>1/29/2015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9155-0FC5-4747-B146-6A0D49CA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2A2A90-D8D3-486C-8DED-A506393E0B10}" type="datetime1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7A67BD-9A9E-44A3-80F2-425FD14C3031}" type="datetime1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C92847-096F-4B79-AE67-0AC6ED9091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F66952-1C4A-4EF9-8036-466065D95E9B}" type="datetime1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EE489F-A000-455E-A13A-552F7A347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1F2DD6-90B2-456E-89BF-A7A3A0A0DF75}" type="datetime1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A20533-9E70-4182-A58A-0E47FBE03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E25BB2-E1BD-4F75-B24A-4B8BD3AE4D96}" type="datetime1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96CDF1-E45D-4476-8495-D306F4025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502568" cy="365760"/>
          </a:xfrm>
        </p:spPr>
        <p:txBody>
          <a:bodyPr/>
          <a:lstStyle>
            <a:extLst/>
          </a:lstStyle>
          <a:p>
            <a:pPr>
              <a:defRPr/>
            </a:pPr>
            <a:fld id="{D488E4E2-377E-4B60-80CA-A2C2E969E9F9}" type="datetime1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33800" y="6407945"/>
            <a:ext cx="2996955" cy="365125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0EB1B955-9F4B-45F1-8D3C-FE4DB23636E2}" type="datetime1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5CD9F1-2EA4-46BE-91AA-56ACC1950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2E93A3E-781F-437B-A2EB-83A27E14B74C}" type="datetime1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AC1ADB7-2207-43EA-BD12-9646E3F2B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BC5EE71-3ED7-450D-9CB1-19A0E28191B6}" type="datetime1">
              <a:rPr lang="en-US" smtClean="0"/>
              <a:t>1/29/2015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81400" y="6407945"/>
            <a:ext cx="314935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5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C95FFE-6246-48A3-A82F-C4DEEB52FF3F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wmf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aps.org/doi/10.1103/PhysRevLett.74.4400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emf"/><Relationship Id="rId12" Type="http://schemas.openxmlformats.org/officeDocument/2006/relationships/image" Target="../media/image18.wmf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3.jpeg"/><Relationship Id="rId10" Type="http://schemas.openxmlformats.org/officeDocument/2006/relationships/hyperlink" Target="http://link.springer.com/10.1007/BF01560393" TargetMode="External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jpeg"/><Relationship Id="rId5" Type="http://schemas.openxmlformats.org/officeDocument/2006/relationships/image" Target="../media/image26.emf"/><Relationship Id="rId10" Type="http://schemas.openxmlformats.org/officeDocument/2006/relationships/hyperlink" Target="http://arxiv.org/abs/arXiv:1410.2559" TargetMode="Externa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10.bin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0.wmf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3.png"/><Relationship Id="rId4" Type="http://schemas.openxmlformats.org/officeDocument/2006/relationships/notesSlide" Target="../notesSlides/notesSlide15.xml"/><Relationship Id="rId9" Type="http://schemas.openxmlformats.org/officeDocument/2006/relationships/hyperlink" Target="http://arxiv.org/abs/arXiv:1404.529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png"/><Relationship Id="rId11" Type="http://schemas.openxmlformats.org/officeDocument/2006/relationships/image" Target="../media/image45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1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0.wmf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pn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51.emf"/><Relationship Id="rId15" Type="http://schemas.openxmlformats.org/officeDocument/2006/relationships/hyperlink" Target="http://arxiv.org/abs/arXiv:1410.2559" TargetMode="External"/><Relationship Id="rId10" Type="http://schemas.openxmlformats.org/officeDocument/2006/relationships/image" Target="../media/image49.wmf"/><Relationship Id="rId4" Type="http://schemas.openxmlformats.org/officeDocument/2006/relationships/notesSlide" Target="../notesSlides/notesSlide17.xml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emf"/><Relationship Id="rId11" Type="http://schemas.openxmlformats.org/officeDocument/2006/relationships/image" Target="../media/image52.w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22.bin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emf"/><Relationship Id="rId11" Type="http://schemas.openxmlformats.org/officeDocument/2006/relationships/image" Target="../media/image60.wmf"/><Relationship Id="rId5" Type="http://schemas.openxmlformats.org/officeDocument/2006/relationships/image" Target="../media/image61.emf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5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5.gif"/><Relationship Id="rId2" Type="http://schemas.openxmlformats.org/officeDocument/2006/relationships/tags" Target="../tags/tag2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gif"/><Relationship Id="rId5" Type="http://schemas.openxmlformats.org/officeDocument/2006/relationships/image" Target="../media/image61.emf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6.bin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gif"/><Relationship Id="rId5" Type="http://schemas.openxmlformats.org/officeDocument/2006/relationships/image" Target="../media/image64.gif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68.emf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2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png"/><Relationship Id="rId12" Type="http://schemas.openxmlformats.org/officeDocument/2006/relationships/image" Target="../media/image52.wmf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7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70.emf"/><Relationship Id="rId15" Type="http://schemas.openxmlformats.org/officeDocument/2006/relationships/image" Target="../media/image15.png"/><Relationship Id="rId10" Type="http://schemas.openxmlformats.org/officeDocument/2006/relationships/image" Target="../media/image69.wmf"/><Relationship Id="rId4" Type="http://schemas.openxmlformats.org/officeDocument/2006/relationships/notesSlide" Target="../notesSlides/notesSlide25.xml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4.emf"/><Relationship Id="rId12" Type="http://schemas.openxmlformats.org/officeDocument/2006/relationships/image" Target="../media/image73.wmf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9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61.emf"/><Relationship Id="rId10" Type="http://schemas.openxmlformats.org/officeDocument/2006/relationships/image" Target="../media/image76.emf"/><Relationship Id="rId4" Type="http://schemas.openxmlformats.org/officeDocument/2006/relationships/notesSlide" Target="../notesSlides/notesSlide26.xml"/><Relationship Id="rId9" Type="http://schemas.openxmlformats.org/officeDocument/2006/relationships/image" Target="../media/image75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oleObject" Target="../embeddings/oleObject3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2.emf"/><Relationship Id="rId12" Type="http://schemas.openxmlformats.org/officeDocument/2006/relationships/image" Target="../media/image78.wmf"/><Relationship Id="rId2" Type="http://schemas.openxmlformats.org/officeDocument/2006/relationships/tags" Target="../tags/tag28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1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81.emf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77.wmf"/><Relationship Id="rId4" Type="http://schemas.openxmlformats.org/officeDocument/2006/relationships/notesSlide" Target="../notesSlides/notesSlide27.xml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7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79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37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86.emf"/><Relationship Id="rId5" Type="http://schemas.openxmlformats.org/officeDocument/2006/relationships/image" Target="../media/image91.png"/><Relationship Id="rId15" Type="http://schemas.openxmlformats.org/officeDocument/2006/relationships/image" Target="../media/image88.emf"/><Relationship Id="rId10" Type="http://schemas.openxmlformats.org/officeDocument/2006/relationships/image" Target="../media/image85.emf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84.wmf"/><Relationship Id="rId14" Type="http://schemas.openxmlformats.org/officeDocument/2006/relationships/image" Target="../media/image8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20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9.wmf"/><Relationship Id="rId2" Type="http://schemas.openxmlformats.org/officeDocument/2006/relationships/tags" Target="../tags/tag3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4.jpeg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93.png"/><Relationship Id="rId15" Type="http://schemas.openxmlformats.org/officeDocument/2006/relationships/image" Target="../media/image91.wmf"/><Relationship Id="rId10" Type="http://schemas.openxmlformats.org/officeDocument/2006/relationships/image" Target="../media/image90.wmf"/><Relationship Id="rId4" Type="http://schemas.openxmlformats.org/officeDocument/2006/relationships/notesSlide" Target="../notesSlides/notesSlide29.xml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2.bin"/><Relationship Id="rId2" Type="http://schemas.openxmlformats.org/officeDocument/2006/relationships/tags" Target="../tags/tag3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png"/><Relationship Id="rId5" Type="http://schemas.openxmlformats.org/officeDocument/2006/relationships/image" Target="../media/image95.png"/><Relationship Id="rId4" Type="http://schemas.openxmlformats.org/officeDocument/2006/relationships/notesSlide" Target="../notesSlides/notesSlide31.xml"/><Relationship Id="rId9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403.4972" TargetMode="External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w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emf"/><Relationship Id="rId5" Type="http://schemas.openxmlformats.org/officeDocument/2006/relationships/image" Target="../media/image80.png"/><Relationship Id="rId4" Type="http://schemas.openxmlformats.org/officeDocument/2006/relationships/image" Target="../media/image9.emf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openxmlformats.org/officeDocument/2006/relationships/image" Target="../media/image145.png"/><Relationship Id="rId4" Type="http://schemas.openxmlformats.org/officeDocument/2006/relationships/image" Target="../media/image57.png"/><Relationship Id="rId9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0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52800" y="6407945"/>
            <a:ext cx="4953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1</a:t>
            </a:fld>
            <a:r>
              <a:rPr lang="en-US" smtClean="0"/>
              <a:t> of 23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3200400"/>
            <a:ext cx="434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endParaRPr lang="en-US" sz="1000" i="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l">
              <a:buFont typeface="+mj-lt"/>
              <a:buAutoNum type="romanUcPeriod" startAt="2"/>
              <a:defRPr/>
            </a:pPr>
            <a:r>
              <a:rPr lang="en-US" sz="2400" i="0" dirty="0" smtClean="0">
                <a:latin typeface="Comic Sans MS" pitchFamily="66" charset="0"/>
              </a:rPr>
              <a:t>“</a:t>
            </a:r>
            <a:r>
              <a:rPr lang="en-US" sz="2400" i="0" dirty="0" smtClean="0">
                <a:latin typeface="Comic Sans MS" pitchFamily="66" charset="0"/>
              </a:rPr>
              <a:t>We don’t stop playing because we grow old; we grow old because we stop playing.”</a:t>
            </a:r>
            <a:endParaRPr lang="en-US" i="0" dirty="0" smtClean="0">
              <a:latin typeface="Comic Sans MS" pitchFamily="66" charset="0"/>
            </a:endParaRPr>
          </a:p>
          <a:p>
            <a:pPr>
              <a:defRPr/>
            </a:pPr>
            <a:r>
              <a:rPr lang="en-US" sz="2000" dirty="0" smtClean="0"/>
              <a:t>            - </a:t>
            </a:r>
            <a:r>
              <a:rPr lang="en-US" dirty="0" smtClean="0"/>
              <a:t>George Bernard Shaw</a:t>
            </a:r>
            <a:endParaRPr lang="en-US" altLang="ja-JP" sz="2000" b="1" i="0" dirty="0" smtClean="0">
              <a:latin typeface="Comic Sans MS" pitchFamily="66" charset="0"/>
              <a:ea typeface="ＭＳ Ｐゴシック" pitchFamily="50" charset="-128"/>
            </a:endParaRPr>
          </a:p>
          <a:p>
            <a:pPr algn="l">
              <a:buFont typeface="Wingdings" pitchFamily="2" charset="2"/>
              <a:buChar char="Ø"/>
            </a:pPr>
            <a:endParaRPr lang="en-US" altLang="ja-JP" sz="600" b="1" i="0" dirty="0" smtClean="0">
              <a:latin typeface="Comic Sans MS" pitchFamily="66" charset="0"/>
              <a:ea typeface="ＭＳ Ｐゴシック" pitchFamily="50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524000"/>
            <a:ext cx="4038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romanUcPeriod"/>
            </a:pPr>
            <a:r>
              <a:rPr lang="en-US" i="0" dirty="0" smtClean="0">
                <a:latin typeface="Comic Sans MS" pitchFamily="66" charset="0"/>
              </a:rPr>
              <a:t> </a:t>
            </a:r>
            <a:r>
              <a:rPr lang="en-US" sz="2400" i="0" dirty="0" smtClean="0">
                <a:latin typeface="Comic Sans MS" pitchFamily="66" charset="0"/>
              </a:rPr>
              <a:t>We turn not older with years,   but newer every day.</a:t>
            </a:r>
            <a:endParaRPr lang="en-US" sz="2000" i="0" dirty="0" smtClean="0">
              <a:latin typeface="Comic Sans MS" pitchFamily="66" charset="0"/>
            </a:endParaRPr>
          </a:p>
          <a:p>
            <a:r>
              <a:rPr lang="en-US" sz="400" b="1" i="0" dirty="0" smtClean="0">
                <a:latin typeface="Comic Sans MS" pitchFamily="66" charset="0"/>
              </a:rPr>
              <a:t> </a:t>
            </a:r>
            <a:r>
              <a:rPr lang="en-US" b="1" i="0" dirty="0" smtClean="0">
                <a:latin typeface="Comic Sans MS" pitchFamily="66" charset="0"/>
              </a:rPr>
              <a:t/>
            </a:r>
            <a:br>
              <a:rPr lang="en-US" b="1" i="0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- Emily Dickinson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-152400" y="5276016"/>
            <a:ext cx="6802547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We look forward to many more years of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invaluable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contributions t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</a:rPr>
              <a:t>o the field</a:t>
            </a:r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838200"/>
            <a:ext cx="2542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i="0" dirty="0" smtClean="0">
                <a:solidFill>
                  <a:srgbClr val="00B050"/>
                </a:solidFill>
                <a:latin typeface="Comic Sans MS" pitchFamily="66" charset="0"/>
              </a:rPr>
              <a:t>Two Reminders: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03031"/>
            <a:ext cx="3542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Bradley Hand ITC" panose="03070402050302030203" pitchFamily="66" charset="0"/>
              </a:rPr>
              <a:t>Happy Birthday Rajiv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9343" y="757029"/>
            <a:ext cx="4807457" cy="3653212"/>
            <a:chOff x="-22860" y="757029"/>
            <a:chExt cx="4807457" cy="36532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2860" y="757029"/>
              <a:ext cx="4807457" cy="3505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58" y="4028069"/>
              <a:ext cx="1060200" cy="163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35488" y="4133242"/>
              <a:ext cx="19191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Courtesy </a:t>
              </a:r>
              <a:r>
                <a:rPr lang="en-US" sz="1200" dirty="0" err="1" smtClean="0"/>
                <a:t>Frithjof</a:t>
              </a:r>
              <a:r>
                <a:rPr lang="en-US" sz="1200" dirty="0" smtClean="0"/>
                <a:t>  </a:t>
              </a:r>
              <a:r>
                <a:rPr lang="en-US" sz="1200" dirty="0" err="1" smtClean="0"/>
                <a:t>Karsch</a:t>
              </a:r>
              <a:r>
                <a:rPr lang="en-US" sz="1200" dirty="0" smtClean="0"/>
                <a:t> </a:t>
              </a:r>
              <a:endParaRPr lang="en-US" sz="12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48768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200" y="0"/>
            <a:ext cx="8915399" cy="1877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i="0" dirty="0" smtClean="0">
                <a:latin typeface="Comic Sans MS" pitchFamily="66" charset="0"/>
              </a:rPr>
              <a:t>Observation </a:t>
            </a:r>
            <a:r>
              <a:rPr lang="en-US" sz="2800" i="0" dirty="0">
                <a:latin typeface="Comic Sans MS" panose="030F0702030302020204" pitchFamily="66" charset="0"/>
              </a:rPr>
              <a:t>of the critical end point in the phase diagram for hot and dense nuclear </a:t>
            </a:r>
            <a:r>
              <a:rPr lang="en-US" sz="2800" i="0" dirty="0" smtClean="0">
                <a:latin typeface="Comic Sans MS" panose="030F0702030302020204" pitchFamily="66" charset="0"/>
              </a:rPr>
              <a:t>matter</a:t>
            </a: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Roy A. Lacey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Stony Brook University</a:t>
            </a:r>
          </a:p>
        </p:txBody>
      </p:sp>
    </p:spTree>
    <p:extLst>
      <p:ext uri="{BB962C8B-B14F-4D97-AF65-F5344CB8AC3E}">
        <p14:creationId xmlns:p14="http://schemas.microsoft.com/office/powerpoint/2010/main" val="35859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10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267200" y="5800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2400">
              <a:latin typeface="Times New Roman" pitchFamily="18" charset="0"/>
            </a:endParaRPr>
          </a:p>
        </p:txBody>
      </p:sp>
      <p:pic>
        <p:nvPicPr>
          <p:cNvPr id="24" name="Picture 25" descr="hbt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0" y="1241425"/>
            <a:ext cx="2895600" cy="2038350"/>
          </a:xfrm>
          <a:prstGeom prst="rect">
            <a:avLst/>
          </a:prstGeom>
          <a:noFill/>
        </p:spPr>
      </p:pic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602504" y="601662"/>
            <a:ext cx="4019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 particle Interferometry Studies</a:t>
            </a:r>
          </a:p>
        </p:txBody>
      </p:sp>
      <p:graphicFrame>
        <p:nvGraphicFramePr>
          <p:cNvPr id="2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328789"/>
              </p:ext>
            </p:extLst>
          </p:nvPr>
        </p:nvGraphicFramePr>
        <p:xfrm>
          <a:off x="2314575" y="3825875"/>
          <a:ext cx="45910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842" name="Equation" r:id="rId6" imgW="2641320" imgH="279360" progId="Equation.DSMT4">
                  <p:embed/>
                </p:oleObj>
              </mc:Choice>
              <mc:Fallback>
                <p:oleObj name="Equation" r:id="rId6" imgW="2641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4575" y="3825875"/>
                        <a:ext cx="45910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56"/>
          <p:cNvGrpSpPr>
            <a:grpSpLocks/>
          </p:cNvGrpSpPr>
          <p:nvPr/>
        </p:nvGrpSpPr>
        <p:grpSpPr bwMode="auto">
          <a:xfrm>
            <a:off x="5207000" y="4273550"/>
            <a:ext cx="2057400" cy="1165225"/>
            <a:chOff x="1824" y="2882"/>
            <a:chExt cx="1296" cy="734"/>
          </a:xfrm>
        </p:grpSpPr>
        <p:sp>
          <p:nvSpPr>
            <p:cNvPr id="30" name="Line 36"/>
            <p:cNvSpPr>
              <a:spLocks noChangeShapeType="1"/>
            </p:cNvSpPr>
            <p:nvPr/>
          </p:nvSpPr>
          <p:spPr bwMode="auto">
            <a:xfrm rot="18090646" flipV="1">
              <a:off x="2418" y="2873"/>
              <a:ext cx="150" cy="1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1824" y="3071"/>
              <a:ext cx="1296" cy="54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i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Source function</a:t>
              </a:r>
            </a:p>
            <a:p>
              <a:r>
                <a:rPr lang="en-US" sz="1600" b="1" i="0">
                  <a:solidFill>
                    <a:srgbClr val="0033CC"/>
                  </a:solidFill>
                  <a:latin typeface="Times New Roman" pitchFamily="18" charset="0"/>
                </a:rPr>
                <a:t>(Distribution of pair separations)</a:t>
              </a:r>
            </a:p>
          </p:txBody>
        </p:sp>
      </p:grpSp>
      <p:grpSp>
        <p:nvGrpSpPr>
          <p:cNvPr id="32" name="Group 55"/>
          <p:cNvGrpSpPr>
            <a:grpSpLocks/>
          </p:cNvGrpSpPr>
          <p:nvPr/>
        </p:nvGrpSpPr>
        <p:grpSpPr bwMode="auto">
          <a:xfrm>
            <a:off x="3721100" y="4206875"/>
            <a:ext cx="1562100" cy="769938"/>
            <a:chOff x="888" y="2840"/>
            <a:chExt cx="984" cy="485"/>
          </a:xfrm>
        </p:grpSpPr>
        <p:sp>
          <p:nvSpPr>
            <p:cNvPr id="34" name="Line 38"/>
            <p:cNvSpPr>
              <a:spLocks noChangeShapeType="1"/>
            </p:cNvSpPr>
            <p:nvPr/>
          </p:nvSpPr>
          <p:spPr bwMode="auto">
            <a:xfrm flipV="1">
              <a:off x="1296" y="2840"/>
              <a:ext cx="576" cy="24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888" y="3088"/>
              <a:ext cx="894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Encodes FSI</a:t>
              </a:r>
            </a:p>
          </p:txBody>
        </p:sp>
      </p:grpSp>
      <p:grpSp>
        <p:nvGrpSpPr>
          <p:cNvPr id="37" name="Group 54"/>
          <p:cNvGrpSpPr>
            <a:grpSpLocks/>
          </p:cNvGrpSpPr>
          <p:nvPr/>
        </p:nvGrpSpPr>
        <p:grpSpPr bwMode="auto">
          <a:xfrm>
            <a:off x="2336800" y="4206875"/>
            <a:ext cx="1336675" cy="1104900"/>
            <a:chOff x="16" y="2840"/>
            <a:chExt cx="842" cy="696"/>
          </a:xfrm>
        </p:grpSpPr>
        <p:sp>
          <p:nvSpPr>
            <p:cNvPr id="38" name="Text Box 40"/>
            <p:cNvSpPr txBox="1">
              <a:spLocks noChangeArrowheads="1"/>
            </p:cNvSpPr>
            <p:nvPr/>
          </p:nvSpPr>
          <p:spPr bwMode="auto">
            <a:xfrm>
              <a:off x="16" y="3088"/>
              <a:ext cx="842" cy="44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Correlation</a:t>
              </a:r>
            </a:p>
            <a:p>
              <a:r>
                <a:rPr lang="en-US" b="1" i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function</a:t>
              </a:r>
              <a:r>
                <a:rPr lang="en-US" sz="2200" i="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 flipV="1">
              <a:off x="368" y="2840"/>
              <a:ext cx="256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42"/>
          <p:cNvSpPr txBox="1">
            <a:spLocks noChangeArrowheads="1"/>
          </p:cNvSpPr>
          <p:nvPr/>
        </p:nvSpPr>
        <p:spPr bwMode="auto">
          <a:xfrm>
            <a:off x="4521200" y="5413375"/>
            <a:ext cx="386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Inversion of this integral equation</a:t>
            </a:r>
          </a:p>
          <a:p>
            <a:pPr algn="l"/>
            <a:r>
              <a:rPr lang="en-US" sz="2000" b="1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 </a:t>
            </a:r>
            <a:r>
              <a:rPr lang="en-US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Wingdings" pitchFamily="2" charset="2"/>
              </a:rPr>
              <a:t>Source Function</a:t>
            </a:r>
            <a:endParaRPr lang="en-US" sz="20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" name="Text Box 43"/>
          <p:cNvSpPr txBox="1">
            <a:spLocks noChangeArrowheads="1"/>
          </p:cNvSpPr>
          <p:nvPr/>
        </p:nvSpPr>
        <p:spPr bwMode="auto">
          <a:xfrm>
            <a:off x="2844800" y="3405188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3D </a:t>
            </a:r>
            <a:r>
              <a:rPr lang="en-US" b="1" i="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Koonin</a:t>
            </a:r>
            <a:r>
              <a:rPr lang="en-US" b="1" i="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Pratt Eqn.</a:t>
            </a:r>
          </a:p>
        </p:txBody>
      </p:sp>
      <p:graphicFrame>
        <p:nvGraphicFramePr>
          <p:cNvPr id="42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075844"/>
              </p:ext>
            </p:extLst>
          </p:nvPr>
        </p:nvGraphicFramePr>
        <p:xfrm>
          <a:off x="5829300" y="2172413"/>
          <a:ext cx="2142572" cy="58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843" name="Equation" r:id="rId8" imgW="1828800" imgH="431640" progId="Equation.3">
                  <p:embed/>
                </p:oleObj>
              </mc:Choice>
              <mc:Fallback>
                <p:oleObj name="Equation" r:id="rId8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2172413"/>
                        <a:ext cx="2142572" cy="58193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76200" y="53280"/>
            <a:ext cx="31242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Interferometry Probe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3200" y="1838915"/>
            <a:ext cx="343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Two-particle correlation function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693" y="645209"/>
            <a:ext cx="2845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u="sng" dirty="0" smtClean="0"/>
              <a:t>Alias (HBT)</a:t>
            </a:r>
          </a:p>
          <a:p>
            <a:pPr algn="l"/>
            <a:r>
              <a:rPr lang="en-US" sz="2000" dirty="0" err="1" smtClean="0"/>
              <a:t>Hanbury</a:t>
            </a:r>
            <a:r>
              <a:rPr lang="en-US" sz="2000" dirty="0" smtClean="0"/>
              <a:t> Brown &amp; Twist</a:t>
            </a:r>
          </a:p>
          <a:p>
            <a:pPr algn="l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-76200" y="3016890"/>
            <a:ext cx="2537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S. </a:t>
            </a:r>
            <a:r>
              <a:rPr lang="en-US" sz="1400" b="1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Afanasiev</a:t>
            </a:r>
            <a:r>
              <a:rPr lang="en-US" sz="1400" b="1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et al. (PHENIX)</a:t>
            </a:r>
          </a:p>
          <a:p>
            <a:r>
              <a:rPr lang="en-US" sz="1400" b="1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PRL </a:t>
            </a:r>
            <a:r>
              <a:rPr lang="en-US" sz="1400" b="1" i="0" dirty="0">
                <a:solidFill>
                  <a:srgbClr val="000000"/>
                </a:solidFill>
                <a:latin typeface="arial" panose="020B0604020202020204" pitchFamily="34" charset="0"/>
              </a:rPr>
              <a:t>100 (2008) 232301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85500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41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11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pic>
        <p:nvPicPr>
          <p:cNvPr id="24" name="Picture 25" descr="hbt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4256" y="98762"/>
            <a:ext cx="2541544" cy="1789113"/>
          </a:xfrm>
          <a:prstGeom prst="rect">
            <a:avLst/>
          </a:prstGeom>
          <a:noFill/>
        </p:spPr>
      </p:pic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103882"/>
              </p:ext>
            </p:extLst>
          </p:nvPr>
        </p:nvGraphicFramePr>
        <p:xfrm>
          <a:off x="1193024" y="1623060"/>
          <a:ext cx="3226576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654" name="Equation" r:id="rId6" imgW="1638300" imgH="1663700" progId="Equation.3">
                  <p:embed/>
                </p:oleObj>
              </mc:Choice>
              <mc:Fallback>
                <p:oleObj name="Equation" r:id="rId6" imgW="1638300" imgH="166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3024" y="1623060"/>
                        <a:ext cx="3226576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28600" y="929476"/>
            <a:ext cx="4110395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8"/>
              </a:rPr>
              <a:t>Chapman, Scotto, Heinz, PRL.74.4400 (95)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3044190" y="3429774"/>
            <a:ext cx="5337810" cy="1828026"/>
            <a:chOff x="3124795" y="4267200"/>
            <a:chExt cx="5337810" cy="1828026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810000" y="4267200"/>
              <a:ext cx="0" cy="1447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429000" y="4267200"/>
              <a:ext cx="762000" cy="0"/>
            </a:xfrm>
            <a:prstGeom prst="line">
              <a:avLst/>
            </a:prstGeom>
            <a:ln>
              <a:solidFill>
                <a:srgbClr val="FB152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124795" y="5695116"/>
              <a:ext cx="53378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R</a:t>
              </a:r>
              <a:r>
                <a:rPr lang="en-US" sz="2000" b="1" i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2000" b="1" i="1" baseline="-25000" dirty="0" smtClean="0">
                  <a:solidFill>
                    <a:srgbClr val="FF0000"/>
                  </a:solidFill>
                </a:rPr>
                <a:t>out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-R</a:t>
              </a:r>
              <a:r>
                <a:rPr lang="en-US" sz="2000" b="1" i="1" baseline="30000" dirty="0" smtClean="0">
                  <a:solidFill>
                    <a:srgbClr val="FF0000"/>
                  </a:solidFill>
                </a:rPr>
                <a:t>2</a:t>
              </a:r>
              <a:r>
                <a:rPr lang="en-US" sz="2000" b="1" i="1" baseline="-25000" dirty="0" smtClean="0">
                  <a:solidFill>
                    <a:srgbClr val="FF0000"/>
                  </a:solidFill>
                </a:rPr>
                <a:t>side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) sensitive to the susceptibility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286000" y="5434929"/>
            <a:ext cx="53340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Anticipate extended emission duration with </a:t>
            </a:r>
            <a:endParaRPr lang="en-US" sz="2000" dirty="0" smtClean="0"/>
          </a:p>
          <a:p>
            <a:r>
              <a:rPr lang="en-US" sz="2000" dirty="0" smtClean="0"/>
              <a:t>phase </a:t>
            </a:r>
            <a:r>
              <a:rPr lang="en-US" sz="2000" dirty="0"/>
              <a:t>transition/CEP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200" y="53280"/>
            <a:ext cx="31242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Interferometry Probe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13" name="Picture 12" descr="RvsMt.pdf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" t="27592" r="2157" b="27037"/>
          <a:stretch/>
        </p:blipFill>
        <p:spPr>
          <a:xfrm>
            <a:off x="4816605" y="2274680"/>
            <a:ext cx="3669131" cy="22873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0385" y="625316"/>
            <a:ext cx="385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4B14E6"/>
                </a:solidFill>
              </a:rPr>
              <a:t>Hung, </a:t>
            </a:r>
            <a:r>
              <a:rPr lang="en-US" dirty="0" err="1" smtClean="0">
                <a:solidFill>
                  <a:srgbClr val="4B14E6"/>
                </a:solidFill>
              </a:rPr>
              <a:t>Shuryak</a:t>
            </a:r>
            <a:r>
              <a:rPr lang="en-US" dirty="0">
                <a:solidFill>
                  <a:srgbClr val="4B14E6"/>
                </a:solidFill>
              </a:rPr>
              <a:t>, </a:t>
            </a:r>
            <a:r>
              <a:rPr lang="en-US" dirty="0" smtClean="0">
                <a:solidFill>
                  <a:srgbClr val="4B14E6"/>
                </a:solidFill>
              </a:rPr>
              <a:t>PRL. 75,4003 (95)  </a:t>
            </a:r>
            <a:endParaRPr lang="en-US" dirty="0">
              <a:solidFill>
                <a:srgbClr val="4B14E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275" y="1293212"/>
            <a:ext cx="3700055" cy="491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0"/>
              </a:rPr>
              <a:t>Makhlin, Sinyukov, ZPC.39.69 (88)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091898"/>
              </p:ext>
            </p:extLst>
          </p:nvPr>
        </p:nvGraphicFramePr>
        <p:xfrm>
          <a:off x="4381500" y="1598186"/>
          <a:ext cx="876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8655" name="Equation" r:id="rId11" imgW="609480" imgH="431640" progId="Equation.DSMT4">
                  <p:embed/>
                </p:oleObj>
              </mc:Choice>
              <mc:Fallback>
                <p:oleObj name="Equation" r:id="rId11" imgW="609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81500" y="1598186"/>
                        <a:ext cx="876300" cy="6191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6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85605" y="2137648"/>
            <a:ext cx="1295400" cy="605552"/>
          </a:xfrm>
          <a:prstGeom prst="roundRect">
            <a:avLst/>
          </a:prstGeom>
          <a:solidFill>
            <a:srgbClr val="99D25A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895341" y="3348814"/>
            <a:ext cx="1295400" cy="605552"/>
          </a:xfrm>
          <a:prstGeom prst="roundRect">
            <a:avLst/>
          </a:prstGeom>
          <a:solidFill>
            <a:srgbClr val="99D25A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37919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bt_c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0022"/>
            <a:ext cx="5680536" cy="4960178"/>
          </a:xfrm>
          <a:prstGeom prst="rect">
            <a:avLst/>
          </a:prstGeom>
        </p:spPr>
      </p:pic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12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76200" y="53280"/>
            <a:ext cx="31242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Interferometry signal</a:t>
            </a: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43" name="Picture 25" descr="hbt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19200"/>
            <a:ext cx="2341880" cy="1648560"/>
          </a:xfrm>
          <a:prstGeom prst="rect">
            <a:avLst/>
          </a:prstGeom>
          <a:noFill/>
        </p:spPr>
      </p:pic>
      <p:graphicFrame>
        <p:nvGraphicFramePr>
          <p:cNvPr id="4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257217"/>
              </p:ext>
            </p:extLst>
          </p:nvPr>
        </p:nvGraphicFramePr>
        <p:xfrm>
          <a:off x="163830" y="3124200"/>
          <a:ext cx="205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530" name="Equation" r:id="rId7" imgW="1828800" imgH="431640" progId="Equation.3">
                  <p:embed/>
                </p:oleObj>
              </mc:Choice>
              <mc:Fallback>
                <p:oleObj name="Equation" r:id="rId7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" y="3124200"/>
                        <a:ext cx="20574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5093" y="5403055"/>
            <a:ext cx="5345535" cy="990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192" y="4191000"/>
            <a:ext cx="2260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 smtClean="0">
                <a:solidFill>
                  <a:srgbClr val="FFFFFF"/>
                </a:solidFill>
                <a:latin typeface="arial" panose="020B0604020202020204" pitchFamily="34" charset="0"/>
              </a:rPr>
              <a:t>A. </a:t>
            </a:r>
            <a:r>
              <a:rPr lang="en-US" sz="1400" b="1" i="0" dirty="0" err="1" smtClean="0">
                <a:latin typeface="arial" panose="020B0604020202020204" pitchFamily="34" charset="0"/>
              </a:rPr>
              <a:t>Adare</a:t>
            </a:r>
            <a:r>
              <a:rPr lang="en-US" sz="1400" b="1" i="0" dirty="0" smtClean="0">
                <a:latin typeface="arial" panose="020B0604020202020204" pitchFamily="34" charset="0"/>
              </a:rPr>
              <a:t> et. al. (PHENIX)</a:t>
            </a:r>
            <a:endParaRPr lang="en-US" sz="1400" b="1" i="0" dirty="0" smtClean="0">
              <a:latin typeface="arial" panose="020B0604020202020204" pitchFamily="34" charset="0"/>
              <a:hlinkClick r:id="rId10"/>
            </a:endParaRPr>
          </a:p>
          <a:p>
            <a:r>
              <a:rPr lang="en-US" sz="1400" b="1" i="0" dirty="0" smtClean="0">
                <a:solidFill>
                  <a:srgbClr val="FFFFFF"/>
                </a:solidFill>
                <a:latin typeface="arial" panose="020B0604020202020204" pitchFamily="34" charset="0"/>
                <a:hlinkClick r:id="rId10"/>
              </a:rPr>
              <a:t>arXiv:1410.2559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65123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13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971800" y="6405245"/>
            <a:ext cx="5867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23096" y="30718"/>
            <a:ext cx="3768504" cy="6297692"/>
            <a:chOff x="5223096" y="30718"/>
            <a:chExt cx="3768504" cy="6297692"/>
          </a:xfrm>
        </p:grpSpPr>
        <p:pic>
          <p:nvPicPr>
            <p:cNvPr id="368128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096" y="228600"/>
              <a:ext cx="3768504" cy="6099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67592" y="30718"/>
              <a:ext cx="16541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STAR - </a:t>
              </a:r>
              <a:r>
                <a:rPr lang="en-US" sz="1400" i="0" dirty="0"/>
                <a:t>1403.4972</a:t>
              </a:r>
              <a:endParaRPr lang="en-US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09800" y="358378"/>
            <a:ext cx="2895600" cy="5856155"/>
            <a:chOff x="2209800" y="358378"/>
            <a:chExt cx="2895600" cy="5856155"/>
          </a:xfrm>
        </p:grpSpPr>
        <p:pic>
          <p:nvPicPr>
            <p:cNvPr id="368128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609600"/>
              <a:ext cx="2895600" cy="5604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696645" y="358378"/>
              <a:ext cx="21192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ALICE -</a:t>
              </a:r>
              <a:r>
                <a:rPr lang="en-US" sz="1400" i="0" dirty="0"/>
                <a:t>PoS</a:t>
              </a:r>
              <a:r>
                <a:rPr lang="en-US" sz="1400" b="1" i="0" dirty="0"/>
                <a:t>WPCF2011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15984" y="6214110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Exquisite data set for combined RHIC-LHC results?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200" y="53280"/>
            <a:ext cx="2620445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HBT Measurements </a:t>
            </a:r>
            <a:endParaRPr lang="en-US" sz="2000" b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8517" y="1828800"/>
                <a:ext cx="2403222" cy="2869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These data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 used to search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or non-monotonic 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atterns as  a function</a:t>
                </a:r>
              </a:p>
              <a:p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  <a:r>
                  <a:rPr lang="en-US" dirty="0" smtClean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b="1" dirty="0" smtClean="0">
                    <a:solidFill>
                      <a:srgbClr val="00B0F0"/>
                    </a:solidFill>
                  </a:rPr>
                  <a:t>Scaling is employed</a:t>
                </a:r>
              </a:p>
              <a:p>
                <a:r>
                  <a:rPr lang="en-US" b="1" dirty="0">
                    <a:solidFill>
                      <a:srgbClr val="00B0F0"/>
                    </a:solidFill>
                  </a:rPr>
                  <a:t>t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o facilitate </a:t>
                </a:r>
              </a:p>
              <a:p>
                <a:r>
                  <a:rPr lang="en-US" b="1" dirty="0">
                    <a:solidFill>
                      <a:srgbClr val="00B0F0"/>
                    </a:solidFill>
                  </a:rPr>
                  <a:t>d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ata consolidation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17" y="1828800"/>
                <a:ext cx="2403222" cy="2869568"/>
              </a:xfrm>
              <a:prstGeom prst="rect">
                <a:avLst/>
              </a:prstGeom>
              <a:blipFill rotWithShape="0">
                <a:blip r:embed="rId6"/>
                <a:stretch>
                  <a:fillRect l="-1777" t="-1062" r="-1269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0889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068" y="533400"/>
            <a:ext cx="270094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58738" y="1284288"/>
            <a:ext cx="42672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247650" defTabSz="400050">
              <a:spcBef>
                <a:spcPct val="15000"/>
              </a:spcBef>
              <a:spcAft>
                <a:spcPct val="15000"/>
              </a:spcAft>
              <a:buClr>
                <a:srgbClr val="333399"/>
              </a:buClr>
              <a:buSzPct val="115000"/>
              <a:buFont typeface="Arial" pitchFamily="34" charset="0"/>
              <a:buChar char="•"/>
              <a:tabLst>
                <a:tab pos="635000" algn="l"/>
                <a:tab pos="1268413" algn="l"/>
                <a:tab pos="1903413" algn="l"/>
                <a:tab pos="2538413" algn="l"/>
                <a:tab pos="3173413" algn="l"/>
                <a:tab pos="3806825" algn="l"/>
                <a:tab pos="4441825" algn="l"/>
                <a:tab pos="5076825" algn="l"/>
                <a:tab pos="5711825" algn="l"/>
                <a:tab pos="6345238" algn="l"/>
                <a:tab pos="6980238" algn="l"/>
                <a:tab pos="7615238" algn="l"/>
                <a:tab pos="8248650" algn="l"/>
              </a:tabLst>
            </a:pPr>
            <a:endParaRPr lang="en-US" sz="2000">
              <a:solidFill>
                <a:srgbClr val="4C4C4C"/>
              </a:solidFill>
              <a:latin typeface="Comic Sans MS" pitchFamily="66" charset="0"/>
            </a:endParaRPr>
          </a:p>
        </p:txBody>
      </p:sp>
      <p:sp>
        <p:nvSpPr>
          <p:cNvPr id="8205" name="TextBox 17"/>
          <p:cNvSpPr txBox="1">
            <a:spLocks noChangeArrowheads="1"/>
          </p:cNvSpPr>
          <p:nvPr/>
        </p:nvSpPr>
        <p:spPr bwMode="auto">
          <a:xfrm>
            <a:off x="990600" y="2297113"/>
            <a:ext cx="33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8206" name="TextBox 19"/>
          <p:cNvSpPr txBox="1">
            <a:spLocks noChangeArrowheads="1"/>
          </p:cNvSpPr>
          <p:nvPr/>
        </p:nvSpPr>
        <p:spPr bwMode="auto">
          <a:xfrm>
            <a:off x="2405063" y="228600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pic>
        <p:nvPicPr>
          <p:cNvPr id="820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86200"/>
            <a:ext cx="1857375" cy="828675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FF3399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2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635250"/>
            <a:ext cx="28194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4" name="TextBox 20"/>
          <p:cNvSpPr txBox="1">
            <a:spLocks noChangeArrowheads="1"/>
          </p:cNvSpPr>
          <p:nvPr/>
        </p:nvSpPr>
        <p:spPr bwMode="auto">
          <a:xfrm>
            <a:off x="1828800" y="5449669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Geometric fluctuations </a:t>
            </a:r>
            <a:r>
              <a:rPr lang="en-US" b="1" dirty="0" smtClean="0">
                <a:solidFill>
                  <a:srgbClr val="FF0000"/>
                </a:solidFill>
              </a:rPr>
              <a:t>included</a:t>
            </a:r>
            <a:endParaRPr lang="en-US" b="1" dirty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Geometric quantities constrained </a:t>
            </a:r>
            <a:r>
              <a:rPr lang="en-US" b="1" dirty="0">
                <a:solidFill>
                  <a:srgbClr val="FF0000"/>
                </a:solidFill>
              </a:rPr>
              <a:t>by multiplicity density.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8195" name="Object 2"/>
          <p:cNvGraphicFramePr>
            <a:graphicFrameLocks noChangeAspect="1"/>
          </p:cNvGraphicFramePr>
          <p:nvPr/>
        </p:nvGraphicFramePr>
        <p:xfrm>
          <a:off x="609600" y="3400425"/>
          <a:ext cx="1905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152" name="Equation" r:id="rId8" imgW="1269720" imgH="304560" progId="Equation.DSMT4">
                  <p:embed/>
                </p:oleObj>
              </mc:Choice>
              <mc:Fallback>
                <p:oleObj name="Equation" r:id="rId8" imgW="12697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400425"/>
                        <a:ext cx="1905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5" name="Rectangle 24"/>
          <p:cNvSpPr>
            <a:spLocks noChangeArrowheads="1"/>
          </p:cNvSpPr>
          <p:nvPr/>
        </p:nvSpPr>
        <p:spPr bwMode="auto">
          <a:xfrm>
            <a:off x="3352800" y="960250"/>
            <a:ext cx="3435350" cy="30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 dirty="0"/>
              <a:t>Phys. Rev. C 81, 061901(R) (2010)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2491025" y="4047163"/>
            <a:ext cx="1723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/>
              <a:t>arXiv:1203.3605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52400" y="4876800"/>
            <a:ext cx="475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smtClean="0"/>
              <a:t>x</a:t>
            </a:r>
            <a:r>
              <a:rPr lang="en-US" dirty="0" smtClean="0"/>
              <a:t> &amp; </a:t>
            </a:r>
            <a:r>
              <a:rPr lang="el-GR" dirty="0" smtClean="0"/>
              <a:t>σ</a:t>
            </a:r>
            <a:r>
              <a:rPr lang="en-US" baseline="-25000"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RMS widths of density distribution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76200" y="53280"/>
            <a:ext cx="39624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Geometric quantities for scaling</a:t>
            </a:r>
            <a:endParaRPr lang="en-US" b="1" dirty="0">
              <a:solidFill>
                <a:srgbClr val="0033CC"/>
              </a:solidFill>
            </a:endParaRPr>
          </a:p>
        </p:txBody>
      </p:sp>
      <p:pic>
        <p:nvPicPr>
          <p:cNvPr id="239514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9925" y="2292925"/>
            <a:ext cx="3581400" cy="31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04491" y="1251412"/>
            <a:ext cx="5033818" cy="117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774" y="60211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Geometry</a:t>
            </a:r>
            <a:endParaRPr lang="en-US" b="1" dirty="0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95800" y="6430805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981200" y="1905000"/>
            <a:ext cx="1371600" cy="730250"/>
          </a:xfrm>
          <a:prstGeom prst="straightConnector1">
            <a:avLst/>
          </a:prstGeom>
          <a:ln w="19050">
            <a:solidFill>
              <a:srgbClr val="4B14E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13776"/>
              </p:ext>
            </p:extLst>
          </p:nvPr>
        </p:nvGraphicFramePr>
        <p:xfrm>
          <a:off x="3411319" y="2592524"/>
          <a:ext cx="497681" cy="36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153" name="Equation" r:id="rId12" imgW="330120" imgH="241200" progId="Equation.DSMT4">
                  <p:embed/>
                </p:oleObj>
              </mc:Choice>
              <mc:Fallback>
                <p:oleObj name="Equation" r:id="rId12" imgW="330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11319" y="2592524"/>
                        <a:ext cx="497681" cy="363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26142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865031"/>
              </p:ext>
            </p:extLst>
          </p:nvPr>
        </p:nvGraphicFramePr>
        <p:xfrm>
          <a:off x="2725102" y="559288"/>
          <a:ext cx="3218498" cy="50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66" name="SPW 11.0 Graph" r:id="rId5" imgW="3680640" imgH="5723640" progId="SigmaPlotGraphicObject.10">
                  <p:embed/>
                </p:oleObj>
              </mc:Choice>
              <mc:Fallback>
                <p:oleObj name="SPW 11.0 Graph" r:id="rId5" imgW="3680640" imgH="572364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5102" y="559288"/>
                        <a:ext cx="3218498" cy="50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15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971800" y="6405245"/>
            <a:ext cx="5867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292120"/>
              </p:ext>
            </p:extLst>
          </p:nvPr>
        </p:nvGraphicFramePr>
        <p:xfrm>
          <a:off x="5901690" y="579245"/>
          <a:ext cx="3126362" cy="499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67" name="SPW 11.0 Graph" r:id="rId7" imgW="3599640" imgH="5747760" progId="SigmaPlotGraphicObject.10">
                  <p:embed/>
                </p:oleObj>
              </mc:Choice>
              <mc:Fallback>
                <p:oleObj name="SPW 11.0 Graph" r:id="rId7" imgW="3599640" imgH="574776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01690" y="579245"/>
                        <a:ext cx="3126362" cy="4993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01690" y="5423647"/>
            <a:ext cx="331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Freeze-out transverse size </a:t>
            </a:r>
            <a:r>
              <a:rPr lang="en-US" sz="2000" b="1" dirty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</a:rPr>
              <a:t>roportional to initial  transverse size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400" y="5548699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Freeze-out time varies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w</a:t>
            </a:r>
            <a:r>
              <a:rPr lang="en-US" sz="2000" b="1" dirty="0" smtClean="0">
                <a:solidFill>
                  <a:srgbClr val="FF0000"/>
                </a:solidFill>
              </a:rPr>
              <a:t>ith initial size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" y="53280"/>
            <a:ext cx="32004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Scaling properties of HBT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9934" y="164068"/>
            <a:ext cx="422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14E6"/>
                </a:solidFill>
              </a:rPr>
              <a:t> Viscous Hydrodynamics – B. </a:t>
            </a:r>
            <a:r>
              <a:rPr lang="en-US" dirty="0" err="1" smtClean="0">
                <a:solidFill>
                  <a:srgbClr val="4B14E6"/>
                </a:solidFill>
              </a:rPr>
              <a:t>Schenke</a:t>
            </a:r>
            <a:endParaRPr lang="en-US" dirty="0">
              <a:solidFill>
                <a:srgbClr val="4B14E6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391510"/>
              </p:ext>
            </p:extLst>
          </p:nvPr>
        </p:nvGraphicFramePr>
        <p:xfrm>
          <a:off x="834103" y="3805038"/>
          <a:ext cx="690563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68" name="Equation" r:id="rId9" imgW="368140" imgH="203112" progId="Equation.DSMT4">
                  <p:embed/>
                </p:oleObj>
              </mc:Choice>
              <mc:Fallback>
                <p:oleObj name="Equation" r:id="rId9" imgW="36814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03" y="3805038"/>
                        <a:ext cx="690563" cy="34448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901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91500" y="916265"/>
            <a:ext cx="297068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Freezeout</a:t>
            </a:r>
            <a:r>
              <a:rPr lang="en-US" sz="2000" dirty="0" smtClean="0"/>
              <a:t> size reflects;</a:t>
            </a:r>
          </a:p>
          <a:p>
            <a:r>
              <a:rPr lang="en-US" sz="800" dirty="0"/>
              <a:t> </a:t>
            </a:r>
            <a:endParaRPr lang="en-US" sz="800" dirty="0" smtClean="0"/>
          </a:p>
          <a:p>
            <a:pPr algn="l"/>
            <a:r>
              <a:rPr lang="en-US" sz="700" dirty="0" smtClean="0"/>
              <a:t> 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8000"/>
                </a:solidFill>
              </a:rPr>
              <a:t>Initial size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lvl="1" algn="l"/>
            <a:r>
              <a:rPr lang="en-US" sz="2000" b="1" dirty="0" smtClean="0"/>
              <a:t>+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expanded size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4708" y="2609339"/>
            <a:ext cx="2874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Characteristic acoustic </a:t>
            </a:r>
          </a:p>
          <a:p>
            <a:r>
              <a:rPr lang="en-US" sz="2000" dirty="0" smtClean="0"/>
              <a:t>Scaling validated in </a:t>
            </a:r>
          </a:p>
          <a:p>
            <a:r>
              <a:rPr lang="en-US" sz="2000" dirty="0" smtClean="0"/>
              <a:t>Viscous hydrodynamics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47650" y="4294463"/>
            <a:ext cx="22699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 smtClean="0">
                <a:solidFill>
                  <a:srgbClr val="6699CC"/>
                </a:solidFill>
                <a:latin typeface="arial" panose="020B0604020202020204" pitchFamily="34" charset="0"/>
              </a:rPr>
              <a:t>E. </a:t>
            </a:r>
            <a:r>
              <a:rPr lang="en-US" sz="1400" b="1" i="0" dirty="0" err="1" smtClean="0">
                <a:solidFill>
                  <a:srgbClr val="6699CC"/>
                </a:solidFill>
                <a:latin typeface="arial" panose="020B0604020202020204" pitchFamily="34" charset="0"/>
              </a:rPr>
              <a:t>Shuryak</a:t>
            </a:r>
            <a:r>
              <a:rPr lang="en-US" sz="1400" b="1" i="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sz="1400" b="1" i="0" dirty="0" smtClean="0">
                <a:solidFill>
                  <a:srgbClr val="6699CC"/>
                </a:solidFill>
                <a:latin typeface="arial" panose="020B0604020202020204" pitchFamily="34" charset="0"/>
              </a:rPr>
              <a:t>I. </a:t>
            </a:r>
            <a:r>
              <a:rPr lang="en-US" sz="1400" b="1" i="0" dirty="0" err="1" smtClean="0">
                <a:solidFill>
                  <a:srgbClr val="6699CC"/>
                </a:solidFill>
                <a:latin typeface="arial" panose="020B0604020202020204" pitchFamily="34" charset="0"/>
              </a:rPr>
              <a:t>Zahed</a:t>
            </a:r>
            <a:endParaRPr lang="en-US" sz="1400" b="1" i="0" dirty="0" smtClean="0">
              <a:solidFill>
                <a:srgbClr val="6699CC"/>
              </a:solidFill>
              <a:latin typeface="arial" panose="020B0604020202020204" pitchFamily="34" charset="0"/>
            </a:endParaRPr>
          </a:p>
          <a:p>
            <a:r>
              <a:rPr lang="en-US" sz="1200" b="1" i="0" dirty="0" err="1"/>
              <a:t>Phys.Rev</a:t>
            </a:r>
            <a:r>
              <a:rPr lang="en-US" sz="1200" b="1" i="0" dirty="0"/>
              <a:t>. D89 (2014) 094001</a:t>
            </a:r>
            <a:endParaRPr lang="en-US" sz="1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86914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364104" y="5556647"/>
            <a:ext cx="63226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85000"/>
              </a:lnSpc>
              <a:spcBef>
                <a:spcPts val="600"/>
              </a:spcBef>
              <a:buSzPct val="60000"/>
            </a:pPr>
            <a:r>
              <a:rPr lang="en-US" sz="2000" b="1" dirty="0">
                <a:solidFill>
                  <a:srgbClr val="FF0000"/>
                </a:solidFill>
              </a:rPr>
              <a:t>e</a:t>
            </a:r>
            <a:r>
              <a:rPr lang="en-US" sz="2000" b="1" dirty="0" smtClean="0">
                <a:solidFill>
                  <a:srgbClr val="FF0000"/>
                </a:solidFill>
              </a:rPr>
              <a:t>xquisitely demonstrated via HBT measurement for several systems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895600" y="5525700"/>
          <a:ext cx="732472" cy="36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250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525700"/>
                        <a:ext cx="732472" cy="365394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9000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982151" y="838200"/>
          <a:ext cx="7086600" cy="457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6251" name="SPW 11.0 Graph" r:id="rId7" imgW="6492240" imgH="4189680" progId="SigmaPlotGraphicObject.10">
                  <p:embed/>
                </p:oleObj>
              </mc:Choice>
              <mc:Fallback>
                <p:oleObj name="SPW 11.0 Graph" r:id="rId7" imgW="6492240" imgH="4189680" progId="SigmaPlotGraphicObject.1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2151" y="838200"/>
                        <a:ext cx="7086600" cy="4572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743200" y="990600"/>
            <a:ext cx="308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Femtoscopic measurements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99060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hlinkClick r:id="rId9"/>
              </a:rPr>
              <a:t>arXiv:1404.5291</a:t>
            </a:r>
            <a:endParaRPr lang="en-U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3" t="63147" r="19514" b="24137"/>
          <a:stretch/>
        </p:blipFill>
        <p:spPr bwMode="auto">
          <a:xfrm>
            <a:off x="4303698" y="4041186"/>
            <a:ext cx="1097281" cy="44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117" y="4135500"/>
            <a:ext cx="2525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 Larger expansion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rate </a:t>
            </a:r>
            <a:r>
              <a:rPr lang="en-US" b="1" dirty="0">
                <a:solidFill>
                  <a:srgbClr val="FF0000"/>
                </a:solidFill>
              </a:rPr>
              <a:t>at the LHC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6200" y="53280"/>
            <a:ext cx="36576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Acoustic Scaling of HBT  Radii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6433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6200" y="53280"/>
            <a:ext cx="36576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Acoustic Scaling of HBT  Radii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5870" y="4933950"/>
                <a:ext cx="613982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and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scaling of the full RHIC and LHC data sets</a:t>
                </a:r>
              </a:p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>
                    <a:solidFill>
                      <a:srgbClr val="FF0000"/>
                    </a:solidFill>
                  </a:rPr>
                  <a:t>The centrality and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</a:t>
                </a:r>
                <a:r>
                  <a:rPr lang="en-US" b="1" baseline="-25000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="1" dirty="0">
                    <a:solidFill>
                      <a:srgbClr val="FF0000"/>
                    </a:solidFill>
                  </a:rPr>
                  <a:t> dependent data scale to a</a:t>
                </a:r>
              </a:p>
              <a:p>
                <a:pPr algn="l"/>
                <a:r>
                  <a:rPr lang="en-US" b="1" dirty="0">
                    <a:solidFill>
                      <a:srgbClr val="FF0000"/>
                    </a:solidFill>
                  </a:rPr>
                  <a:t>       single curve for each radii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endParaRPr 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70" y="4933950"/>
                <a:ext cx="6139822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595" t="-2538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01811" name="Picture 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-19369"/>
            <a:ext cx="1981200" cy="129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158526"/>
              </p:ext>
            </p:extLst>
          </p:nvPr>
        </p:nvGraphicFramePr>
        <p:xfrm>
          <a:off x="3810000" y="337829"/>
          <a:ext cx="22145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175" name="Equation" r:id="rId7" imgW="1180800" imgH="495000" progId="Equation.DSMT4">
                  <p:embed/>
                </p:oleObj>
              </mc:Choice>
              <mc:Fallback>
                <p:oleObj name="Equation" r:id="rId7" imgW="11808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37829"/>
                        <a:ext cx="2214563" cy="83978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901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Content Placeholder 6" descr="Rbar_scaling_phnx-b_logo.pdf"/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b="-1620"/>
          <a:stretch/>
        </p:blipFill>
        <p:spPr>
          <a:xfrm>
            <a:off x="0" y="1325880"/>
            <a:ext cx="9144000" cy="3737609"/>
          </a:xfr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59471"/>
              </p:ext>
            </p:extLst>
          </p:nvPr>
        </p:nvGraphicFramePr>
        <p:xfrm>
          <a:off x="2093598" y="5772072"/>
          <a:ext cx="22145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176" name="Equation" r:id="rId10" imgW="1180800" imgH="253800" progId="Equation.DSMT4">
                  <p:embed/>
                </p:oleObj>
              </mc:Choice>
              <mc:Fallback>
                <p:oleObj name="Equation" r:id="rId10" imgW="1180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598" y="5772072"/>
                        <a:ext cx="2214563" cy="4318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901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625090" y="1327194"/>
            <a:ext cx="3962400" cy="3244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29400" y="1325880"/>
            <a:ext cx="2514600" cy="3608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9365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6" descr="Rout-Rside_019_logo.pdf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r="-502"/>
          <a:stretch/>
        </p:blipFill>
        <p:spPr>
          <a:xfrm>
            <a:off x="838200" y="381000"/>
            <a:ext cx="5912644" cy="3861312"/>
          </a:xfrm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200" y="53280"/>
                <a:ext cx="53340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/>
                        <a:ea typeface="Cambria Math"/>
                      </a:rPr>
                      <m:t>√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33CC"/>
                            </a:solidFill>
                            <a:latin typeface="Cambria Math"/>
                            <a:ea typeface="Cambria Math"/>
                          </a:rPr>
                          <m:t>𝑵𝑵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33CC"/>
                    </a:solidFill>
                  </a:rPr>
                  <a:t> dependence of interferometry  signal</a:t>
                </a:r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5334000" cy="480120"/>
              </a:xfrm>
              <a:prstGeom prst="roundRect">
                <a:avLst/>
              </a:prstGeom>
              <a:blipFill rotWithShape="0">
                <a:blip r:embed="rId6"/>
                <a:stretch>
                  <a:fillRect l="-114" b="-10000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1974" y="6430805"/>
            <a:ext cx="34686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18476" y="2495550"/>
            <a:ext cx="237372" cy="570275"/>
          </a:xfrm>
          <a:prstGeom prst="ellipse">
            <a:avLst/>
          </a:prstGeom>
          <a:solidFill>
            <a:srgbClr val="FFFF66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34406" y="1676400"/>
            <a:ext cx="237372" cy="570275"/>
          </a:xfrm>
          <a:prstGeom prst="ellipse">
            <a:avLst/>
          </a:prstGeom>
          <a:solidFill>
            <a:srgbClr val="FFFF66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0188" y="4599205"/>
            <a:ext cx="8761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0070C0"/>
                </a:solidFill>
              </a:rPr>
              <a:t>These characteristic non-monotonic patterns signal </a:t>
            </a:r>
          </a:p>
          <a:p>
            <a:r>
              <a:rPr lang="en-US" sz="2000" b="1" i="0" dirty="0" smtClean="0">
                <a:solidFill>
                  <a:srgbClr val="0070C0"/>
                </a:solidFill>
              </a:rPr>
              <a:t>a suggestive change in the reaction dynamics</a:t>
            </a:r>
          </a:p>
          <a:p>
            <a:r>
              <a:rPr lang="en-US" sz="2000" b="1" i="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i="0" dirty="0" smtClean="0">
                <a:solidFill>
                  <a:srgbClr val="0070C0"/>
                </a:solidFill>
              </a:rPr>
              <a:t>Deconfinement Phase transition? CEP?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72618"/>
              </p:ext>
            </p:extLst>
          </p:nvPr>
        </p:nvGraphicFramePr>
        <p:xfrm>
          <a:off x="7239000" y="838200"/>
          <a:ext cx="10668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446" name="Equation" r:id="rId7" imgW="558720" imgH="241200" progId="Equation.DSMT4">
                  <p:embed/>
                </p:oleObj>
              </mc:Choice>
              <mc:Fallback>
                <p:oleObj name="Equation" r:id="rId7" imgW="55872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838200"/>
                        <a:ext cx="1066800" cy="46037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4858"/>
              </p:ext>
            </p:extLst>
          </p:nvPr>
        </p:nvGraphicFramePr>
        <p:xfrm>
          <a:off x="6734175" y="1643063"/>
          <a:ext cx="22558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447" name="Equation" r:id="rId9" imgW="1180800" imgH="279360" progId="Equation.DSMT4">
                  <p:embed/>
                </p:oleObj>
              </mc:Choice>
              <mc:Fallback>
                <p:oleObj name="Equation" r:id="rId9" imgW="11808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1643063"/>
                        <a:ext cx="2255838" cy="533400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219410"/>
              </p:ext>
            </p:extLst>
          </p:nvPr>
        </p:nvGraphicFramePr>
        <p:xfrm>
          <a:off x="6858000" y="2517728"/>
          <a:ext cx="1979613" cy="86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448" name="Equation" r:id="rId11" imgW="1155600" imgH="507960" progId="Equation.DSMT4">
                  <p:embed/>
                </p:oleObj>
              </mc:Choice>
              <mc:Fallback>
                <p:oleObj name="Equation" r:id="rId11" imgW="11556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517728"/>
                        <a:ext cx="1979613" cy="868126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222023" y="5616714"/>
            <a:ext cx="6063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FB1525"/>
                </a:solidFill>
              </a:rPr>
              <a:t>How to pinpoint the onset of the Deconfinement Phase transition? a</a:t>
            </a:r>
            <a:r>
              <a:rPr lang="en-US" sz="2000" b="1" i="0" dirty="0" smtClean="0">
                <a:solidFill>
                  <a:srgbClr val="FB1525"/>
                </a:solidFill>
              </a:rPr>
              <a:t>nd the CEP</a:t>
            </a:r>
            <a:r>
              <a:rPr lang="en-US" sz="2000" b="1" i="0" dirty="0">
                <a:solidFill>
                  <a:srgbClr val="FB1525"/>
                </a:solidFill>
              </a:rPr>
              <a:t>?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68920"/>
              </p:ext>
            </p:extLst>
          </p:nvPr>
        </p:nvGraphicFramePr>
        <p:xfrm>
          <a:off x="6023372" y="3609615"/>
          <a:ext cx="971550" cy="68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6449" name="Equation" r:id="rId13" imgW="609480" imgH="431640" progId="Equation.DSMT4">
                  <p:embed/>
                </p:oleObj>
              </mc:Choice>
              <mc:Fallback>
                <p:oleObj name="Equation" r:id="rId13" imgW="609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23372" y="3609615"/>
                        <a:ext cx="971550" cy="686421"/>
                      </a:xfrm>
                      <a:prstGeom prst="rect">
                        <a:avLst/>
                      </a:prstGeom>
                      <a:solidFill>
                        <a:srgbClr val="66FF33">
                          <a:alpha val="1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-62303" y="3997264"/>
            <a:ext cx="2260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dirty="0" smtClean="0">
                <a:solidFill>
                  <a:srgbClr val="FFFFFF"/>
                </a:solidFill>
                <a:latin typeface="arial" panose="020B0604020202020204" pitchFamily="34" charset="0"/>
              </a:rPr>
              <a:t>A. </a:t>
            </a:r>
            <a:r>
              <a:rPr lang="en-US" sz="1400" b="1" i="0" dirty="0" err="1" smtClean="0">
                <a:latin typeface="arial" panose="020B0604020202020204" pitchFamily="34" charset="0"/>
              </a:rPr>
              <a:t>Adare</a:t>
            </a:r>
            <a:r>
              <a:rPr lang="en-US" sz="1400" b="1" i="0" dirty="0" smtClean="0">
                <a:latin typeface="arial" panose="020B0604020202020204" pitchFamily="34" charset="0"/>
              </a:rPr>
              <a:t> et. al. (PHENIX)</a:t>
            </a:r>
            <a:endParaRPr lang="en-US" sz="1400" b="1" i="0" dirty="0" smtClean="0">
              <a:latin typeface="arial" panose="020B0604020202020204" pitchFamily="34" charset="0"/>
              <a:hlinkClick r:id="rId15"/>
            </a:endParaRPr>
          </a:p>
          <a:p>
            <a:r>
              <a:rPr lang="en-US" sz="1400" b="1" i="0" dirty="0" smtClean="0">
                <a:solidFill>
                  <a:srgbClr val="FFFFFF"/>
                </a:solidFill>
                <a:latin typeface="arial" panose="020B0604020202020204" pitchFamily="34" charset="0"/>
                <a:hlinkClick r:id="rId15"/>
              </a:rPr>
              <a:t>arXiv:1410.2559</a:t>
            </a:r>
            <a:endParaRPr lang="en-US" sz="1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60273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4318881" cy="3962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3000" y="5117444"/>
            <a:ext cx="760095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smtClean="0">
                <a:solidFill>
                  <a:srgbClr val="320CD6"/>
                </a:solidFill>
                <a:latin typeface="LiberationSans"/>
              </a:rPr>
              <a:t>The critical end point can be probed via measurements of critical fluctuations and proxies for the susceptibility, heat capacity, etc.</a:t>
            </a:r>
          </a:p>
          <a:p>
            <a:r>
              <a:rPr lang="en-US" sz="500" i="0" dirty="0">
                <a:solidFill>
                  <a:srgbClr val="FF0000"/>
                </a:solidFill>
                <a:latin typeface="LiberationSans"/>
              </a:rPr>
              <a:t> </a:t>
            </a:r>
            <a:endParaRPr lang="en-US" sz="500" i="0" dirty="0" smtClean="0">
              <a:solidFill>
                <a:srgbClr val="FF0000"/>
              </a:solidFill>
              <a:latin typeface="LiberationSans"/>
            </a:endParaRPr>
          </a:p>
          <a:p>
            <a:r>
              <a:rPr lang="en-US" i="0" dirty="0" smtClean="0">
                <a:solidFill>
                  <a:srgbClr val="FB1525"/>
                </a:solidFill>
                <a:latin typeface="LiberationSans"/>
                <a:sym typeface="Wingdings" panose="05000000000000000000" pitchFamily="2" charset="2"/>
              </a:rPr>
              <a:t> </a:t>
            </a:r>
            <a:r>
              <a:rPr lang="en-US" sz="2000" i="0" dirty="0" smtClean="0">
                <a:solidFill>
                  <a:srgbClr val="FB1525"/>
                </a:solidFill>
                <a:latin typeface="LiberationSans"/>
              </a:rPr>
              <a:t>Divergences are modulated by the effects of finite-size</a:t>
            </a:r>
            <a:endParaRPr lang="en-US" sz="2000" dirty="0">
              <a:solidFill>
                <a:srgbClr val="FB1525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80" y="1158093"/>
            <a:ext cx="4655820" cy="379490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6200" y="-15240"/>
            <a:ext cx="3962400" cy="771414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Pinpointing the location of the CEP!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98719"/>
            <a:ext cx="1367100" cy="40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33350" y="567690"/>
            <a:ext cx="3822301" cy="722944"/>
            <a:chOff x="5133350" y="567690"/>
            <a:chExt cx="3822301" cy="7229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33350" y="567690"/>
              <a:ext cx="3822301" cy="394400"/>
            </a:xfrm>
            <a:prstGeom prst="rect">
              <a:avLst/>
            </a:prstGeom>
            <a:effectLst>
              <a:glow rad="127000">
                <a:srgbClr val="92D050"/>
              </a:glo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961624" y="921302"/>
              <a:ext cx="2403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from partition function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2160" y="1006908"/>
            <a:ext cx="1701900" cy="38760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958942"/>
              </p:ext>
            </p:extLst>
          </p:nvPr>
        </p:nvGraphicFramePr>
        <p:xfrm>
          <a:off x="1820753" y="1391423"/>
          <a:ext cx="214471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3111" name="Equation" r:id="rId10" imgW="1346040" imgH="291960" progId="Equation.DSMT4">
                  <p:embed/>
                </p:oleObj>
              </mc:Choice>
              <mc:Fallback>
                <p:oleObj name="Equation" r:id="rId10" imgW="1346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20753" y="1391423"/>
                        <a:ext cx="2144713" cy="465138"/>
                      </a:xfrm>
                      <a:prstGeom prst="rect">
                        <a:avLst/>
                      </a:prstGeom>
                      <a:solidFill>
                        <a:srgbClr val="99D25A">
                          <a:alpha val="92549"/>
                        </a:srgbClr>
                      </a:solidFill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836411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90"/>
          <p:cNvSpPr txBox="1">
            <a:spLocks noChangeArrowheads="1"/>
          </p:cNvSpPr>
          <p:nvPr/>
        </p:nvSpPr>
        <p:spPr bwMode="auto">
          <a:xfrm>
            <a:off x="4114800" y="1133476"/>
            <a:ext cx="4648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1" y="22860"/>
            <a:ext cx="8915399" cy="1877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i="0" dirty="0" smtClean="0">
                <a:latin typeface="Comic Sans MS" pitchFamily="66" charset="0"/>
              </a:rPr>
              <a:t>Observation </a:t>
            </a:r>
            <a:r>
              <a:rPr lang="en-US" sz="2800" i="0" dirty="0">
                <a:latin typeface="Comic Sans MS" panose="030F0702030302020204" pitchFamily="66" charset="0"/>
              </a:rPr>
              <a:t>of the critical end point in the phase diagram for hot and dense nuclear </a:t>
            </a:r>
            <a:r>
              <a:rPr lang="en-US" sz="2800" i="0" dirty="0" smtClean="0">
                <a:latin typeface="Comic Sans MS" panose="030F0702030302020204" pitchFamily="66" charset="0"/>
              </a:rPr>
              <a:t>matter</a:t>
            </a:r>
          </a:p>
          <a:p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Roy A. Lacey</a:t>
            </a:r>
            <a:endParaRPr lang="en-US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Stony Brook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7323" y="6248400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0" y="6248400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021681"/>
            <a:ext cx="312361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smtClean="0"/>
              <a:t>Outline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</a:rPr>
              <a:t>Introduction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dirty="0" err="1" smtClean="0"/>
              <a:t>Known’s</a:t>
            </a:r>
            <a:r>
              <a:rPr lang="en-US" dirty="0" smtClean="0"/>
              <a:t> &amp; unknowns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</a:rPr>
              <a:t>Search strategy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Guiding </a:t>
            </a:r>
            <a:r>
              <a:rPr lang="en-US" dirty="0" smtClean="0"/>
              <a:t>principles</a:t>
            </a:r>
            <a:endParaRPr lang="en-US" dirty="0" smtClean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</a:rPr>
              <a:t>The probe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HBT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</a:rPr>
              <a:t>Measurements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Scaling properties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How the CEP is located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Finite-Size-Scaling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</a:rPr>
              <a:t>Summary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b="1" dirty="0" smtClean="0"/>
              <a:t>Epilogue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88654" y="4529911"/>
            <a:ext cx="4769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i="0" dirty="0">
                <a:solidFill>
                  <a:srgbClr val="0070C0"/>
                </a:solidFill>
                <a:latin typeface="georgia" panose="02040502050405020303" pitchFamily="18" charset="0"/>
              </a:rPr>
              <a:t>“Those who dance are considered insane by those </a:t>
            </a:r>
            <a:r>
              <a:rPr lang="en-US" sz="2000" i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who </a:t>
            </a:r>
            <a:r>
              <a:rPr lang="en-US" sz="2000" i="0" dirty="0">
                <a:solidFill>
                  <a:srgbClr val="0070C0"/>
                </a:solidFill>
                <a:latin typeface="georgia" panose="02040502050405020303" pitchFamily="18" charset="0"/>
              </a:rPr>
              <a:t>cannot hear the music</a:t>
            </a:r>
            <a:r>
              <a:rPr lang="en-US" sz="2000" i="0" dirty="0" smtClean="0">
                <a:solidFill>
                  <a:srgbClr val="0070C0"/>
                </a:solidFill>
                <a:latin typeface="georgia" panose="02040502050405020303" pitchFamily="18" charset="0"/>
              </a:rPr>
              <a:t>.”</a:t>
            </a:r>
          </a:p>
          <a:p>
            <a:pPr algn="l"/>
            <a:r>
              <a:rPr lang="en-US" sz="1400" i="0" dirty="0" smtClean="0">
                <a:solidFill>
                  <a:srgbClr val="0070C0"/>
                </a:solidFill>
              </a:rPr>
              <a:t>   George </a:t>
            </a:r>
            <a:r>
              <a:rPr lang="en-US" sz="1400" i="0" dirty="0">
                <a:solidFill>
                  <a:srgbClr val="0070C0"/>
                </a:solidFill>
              </a:rPr>
              <a:t>Carlin</a:t>
            </a:r>
            <a:endParaRPr lang="en-US" sz="1400" i="0" dirty="0">
              <a:solidFill>
                <a:srgbClr val="0070C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15783" y="4460528"/>
            <a:ext cx="4724400" cy="955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04780" y="3868340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Feel free to interrupt </a:t>
            </a:r>
          </a:p>
          <a:p>
            <a:r>
              <a:rPr lang="en-US" dirty="0" smtClean="0"/>
              <a:t>at any time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73324"/>
              </p:ext>
            </p:extLst>
          </p:nvPr>
        </p:nvGraphicFramePr>
        <p:xfrm>
          <a:off x="2548125" y="2014754"/>
          <a:ext cx="1459974" cy="414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0148" name="Equation" r:id="rId5" imgW="177480" imgH="253800" progId="Equation.DSMT4">
                  <p:embed/>
                </p:oleObj>
              </mc:Choice>
              <mc:Fallback>
                <p:oleObj name="Equation" r:id="rId5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8125" y="2014754"/>
                        <a:ext cx="1459974" cy="4140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053335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6200" y="-15240"/>
            <a:ext cx="3962400" cy="77724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The curse of Finite-Size effects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0690"/>
            <a:ext cx="4414475" cy="2009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109" y="144800"/>
            <a:ext cx="4536394" cy="465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4222" y="2868127"/>
            <a:ext cx="3858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0" dirty="0" smtClean="0">
                <a:solidFill>
                  <a:srgbClr val="4B14E6"/>
                </a:solidFill>
                <a:latin typeface="LiberationSans"/>
              </a:rPr>
              <a:t>(note change in peak heights, </a:t>
            </a:r>
          </a:p>
          <a:p>
            <a:r>
              <a:rPr lang="en-US" sz="2000" b="1" i="0" dirty="0" smtClean="0">
                <a:solidFill>
                  <a:srgbClr val="4B14E6"/>
                </a:solidFill>
                <a:latin typeface="LiberationSans"/>
              </a:rPr>
              <a:t>positions </a:t>
            </a:r>
            <a:r>
              <a:rPr lang="en-US" sz="2000" b="1" i="0" dirty="0">
                <a:solidFill>
                  <a:srgbClr val="4B14E6"/>
                </a:solidFill>
                <a:latin typeface="LiberationSans"/>
              </a:rPr>
              <a:t>&amp; </a:t>
            </a:r>
            <a:r>
              <a:rPr lang="en-US" sz="2000" b="1" i="0" dirty="0" smtClean="0">
                <a:solidFill>
                  <a:srgbClr val="4B14E6"/>
                </a:solidFill>
                <a:latin typeface="LiberationSans"/>
              </a:rPr>
              <a:t>widths) </a:t>
            </a:r>
            <a:endParaRPr lang="en-US" sz="2000" b="1" dirty="0">
              <a:solidFill>
                <a:srgbClr val="4B14E6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37660" y="1897380"/>
            <a:ext cx="3086100" cy="1576798"/>
          </a:xfrm>
          <a:custGeom>
            <a:avLst/>
            <a:gdLst>
              <a:gd name="connsiteX0" fmla="*/ 0 w 3086100"/>
              <a:gd name="connsiteY0" fmla="*/ 1543050 h 1576798"/>
              <a:gd name="connsiteX1" fmla="*/ 582930 w 3086100"/>
              <a:gd name="connsiteY1" fmla="*/ 1474470 h 1576798"/>
              <a:gd name="connsiteX2" fmla="*/ 1428750 w 3086100"/>
              <a:gd name="connsiteY2" fmla="*/ 685800 h 1576798"/>
              <a:gd name="connsiteX3" fmla="*/ 2137410 w 3086100"/>
              <a:gd name="connsiteY3" fmla="*/ 125730 h 1576798"/>
              <a:gd name="connsiteX4" fmla="*/ 3086100 w 3086100"/>
              <a:gd name="connsiteY4" fmla="*/ 0 h 157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6100" h="1576798">
                <a:moveTo>
                  <a:pt x="0" y="1543050"/>
                </a:moveTo>
                <a:cubicBezTo>
                  <a:pt x="172402" y="1580197"/>
                  <a:pt x="344805" y="1617345"/>
                  <a:pt x="582930" y="1474470"/>
                </a:cubicBezTo>
                <a:cubicBezTo>
                  <a:pt x="821055" y="1331595"/>
                  <a:pt x="1169670" y="910590"/>
                  <a:pt x="1428750" y="685800"/>
                </a:cubicBezTo>
                <a:cubicBezTo>
                  <a:pt x="1687830" y="461010"/>
                  <a:pt x="1861185" y="240030"/>
                  <a:pt x="2137410" y="125730"/>
                </a:cubicBezTo>
                <a:cubicBezTo>
                  <a:pt x="2413635" y="11430"/>
                  <a:pt x="2749867" y="5715"/>
                  <a:pt x="3086100" y="0"/>
                </a:cubicBezTo>
              </a:path>
            </a:pathLst>
          </a:custGeom>
          <a:noFill/>
          <a:ln w="1905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" y="3589861"/>
            <a:ext cx="4620184" cy="1828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7600" y="4955793"/>
            <a:ext cx="5289824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0" dirty="0" smtClean="0">
                <a:solidFill>
                  <a:srgbClr val="FF0000"/>
                </a:solidFill>
                <a:latin typeface="LiberationSans"/>
              </a:rPr>
              <a:t>The precise location of the critical end point is influenced by Finite-size effects</a:t>
            </a:r>
          </a:p>
          <a:p>
            <a:r>
              <a:rPr lang="en-US" sz="1050" i="0" dirty="0">
                <a:solidFill>
                  <a:srgbClr val="FF0000"/>
                </a:solidFill>
                <a:latin typeface="LiberationSans"/>
              </a:rPr>
              <a:t> </a:t>
            </a:r>
            <a:endParaRPr lang="en-US" sz="1050" i="0" dirty="0" smtClean="0">
              <a:solidFill>
                <a:srgbClr val="FF0000"/>
              </a:solidFill>
              <a:latin typeface="LiberationSans"/>
            </a:endParaRPr>
          </a:p>
          <a:p>
            <a:r>
              <a:rPr lang="en-US" sz="2000" i="0" dirty="0" smtClean="0">
                <a:solidFill>
                  <a:srgbClr val="FF0000"/>
                </a:solidFill>
                <a:latin typeface="LiberationSans"/>
                <a:sym typeface="Wingdings" panose="05000000000000000000" pitchFamily="2" charset="2"/>
              </a:rPr>
              <a:t> </a:t>
            </a:r>
            <a:r>
              <a:rPr lang="en-US" sz="2000" b="1" i="0" dirty="0">
                <a:solidFill>
                  <a:srgbClr val="4B14E6"/>
                </a:solidFill>
                <a:latin typeface="LiberationSans"/>
                <a:sym typeface="Wingdings" panose="05000000000000000000" pitchFamily="2" charset="2"/>
              </a:rPr>
              <a:t>O</a:t>
            </a:r>
            <a:r>
              <a:rPr lang="en-US" sz="2000" b="1" i="0" dirty="0" smtClean="0">
                <a:solidFill>
                  <a:srgbClr val="4B14E6"/>
                </a:solidFill>
                <a:latin typeface="LiberationSans"/>
                <a:sym typeface="Wingdings" panose="05000000000000000000" pitchFamily="2" charset="2"/>
              </a:rPr>
              <a:t>nly a </a:t>
            </a:r>
            <a:r>
              <a:rPr lang="en-US" sz="2000" b="1" i="0" dirty="0" err="1" smtClean="0">
                <a:solidFill>
                  <a:srgbClr val="4B14E6"/>
                </a:solidFill>
                <a:latin typeface="LiberationSans"/>
                <a:sym typeface="Wingdings" panose="05000000000000000000" pitchFamily="2" charset="2"/>
              </a:rPr>
              <a:t>pseudocritical</a:t>
            </a:r>
            <a:r>
              <a:rPr lang="en-US" sz="2000" b="1" i="0" dirty="0" smtClean="0">
                <a:solidFill>
                  <a:srgbClr val="4B14E6"/>
                </a:solidFill>
                <a:latin typeface="LiberationSans"/>
                <a:sym typeface="Wingdings" panose="05000000000000000000" pitchFamily="2" charset="2"/>
              </a:rPr>
              <a:t> point is observed – shifted from the genuine CEP</a:t>
            </a:r>
            <a:endParaRPr lang="en-US" sz="2000" b="1" i="0" dirty="0" smtClean="0">
              <a:solidFill>
                <a:srgbClr val="4B14E6"/>
              </a:solidFill>
              <a:latin typeface="Liberation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464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63168"/>
            <a:ext cx="4383753" cy="29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089" y="1147839"/>
            <a:ext cx="4410703" cy="29777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1972" y="4860191"/>
            <a:ext cx="8481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320CD6"/>
                </a:solidFill>
              </a:rPr>
              <a:t>Finite-size shifts both the </a:t>
            </a:r>
            <a:r>
              <a:rPr lang="en-US" sz="2000" b="1" i="0" dirty="0" err="1" smtClean="0">
                <a:solidFill>
                  <a:srgbClr val="320CD6"/>
                </a:solidFill>
              </a:rPr>
              <a:t>pseudocritical</a:t>
            </a:r>
            <a:r>
              <a:rPr lang="en-US" sz="2000" b="1" i="0" dirty="0" smtClean="0">
                <a:solidFill>
                  <a:srgbClr val="320CD6"/>
                </a:solidFill>
              </a:rPr>
              <a:t> endpoint </a:t>
            </a:r>
          </a:p>
          <a:p>
            <a:r>
              <a:rPr lang="en-US" sz="2000" b="1" i="0" dirty="0" smtClean="0">
                <a:solidFill>
                  <a:srgbClr val="320CD6"/>
                </a:solidFill>
              </a:rPr>
              <a:t>and the transition line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FB1525"/>
                </a:solidFill>
                <a:sym typeface="Wingdings" panose="05000000000000000000" pitchFamily="2" charset="2"/>
              </a:rPr>
              <a:t>Even flawless measurements </a:t>
            </a:r>
            <a:r>
              <a:rPr lang="en-US" sz="2000" b="1" u="sng" dirty="0">
                <a:solidFill>
                  <a:srgbClr val="FB1525"/>
                </a:solidFill>
                <a:sym typeface="Wingdings" panose="05000000000000000000" pitchFamily="2" charset="2"/>
              </a:rPr>
              <a:t>C</a:t>
            </a:r>
            <a:r>
              <a:rPr lang="en-US" sz="2000" b="1" u="sng" dirty="0" smtClean="0">
                <a:solidFill>
                  <a:srgbClr val="FB1525"/>
                </a:solidFill>
                <a:sym typeface="Wingdings" panose="05000000000000000000" pitchFamily="2" charset="2"/>
              </a:rPr>
              <a:t>an</a:t>
            </a:r>
            <a:r>
              <a:rPr lang="en-US" sz="2000" b="1" dirty="0" smtClean="0">
                <a:solidFill>
                  <a:srgbClr val="FB1525"/>
                </a:solidFill>
                <a:sym typeface="Wingdings" panose="05000000000000000000" pitchFamily="2" charset="2"/>
              </a:rPr>
              <a:t> </a:t>
            </a:r>
            <a:r>
              <a:rPr lang="en-US" sz="2000" b="1" u="sng" dirty="0">
                <a:solidFill>
                  <a:srgbClr val="FB1525"/>
                </a:solidFill>
                <a:sym typeface="Wingdings" panose="05000000000000000000" pitchFamily="2" charset="2"/>
              </a:rPr>
              <a:t>N</a:t>
            </a:r>
            <a:r>
              <a:rPr lang="en-US" sz="2000" b="1" u="sng" dirty="0" smtClean="0">
                <a:solidFill>
                  <a:srgbClr val="FB1525"/>
                </a:solidFill>
                <a:sym typeface="Wingdings" panose="05000000000000000000" pitchFamily="2" charset="2"/>
              </a:rPr>
              <a:t>ot</a:t>
            </a:r>
            <a:r>
              <a:rPr lang="en-US" sz="2000" b="1" dirty="0" smtClean="0">
                <a:solidFill>
                  <a:srgbClr val="FB1525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B1525"/>
                </a:solidFill>
                <a:sym typeface="Wingdings" panose="05000000000000000000" pitchFamily="2" charset="2"/>
              </a:rPr>
              <a:t>give the precise </a:t>
            </a:r>
          </a:p>
          <a:p>
            <a:r>
              <a:rPr lang="en-US" sz="2000" dirty="0" smtClean="0">
                <a:solidFill>
                  <a:srgbClr val="FB1525"/>
                </a:solidFill>
                <a:sym typeface="Wingdings" panose="05000000000000000000" pitchFamily="2" charset="2"/>
              </a:rPr>
              <a:t>location of the CEP</a:t>
            </a:r>
            <a:r>
              <a:rPr lang="en-US" sz="2000" dirty="0" smtClean="0">
                <a:solidFill>
                  <a:srgbClr val="FB1525"/>
                </a:solidFill>
              </a:rPr>
              <a:t> in finite-size systems</a:t>
            </a:r>
            <a:endParaRPr lang="en-US" sz="2000" dirty="0">
              <a:solidFill>
                <a:srgbClr val="FB1525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" y="66192"/>
            <a:ext cx="4191000" cy="54864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The curse of Finite-Size effects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84743" y="314190"/>
            <a:ext cx="27172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Fraga</a:t>
            </a:r>
            <a:r>
              <a:rPr lang="en-US" dirty="0" smtClean="0"/>
              <a:t> et. al.</a:t>
            </a:r>
          </a:p>
          <a:p>
            <a:r>
              <a:rPr lang="en-US" sz="1600" b="1" i="0" dirty="0"/>
              <a:t>J. </a:t>
            </a:r>
            <a:r>
              <a:rPr lang="en-US" sz="1600" b="1" i="0" dirty="0" err="1"/>
              <a:t>Phys.G</a:t>
            </a:r>
            <a:r>
              <a:rPr lang="en-US" sz="1600" b="1" i="0" dirty="0"/>
              <a:t> 38:085101</a:t>
            </a:r>
            <a:r>
              <a:rPr lang="en-US" sz="1600" b="1" i="0" dirty="0" smtClean="0"/>
              <a:t>, 2011</a:t>
            </a:r>
            <a:endParaRPr lang="en-US" sz="16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43000" y="2209800"/>
            <a:ext cx="2590800" cy="2115140"/>
            <a:chOff x="1219200" y="2362200"/>
            <a:chExt cx="2590800" cy="19812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19200" y="2362200"/>
              <a:ext cx="685800" cy="1981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219200" y="2667000"/>
              <a:ext cx="1371600" cy="167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219200" y="2895600"/>
              <a:ext cx="2590800" cy="1447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52400" y="4324940"/>
            <a:ext cx="884539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i="0" dirty="0" smtClean="0"/>
              <a:t>Displacement of pseudo-first-order </a:t>
            </a:r>
            <a:r>
              <a:rPr lang="en-US" sz="2000" i="0" dirty="0"/>
              <a:t>transition lines </a:t>
            </a:r>
            <a:r>
              <a:rPr lang="en-US" sz="2000" i="0" dirty="0" smtClean="0"/>
              <a:t>and CEP due to finite-size</a:t>
            </a: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5059680" y="1882140"/>
            <a:ext cx="2296626" cy="2419940"/>
            <a:chOff x="5105400" y="1905000"/>
            <a:chExt cx="2296626" cy="2419940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5105400" y="1905000"/>
              <a:ext cx="1066800" cy="2419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105400" y="2895600"/>
              <a:ext cx="2296626" cy="14293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6126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352" y="270029"/>
            <a:ext cx="3948316" cy="1144084"/>
          </a:xfrm>
          <a:prstGeom prst="rect">
            <a:avLst/>
          </a:prstGeom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0" y="88434"/>
            <a:ext cx="4876800" cy="44496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The blessings of Finite-Size Scaling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50" y="644594"/>
            <a:ext cx="3912098" cy="40150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33350" y="4659665"/>
            <a:ext cx="493802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0033CC"/>
                </a:solidFill>
                <a:latin typeface="LiberationSans"/>
              </a:rPr>
              <a:t>Finite-Size Scaling can be used to extract the location of the deconfinement transition and the critical exponents </a:t>
            </a:r>
          </a:p>
          <a:p>
            <a:r>
              <a:rPr lang="en-US" sz="1100" b="1" i="0" dirty="0" smtClean="0">
                <a:solidFill>
                  <a:srgbClr val="0033CC"/>
                </a:solidFill>
                <a:latin typeface="LiberationSans"/>
              </a:rPr>
              <a:t> </a:t>
            </a:r>
            <a:endParaRPr lang="en-US" sz="1100" b="1" i="0" dirty="0">
              <a:solidFill>
                <a:srgbClr val="0033CC"/>
              </a:solidFill>
              <a:latin typeface="Liberation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4352" y="910824"/>
            <a:ext cx="3796368" cy="43500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711692" y="1396126"/>
            <a:ext cx="4301340" cy="4395074"/>
            <a:chOff x="4711692" y="1396126"/>
            <a:chExt cx="4301340" cy="43950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1692" y="1396126"/>
              <a:ext cx="4301340" cy="439507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5273040" y="2209800"/>
              <a:ext cx="762000" cy="0"/>
            </a:xfrm>
            <a:prstGeom prst="straightConnector1">
              <a:avLst/>
            </a:prstGeom>
            <a:ln w="28575" cmpd="thinThick">
              <a:solidFill>
                <a:srgbClr val="FF3399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4995467"/>
                </p:ext>
              </p:extLst>
            </p:nvPr>
          </p:nvGraphicFramePr>
          <p:xfrm>
            <a:off x="6076694" y="2085069"/>
            <a:ext cx="519694" cy="286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7186" name="Equation" r:id="rId8" imgW="368280" imgH="203040" progId="Equation.DSMT4">
                    <p:embed/>
                  </p:oleObj>
                </mc:Choice>
                <mc:Fallback>
                  <p:oleObj name="Equation" r:id="rId8" imgW="368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076694" y="2085069"/>
                          <a:ext cx="519694" cy="286728"/>
                        </a:xfrm>
                        <a:prstGeom prst="rect">
                          <a:avLst/>
                        </a:prstGeom>
                        <a:solidFill>
                          <a:srgbClr val="FFFF00">
                            <a:alpha val="72000"/>
                          </a:srgb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2655570" y="1581150"/>
            <a:ext cx="643890" cy="1954530"/>
            <a:chOff x="2655570" y="1581150"/>
            <a:chExt cx="643890" cy="195453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299460" y="158115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53740" y="198120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177540" y="2428947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017520" y="2849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655570" y="3230880"/>
              <a:ext cx="0" cy="304800"/>
            </a:xfrm>
            <a:prstGeom prst="straightConnector1">
              <a:avLst/>
            </a:prstGeom>
            <a:ln>
              <a:solidFill>
                <a:srgbClr val="FB15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595875"/>
              </p:ext>
            </p:extLst>
          </p:nvPr>
        </p:nvGraphicFramePr>
        <p:xfrm>
          <a:off x="7028510" y="3470482"/>
          <a:ext cx="622300" cy="26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187"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28510" y="3470482"/>
                        <a:ext cx="622300" cy="264349"/>
                      </a:xfrm>
                      <a:prstGeom prst="rect">
                        <a:avLst/>
                      </a:prstGeom>
                      <a:solidFill>
                        <a:srgbClr val="FFFF00">
                          <a:alpha val="7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20576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0" y="88434"/>
            <a:ext cx="4876800" cy="44496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The blessings of Finite-Size Scaling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361" y="729119"/>
            <a:ext cx="4423929" cy="1281900"/>
          </a:xfrm>
          <a:prstGeom prst="rect">
            <a:avLst/>
          </a:prstGeom>
        </p:spPr>
      </p:pic>
      <p:pic>
        <p:nvPicPr>
          <p:cNvPr id="3741698" name="Picture 2" descr="http://www.astro.uni-bonn.de/~rcbruens/simulationen/ising/Image18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16"/>
            <a:ext cx="4790542" cy="372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1700" name="Picture 4" descr="http://www.astro.uni-bonn.de/~rcbruens/simulationen/ising/Image18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42" y="1981200"/>
            <a:ext cx="4355410" cy="32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934361"/>
            <a:ext cx="5147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i="0" dirty="0" smtClean="0">
                <a:solidFill>
                  <a:srgbClr val="0033CC"/>
                </a:solidFill>
                <a:latin typeface="LiberationSans"/>
              </a:rPr>
              <a:t>Finite-Size Scaling can be used to extract the location of the </a:t>
            </a:r>
          </a:p>
          <a:p>
            <a:pPr algn="l"/>
            <a:r>
              <a:rPr lang="en-US" sz="2000" b="1" i="0" dirty="0" smtClean="0">
                <a:solidFill>
                  <a:srgbClr val="0033CC"/>
                </a:solidFill>
                <a:latin typeface="LiberationSans"/>
              </a:rPr>
              <a:t>deconfinement transition and the </a:t>
            </a:r>
          </a:p>
          <a:p>
            <a:pPr algn="l"/>
            <a:r>
              <a:rPr lang="en-US" sz="2000" b="1" i="0" dirty="0" smtClean="0">
                <a:solidFill>
                  <a:srgbClr val="0033CC"/>
                </a:solidFill>
                <a:latin typeface="LiberationSans"/>
              </a:rPr>
              <a:t>critical exponents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17880" y="704850"/>
            <a:ext cx="2145120" cy="435009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017814"/>
              </p:ext>
            </p:extLst>
          </p:nvPr>
        </p:nvGraphicFramePr>
        <p:xfrm>
          <a:off x="6400800" y="3125475"/>
          <a:ext cx="839788" cy="24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0058" name="Equation" r:id="rId8" imgW="711000" imgH="203040" progId="Equation.DSMT4">
                  <p:embed/>
                </p:oleObj>
              </mc:Choice>
              <mc:Fallback>
                <p:oleObj name="Equation" r:id="rId8" imgW="711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00800" y="3125475"/>
                        <a:ext cx="839788" cy="249294"/>
                      </a:xfrm>
                      <a:prstGeom prst="rect">
                        <a:avLst/>
                      </a:prstGeom>
                      <a:solidFill>
                        <a:srgbClr val="FFFF00">
                          <a:alpha val="7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352800" y="52551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Critical exponents reflect the </a:t>
            </a:r>
          </a:p>
          <a:p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universality class and the order </a:t>
            </a:r>
          </a:p>
          <a:p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of the phase transition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61007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4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0" y="88434"/>
            <a:ext cx="4876800" cy="444966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The blessings of Finite-Size Scaling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5679" y="4404261"/>
            <a:ext cx="4648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u="sng" dirty="0" smtClean="0">
                <a:solidFill>
                  <a:srgbClr val="4B14E6"/>
                </a:solidFill>
                <a:latin typeface="LiberationSans"/>
              </a:rPr>
              <a:t>Cross Check</a:t>
            </a:r>
          </a:p>
          <a:p>
            <a:r>
              <a:rPr lang="en-US" sz="2000" i="0" dirty="0" smtClean="0">
                <a:solidFill>
                  <a:srgbClr val="4B14E6"/>
                </a:solidFill>
                <a:latin typeface="LiberationSans"/>
              </a:rPr>
              <a:t>Extracted critical exponents and CEP values should lead to data collapse onto a single curve</a:t>
            </a:r>
          </a:p>
        </p:txBody>
      </p:sp>
      <p:pic>
        <p:nvPicPr>
          <p:cNvPr id="3741698" name="Picture 2" descr="http://www.astro.uni-bonn.de/~rcbruens/simulationen/ising/Image18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0116"/>
            <a:ext cx="4790542" cy="372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2722" name="Picture 2" descr="http://www.astro.uni-bonn.de/~rcbruens/simulationen/ising/Image185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70" y="2379138"/>
            <a:ext cx="4423929" cy="355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14800" y="5663007"/>
            <a:ext cx="4770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u="sng" dirty="0" smtClean="0">
                <a:solidFill>
                  <a:srgbClr val="FB1525"/>
                </a:solidFill>
                <a:latin typeface="LiberationSans"/>
              </a:rPr>
              <a:t>Essential Message</a:t>
            </a:r>
          </a:p>
          <a:p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Search </a:t>
            </a:r>
            <a:r>
              <a:rPr lang="en-US" sz="2000" b="1" i="0" dirty="0">
                <a:solidFill>
                  <a:srgbClr val="FB1525"/>
                </a:solidFill>
                <a:latin typeface="LiberationSans"/>
              </a:rPr>
              <a:t>for &amp; utilize finite-size </a:t>
            </a:r>
            <a:r>
              <a:rPr lang="en-US" sz="2000" b="1" i="0" dirty="0" smtClean="0">
                <a:solidFill>
                  <a:srgbClr val="FB1525"/>
                </a:solidFill>
                <a:latin typeface="LiberationSans"/>
              </a:rPr>
              <a:t>scaling!</a:t>
            </a:r>
            <a:endParaRPr lang="en-US" sz="2000" b="1" dirty="0">
              <a:solidFill>
                <a:srgbClr val="FB1525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725031"/>
              </p:ext>
            </p:extLst>
          </p:nvPr>
        </p:nvGraphicFramePr>
        <p:xfrm>
          <a:off x="5791200" y="685800"/>
          <a:ext cx="2651131" cy="9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4133" name="Equation" r:id="rId7" imgW="1346040" imgH="482400" progId="Equation.DSMT4">
                  <p:embed/>
                </p:oleObj>
              </mc:Choice>
              <mc:Fallback>
                <p:oleObj name="Equation" r:id="rId7" imgW="13460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85800"/>
                        <a:ext cx="2651131" cy="94513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65881"/>
                        </a:srgbClr>
                      </a:solidFill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22350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4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200" y="53280"/>
                <a:ext cx="55626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𝒅𝒆𝒑𝒆𝒏𝒅𝒆𝒏𝒄𝒆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𝒐𝒇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𝑯𝑩𝑻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𝒆𝒙𝒄𝒊𝒕𝒂𝒕𝒊𝒐𝒏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𝒇𝒖𝒏𝒄𝒕𝒊𝒐𝒏𝒔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5562600" cy="48012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1974" y="6430805"/>
            <a:ext cx="34686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4310165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en-US" sz="2000" b="1" i="0" dirty="0" smtClean="0">
                <a:solidFill>
                  <a:srgbClr val="4B14E6"/>
                </a:solidFill>
              </a:rPr>
              <a:t>Max values decreases with decrease in system size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000" b="1" i="0" dirty="0" smtClean="0">
                <a:solidFill>
                  <a:srgbClr val="4B14E6"/>
                </a:solidFill>
              </a:rPr>
              <a:t>Peaks shift with decreasing system size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000" b="1" i="0" dirty="0" smtClean="0">
                <a:solidFill>
                  <a:srgbClr val="4B14E6"/>
                </a:solidFill>
              </a:rPr>
              <a:t>Widths increase with decreasing system size </a:t>
            </a:r>
          </a:p>
          <a:p>
            <a:endParaRPr lang="en-US" sz="2000" b="1" i="0" dirty="0" smtClean="0">
              <a:solidFill>
                <a:srgbClr val="FB1525"/>
              </a:solidFill>
            </a:endParaRPr>
          </a:p>
          <a:p>
            <a:r>
              <a:rPr lang="en-US" sz="2000" b="1" i="0" dirty="0" smtClean="0">
                <a:solidFill>
                  <a:srgbClr val="FB1525"/>
                </a:solidFill>
              </a:rPr>
              <a:t>These characteristic patterns signal the effects </a:t>
            </a:r>
          </a:p>
          <a:p>
            <a:r>
              <a:rPr lang="en-US" sz="2000" b="1" i="0" dirty="0" smtClean="0">
                <a:solidFill>
                  <a:srgbClr val="FB1525"/>
                </a:solidFill>
              </a:rPr>
              <a:t>of finite-size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28" y="762000"/>
            <a:ext cx="9040041" cy="3434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456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6260"/>
            <a:ext cx="3733800" cy="4693396"/>
          </a:xfrm>
          <a:prstGeom prst="rect">
            <a:avLst/>
          </a:prstGeom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200" y="53280"/>
                <a:ext cx="57912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𝒅𝒆𝒑𝒆𝒏𝒅𝒆𝒏𝒄𝒆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𝒐𝒇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𝒕𝒉𝒆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𝒆𝒙𝒄𝒊𝒕𝒂𝒕𝒊𝒐𝒏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000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𝒇𝒖𝒏𝒄𝒕𝒊𝒐𝒏𝒔</m:t>
                      </m:r>
                    </m:oMath>
                  </m:oMathPara>
                </a14:m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5791200" cy="48012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41974" y="6430805"/>
            <a:ext cx="3468625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657600" y="4241443"/>
                <a:ext cx="5562600" cy="126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I.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𝒐𝒖𝒕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𝒔𝒊𝒅𝒆</m:t>
                        </m:r>
                      </m:sub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) as a proxy for the susceptibility</a:t>
                </a:r>
              </a:p>
              <a:p>
                <a:pPr algn="l"/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algn="l"/>
                <a:r>
                  <a:rPr lang="en-US" b="1" i="0" dirty="0" smtClean="0">
                    <a:solidFill>
                      <a:srgbClr val="FF0000"/>
                    </a:solidFill>
                  </a:rPr>
                  <a:t>II. Parameterize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distance to the CEP </a:t>
                </a:r>
                <a:r>
                  <a:rPr lang="en-US" b="1" i="0" dirty="0" smtClean="0">
                    <a:solidFill>
                      <a:srgbClr val="FF0000"/>
                    </a:solidFill>
                  </a:rPr>
                  <a:t>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endParaRPr lang="en-US" b="1" dirty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algn="l"/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𝒔</m:t>
                            </m:r>
                          </m:e>
                        </m:rad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𝑪𝑬𝑷</m:t>
                                </m:r>
                              </m:sub>
                            </m:sSub>
                          </m:e>
                        </m:rad>
                      </m:e>
                    </m:d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𝑪𝑬𝑷</m:t>
                            </m:r>
                          </m:sub>
                        </m:sSub>
                      </m:e>
                    </m:rad>
                  </m:oMath>
                </a14:m>
                <a:endParaRPr lang="en-US" b="1" dirty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4241443"/>
                <a:ext cx="5562600" cy="1266629"/>
              </a:xfrm>
              <a:prstGeom prst="rect">
                <a:avLst/>
              </a:prstGeom>
              <a:blipFill rotWithShape="0">
                <a:blip r:embed="rId7"/>
                <a:stretch>
                  <a:fillRect l="-876" t="-1442" r="-438" b="-4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756648"/>
            <a:ext cx="2145314" cy="488586"/>
          </a:xfrm>
          <a:prstGeom prst="rect">
            <a:avLst/>
          </a:prstGeom>
          <a:effectLst>
            <a:glow rad="127000">
              <a:srgbClr val="008000"/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17780" y="5234416"/>
            <a:ext cx="3411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B1525"/>
                </a:solidFill>
              </a:rPr>
              <a:t>characteristic patterns signal the effects </a:t>
            </a:r>
            <a:r>
              <a:rPr lang="en-US" b="1" i="0" dirty="0" smtClean="0">
                <a:solidFill>
                  <a:srgbClr val="FB1525"/>
                </a:solidFill>
              </a:rPr>
              <a:t>of </a:t>
            </a:r>
            <a:r>
              <a:rPr lang="en-US" b="1" i="0" dirty="0">
                <a:solidFill>
                  <a:srgbClr val="FB1525"/>
                </a:solidFill>
              </a:rPr>
              <a:t>finite-size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601121"/>
              </p:ext>
            </p:extLst>
          </p:nvPr>
        </p:nvGraphicFramePr>
        <p:xfrm>
          <a:off x="4053840" y="1727414"/>
          <a:ext cx="3695700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394" name="Equation" r:id="rId9" imgW="2095200" imgH="1333440" progId="Equation.DSMT4">
                  <p:embed/>
                </p:oleObj>
              </mc:Choice>
              <mc:Fallback>
                <p:oleObj name="Equation" r:id="rId9" imgW="209520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3840" y="1727414"/>
                        <a:ext cx="3695700" cy="235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013682"/>
              </p:ext>
            </p:extLst>
          </p:nvPr>
        </p:nvGraphicFramePr>
        <p:xfrm>
          <a:off x="6488604" y="756648"/>
          <a:ext cx="2331100" cy="50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395" name="Equation" r:id="rId11" imgW="1346040" imgH="291960" progId="Equation.DSMT4">
                  <p:embed/>
                </p:oleObj>
              </mc:Choice>
              <mc:Fallback>
                <p:oleObj name="Equation" r:id="rId11" imgW="1346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88604" y="756648"/>
                        <a:ext cx="2331100" cy="505561"/>
                      </a:xfrm>
                      <a:prstGeom prst="rect">
                        <a:avLst/>
                      </a:prstGeom>
                      <a:solidFill>
                        <a:srgbClr val="FFFF00">
                          <a:alpha val="28000"/>
                        </a:srgbClr>
                      </a:solidFill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341468"/>
              </p:ext>
            </p:extLst>
          </p:nvPr>
        </p:nvGraphicFramePr>
        <p:xfrm>
          <a:off x="7848154" y="1440069"/>
          <a:ext cx="971550" cy="686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396" name="Equation" r:id="rId13" imgW="609480" imgH="431640" progId="Equation.DSMT4">
                  <p:embed/>
                </p:oleObj>
              </mc:Choice>
              <mc:Fallback>
                <p:oleObj name="Equation" r:id="rId13" imgW="609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48154" y="1440069"/>
                        <a:ext cx="971550" cy="686421"/>
                      </a:xfrm>
                      <a:prstGeom prst="rect">
                        <a:avLst/>
                      </a:prstGeom>
                      <a:solidFill>
                        <a:srgbClr val="66FF33">
                          <a:alpha val="15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5629121" y="2793105"/>
            <a:ext cx="1109586" cy="522877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44926" y="5696081"/>
            <a:ext cx="456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   Perform </a:t>
            </a:r>
            <a:r>
              <a:rPr lang="en-US" b="1" dirty="0">
                <a:solidFill>
                  <a:srgbClr val="0033CC"/>
                </a:solidFill>
                <a:sym typeface="Wingdings" panose="05000000000000000000" pitchFamily="2" charset="2"/>
              </a:rPr>
              <a:t>Finite-Size Scaling analysis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3801" y="712016"/>
            <a:ext cx="5410200" cy="416478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24847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1" y="565781"/>
            <a:ext cx="4423929" cy="1281900"/>
          </a:xfrm>
          <a:prstGeom prst="rect">
            <a:avLst/>
          </a:prstGeom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200" y="53280"/>
                <a:ext cx="35814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𝑭𝒊𝒏𝒊𝒕𝒆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𝑺𝒊𝒛𝒆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/>
                      </a:rPr>
                      <m:t>𝑺𝒄𝒂𝒍𝒊𝒏𝒈</m:t>
                    </m:r>
                  </m:oMath>
                </a14:m>
                <a:r>
                  <a:rPr lang="en-US" b="1" dirty="0" smtClean="0">
                    <a:solidFill>
                      <a:srgbClr val="0033CC"/>
                    </a:solidFill>
                  </a:rPr>
                  <a:t> Analysis</a:t>
                </a:r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3581400" cy="480120"/>
              </a:xfrm>
              <a:prstGeom prst="roundRect">
                <a:avLst/>
              </a:prstGeom>
              <a:blipFill rotWithShape="0">
                <a:blip r:embed="rId6"/>
                <a:stretch>
                  <a:fillRect b="-7500"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81400" y="6430805"/>
            <a:ext cx="5029199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Roy A.  Lacey, Stony Brook University, QCD @ High Density, TIFR, Jan-30-2015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91" y="1828800"/>
            <a:ext cx="4065574" cy="1016630"/>
          </a:xfrm>
          <a:prstGeom prst="rect">
            <a:avLst/>
          </a:prstGeom>
          <a:ln>
            <a:solidFill>
              <a:srgbClr val="FB1525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480" y="3484302"/>
                <a:ext cx="4678680" cy="2316019"/>
              </a:xfrm>
              <a:prstGeom prst="rect">
                <a:avLst/>
              </a:prstGeom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marL="514350" indent="-514350" algn="l">
                  <a:buFont typeface="Wingdings" panose="05000000000000000000" pitchFamily="2" charset="2"/>
                  <a:buChar char="ü"/>
                </a:pPr>
                <a:r>
                  <a:rPr lang="en-US" sz="2000" b="1" dirty="0" smtClean="0"/>
                  <a:t>Locate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sz="20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sz="2000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> position of deconfinement transition and extract critical exponents</a:t>
                </a:r>
              </a:p>
              <a:p>
                <a:pPr algn="l"/>
                <a:r>
                  <a:rPr lang="en-US" sz="1050" b="1" dirty="0" smtClean="0"/>
                  <a:t> </a:t>
                </a:r>
              </a:p>
              <a:p>
                <a:pPr marL="514350" indent="-514350" algn="l">
                  <a:buFont typeface="Wingdings" panose="05000000000000000000" pitchFamily="2" charset="2"/>
                  <a:buChar char="ü"/>
                </a:pPr>
                <a:r>
                  <a:rPr lang="en-US" sz="2000" b="1" dirty="0" smtClean="0"/>
                  <a:t>Determine </a:t>
                </a:r>
                <a:r>
                  <a:rPr lang="en-US" sz="2000" b="1" dirty="0"/>
                  <a:t>U</a:t>
                </a:r>
                <a:r>
                  <a:rPr lang="en-US" sz="2000" b="1" dirty="0" smtClean="0"/>
                  <a:t>niversality </a:t>
                </a:r>
                <a:r>
                  <a:rPr lang="en-US" sz="2000" b="1" dirty="0"/>
                  <a:t>C</a:t>
                </a:r>
                <a:r>
                  <a:rPr lang="en-US" sz="2000" b="1" dirty="0" smtClean="0"/>
                  <a:t>lass </a:t>
                </a:r>
              </a:p>
              <a:p>
                <a:pPr algn="l"/>
                <a:endParaRPr lang="en-US" sz="1000" b="1" dirty="0"/>
              </a:p>
              <a:p>
                <a:pPr marL="514350" indent="-514350" algn="l">
                  <a:buFont typeface="Wingdings" panose="05000000000000000000" pitchFamily="2" charset="2"/>
                  <a:buChar char="ü"/>
                </a:pPr>
                <a:r>
                  <a:rPr lang="en-US" sz="2000" b="1" dirty="0" smtClean="0"/>
                  <a:t>Determine order of the phase transition to identify CEP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" y="3484302"/>
                <a:ext cx="4678680" cy="2316019"/>
              </a:xfrm>
              <a:prstGeom prst="rect">
                <a:avLst/>
              </a:prstGeom>
              <a:blipFill rotWithShape="0">
                <a:blip r:embed="rId8"/>
                <a:stretch>
                  <a:fillRect l="-907" t="-519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400" y="546900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B1525"/>
                </a:solidFill>
              </a:rPr>
              <a:t>(only two exponents  are independent )</a:t>
            </a:r>
            <a:endParaRPr lang="en-US" b="1" dirty="0">
              <a:solidFill>
                <a:srgbClr val="FB152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2130" y="130260"/>
            <a:ext cx="4051870" cy="3222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3863" y="3318952"/>
            <a:ext cx="4007908" cy="314662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5802" y="2958324"/>
            <a:ext cx="5327099" cy="424645"/>
            <a:chOff x="395802" y="2958324"/>
            <a:chExt cx="5327099" cy="424645"/>
          </a:xfrm>
        </p:grpSpPr>
        <p:sp>
          <p:nvSpPr>
            <p:cNvPr id="2" name="TextBox 1"/>
            <p:cNvSpPr txBox="1"/>
            <p:nvPr/>
          </p:nvSpPr>
          <p:spPr>
            <a:xfrm>
              <a:off x="395802" y="2994898"/>
              <a:ext cx="532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Note that               is not strongly dependent on V  </a:t>
              </a:r>
              <a:endParaRPr lang="en-US" dirty="0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5619214"/>
                </p:ext>
              </p:extLst>
            </p:nvPr>
          </p:nvGraphicFramePr>
          <p:xfrm>
            <a:off x="1485493" y="2958324"/>
            <a:ext cx="887894" cy="424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2188" name="Equation" r:id="rId11" imgW="583920" imgH="279360" progId="Equation.DSMT4">
                    <p:embed/>
                  </p:oleObj>
                </mc:Choice>
                <mc:Fallback>
                  <p:oleObj name="Equation" r:id="rId11" imgW="58392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485493" y="2958324"/>
                          <a:ext cx="887894" cy="424645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031375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"/>
            <a:ext cx="4806903" cy="4267200"/>
          </a:xfrm>
          <a:prstGeom prst="rect">
            <a:avLst/>
          </a:prstGeom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200" y="53280"/>
                <a:ext cx="25908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𝑭𝒊𝒏𝒊𝒕𝒆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2590800" cy="48012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430805"/>
            <a:ext cx="4952999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Roy A.  Lacey, Stony Brook University, QCD @ High Density, TIFR, Jan-30-2015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241" y="1238249"/>
            <a:ext cx="4284691" cy="3963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617" y="126370"/>
            <a:ext cx="4065574" cy="1016630"/>
          </a:xfrm>
          <a:prstGeom prst="rect">
            <a:avLst/>
          </a:prstGeom>
          <a:ln>
            <a:solidFill>
              <a:srgbClr val="FB1525"/>
            </a:solidFill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632995"/>
              </p:ext>
            </p:extLst>
          </p:nvPr>
        </p:nvGraphicFramePr>
        <p:xfrm>
          <a:off x="1219200" y="3627474"/>
          <a:ext cx="968490" cy="31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690" name="Equation" r:id="rId9" imgW="545760" imgH="177480" progId="Equation.DSMT4">
                  <p:embed/>
                </p:oleObj>
              </mc:Choice>
              <mc:Fallback>
                <p:oleObj name="Equation" r:id="rId9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9200" y="3627474"/>
                        <a:ext cx="968490" cy="3153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887040"/>
              </p:ext>
            </p:extLst>
          </p:nvPr>
        </p:nvGraphicFramePr>
        <p:xfrm>
          <a:off x="7725386" y="4037364"/>
          <a:ext cx="805610" cy="3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691" name="Equation" r:id="rId11" imgW="457200" imgH="203040" progId="Equation.DSMT4">
                  <p:embed/>
                </p:oleObj>
              </mc:Choice>
              <mc:Fallback>
                <p:oleObj name="Equation" r:id="rId11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25386" y="4037364"/>
                        <a:ext cx="805610" cy="357387"/>
                      </a:xfrm>
                      <a:prstGeom prst="rect">
                        <a:avLst/>
                      </a:prstGeom>
                      <a:solidFill>
                        <a:srgbClr val="66FF33">
                          <a:alpha val="22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9582" y="5193040"/>
            <a:ext cx="8039380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Critical exponents compatible with 3D </a:t>
            </a:r>
            <a:r>
              <a:rPr lang="en-US" b="1" dirty="0" err="1" smtClean="0"/>
              <a:t>Ising</a:t>
            </a:r>
            <a:r>
              <a:rPr lang="en-US" b="1" dirty="0" smtClean="0"/>
              <a:t> model universality class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order phase transition for CEP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182595"/>
              </p:ext>
            </p:extLst>
          </p:nvPr>
        </p:nvGraphicFramePr>
        <p:xfrm>
          <a:off x="2816506" y="5899150"/>
          <a:ext cx="3489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692" name="Equation" r:id="rId13" imgW="1981080" imgH="241200" progId="Equation.DSMT4">
                  <p:embed/>
                </p:oleObj>
              </mc:Choice>
              <mc:Fallback>
                <p:oleObj name="Equation" r:id="rId13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816506" y="5899150"/>
                        <a:ext cx="3489325" cy="425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9390" y="4851194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FB1525"/>
                </a:solidFill>
              </a:rPr>
              <a:t>Finite-Size Scaling gives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176198"/>
              </p:ext>
            </p:extLst>
          </p:nvPr>
        </p:nvGraphicFramePr>
        <p:xfrm>
          <a:off x="2622550" y="3589338"/>
          <a:ext cx="1582738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693" name="Equation" r:id="rId15" imgW="1130040" imgH="266400" progId="Equation.DSMT4">
                  <p:embed/>
                </p:oleObj>
              </mc:Choice>
              <mc:Fallback>
                <p:oleObj name="Equation" r:id="rId15" imgW="1130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22550" y="3589338"/>
                        <a:ext cx="1582738" cy="3730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707617" y="685800"/>
            <a:ext cx="4065574" cy="457200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07617" y="126370"/>
            <a:ext cx="4065574" cy="559430"/>
          </a:xfrm>
          <a:prstGeom prst="rect">
            <a:avLst/>
          </a:prstGeom>
          <a:solidFill>
            <a:srgbClr val="66FF33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4475" y="5835809"/>
            <a:ext cx="2326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14E6"/>
                </a:solidFill>
              </a:rPr>
              <a:t>(Chemical freeze-out</a:t>
            </a:r>
          </a:p>
          <a:p>
            <a:r>
              <a:rPr lang="en-US" dirty="0" smtClean="0">
                <a:solidFill>
                  <a:srgbClr val="4B14E6"/>
                </a:solidFill>
              </a:rPr>
              <a:t>systematics)</a:t>
            </a:r>
            <a:endParaRPr lang="en-US" dirty="0">
              <a:solidFill>
                <a:srgbClr val="4B14E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87161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2" grpId="0" animBg="1"/>
      <p:bldP spid="4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76200" y="53280"/>
                <a:ext cx="2590800" cy="480120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𝑭𝒊𝒏𝒊𝒕𝒆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𝑺𝒊𝒛𝒆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𝑺𝒄𝒂𝒍𝒊𝒏𝒈</m:t>
                      </m:r>
                    </m:oMath>
                  </m:oMathPara>
                </a14:m>
                <a:endParaRPr lang="en-US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3280"/>
                <a:ext cx="2590800" cy="480120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1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0" y="6430805"/>
            <a:ext cx="4800599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129" y="5451358"/>
            <a:ext cx="284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 smtClean="0">
                <a:solidFill>
                  <a:srgbClr val="FB1525"/>
                </a:solidFill>
              </a:rPr>
              <a:t>Finite-Size Scaling validated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44304"/>
              </p:ext>
            </p:extLst>
          </p:nvPr>
        </p:nvGraphicFramePr>
        <p:xfrm>
          <a:off x="327575" y="1768038"/>
          <a:ext cx="1024975" cy="3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193" name="Equation" r:id="rId6" imgW="545760" imgH="177480" progId="Equation.DSMT4">
                  <p:embed/>
                </p:oleObj>
              </mc:Choice>
              <mc:Fallback>
                <p:oleObj name="Equation" r:id="rId6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575" y="1768038"/>
                        <a:ext cx="1024975" cy="3337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048458"/>
              </p:ext>
            </p:extLst>
          </p:nvPr>
        </p:nvGraphicFramePr>
        <p:xfrm>
          <a:off x="1816148" y="1768038"/>
          <a:ext cx="805610" cy="3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194" name="Equation" r:id="rId8" imgW="457200" imgH="203040" progId="Equation.DSMT4">
                  <p:embed/>
                </p:oleObj>
              </mc:Choice>
              <mc:Fallback>
                <p:oleObj name="Equation" r:id="rId8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16148" y="1768038"/>
                        <a:ext cx="805610" cy="3573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050" y="753070"/>
            <a:ext cx="357410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order phase transition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3D </a:t>
            </a:r>
            <a:r>
              <a:rPr lang="en-US" b="1" dirty="0" err="1" smtClean="0"/>
              <a:t>Ising</a:t>
            </a:r>
            <a:r>
              <a:rPr lang="en-US" b="1" dirty="0" smtClean="0"/>
              <a:t> Model Universality class for CEP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2400" y="102930"/>
            <a:ext cx="5181600" cy="5010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151" y="3924851"/>
            <a:ext cx="3788049" cy="716878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78314"/>
              </p:ext>
            </p:extLst>
          </p:nvPr>
        </p:nvGraphicFramePr>
        <p:xfrm>
          <a:off x="31753" y="2317750"/>
          <a:ext cx="3489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2195" name="Equation" r:id="rId12" imgW="1981080" imgH="241200" progId="Equation.DSMT4">
                  <p:embed/>
                </p:oleObj>
              </mc:Choice>
              <mc:Fallback>
                <p:oleObj name="Equation" r:id="rId12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753" y="2317750"/>
                        <a:ext cx="3489325" cy="425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6172200" y="304800"/>
            <a:ext cx="0" cy="3911263"/>
          </a:xfrm>
          <a:prstGeom prst="line">
            <a:avLst/>
          </a:prstGeom>
          <a:ln w="41275" cmpd="thickThin">
            <a:solidFill>
              <a:srgbClr val="FB1525"/>
            </a:solidFill>
            <a:prstDash val="lg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8510" y="274320"/>
            <a:ext cx="0" cy="3911263"/>
          </a:xfrm>
          <a:prstGeom prst="line">
            <a:avLst/>
          </a:prstGeom>
          <a:ln w="41275" cmpd="thickThin">
            <a:solidFill>
              <a:srgbClr val="FB1525"/>
            </a:solidFill>
            <a:prstDash val="lgDash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524000" y="2895600"/>
            <a:ext cx="0" cy="8662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53348" y="2967328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Finite-Size</a:t>
            </a:r>
          </a:p>
          <a:p>
            <a:r>
              <a:rPr lang="en-US" dirty="0" smtClean="0"/>
              <a:t>Scaling validation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5374414"/>
            <a:ext cx="5446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3399"/>
                </a:solidFill>
              </a:rPr>
              <a:t>**A Clear initial indication for the CEP**</a:t>
            </a:r>
            <a:endParaRPr lang="en-US" sz="2200" b="1" dirty="0">
              <a:solidFill>
                <a:srgbClr val="FF3399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3809" y="4676950"/>
            <a:ext cx="2024121" cy="2546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5739" y="4986233"/>
            <a:ext cx="2043171" cy="260137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21925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361" name="Text Box 17"/>
          <p:cNvSpPr txBox="1">
            <a:spLocks noChangeArrowheads="1"/>
          </p:cNvSpPr>
          <p:nvPr/>
        </p:nvSpPr>
        <p:spPr bwMode="auto">
          <a:xfrm>
            <a:off x="568446" y="152400"/>
            <a:ext cx="78486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i="0" dirty="0" smtClean="0">
                <a:solidFill>
                  <a:schemeClr val="accent4"/>
                </a:solidFill>
              </a:rPr>
              <a:t>The phase diagram for nuclear matter is a central current focus of our field</a:t>
            </a:r>
            <a:endParaRPr lang="en-US" sz="2200" dirty="0">
              <a:solidFill>
                <a:schemeClr val="accent4"/>
              </a:solidFill>
            </a:endParaRPr>
          </a:p>
        </p:txBody>
      </p:sp>
      <p:sp>
        <p:nvSpPr>
          <p:cNvPr id="13328" name="Text Box 28"/>
          <p:cNvSpPr txBox="1">
            <a:spLocks noChangeArrowheads="1"/>
          </p:cNvSpPr>
          <p:nvPr/>
        </p:nvSpPr>
        <p:spPr bwMode="auto">
          <a:xfrm>
            <a:off x="6842125" y="21701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77000" y="252626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11498" y="2800350"/>
            <a:ext cx="508490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US" sz="2000" u="sng" dirty="0" smtClean="0">
                <a:solidFill>
                  <a:schemeClr val="accent4"/>
                </a:solidFill>
                <a:latin typeface="Comic Sans MS" pitchFamily="66" charset="0"/>
              </a:rPr>
              <a:t>Known unknowns</a:t>
            </a:r>
            <a:endParaRPr lang="en-US" sz="2000" u="sng" dirty="0" smtClean="0">
              <a:solidFill>
                <a:schemeClr val="accent4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600" u="sng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l">
              <a:buFont typeface="Wingdings" pitchFamily="2" charset="2"/>
              <a:buChar char="Ø"/>
            </a:pPr>
            <a:r>
              <a:rPr lang="en-US" altLang="ja-JP" b="1" i="0" dirty="0" smtClean="0">
                <a:solidFill>
                  <a:schemeClr val="bg1"/>
                </a:solidFill>
                <a:latin typeface="Comic Sans MS" pitchFamily="66" charset="0"/>
                <a:ea typeface="ＭＳ Ｐゴシック" pitchFamily="50" charset="-128"/>
              </a:rPr>
              <a:t> </a:t>
            </a:r>
            <a:r>
              <a:rPr lang="en-US" altLang="ja-JP" b="1" i="0" dirty="0" smtClean="0">
                <a:solidFill>
                  <a:schemeClr val="accent4"/>
                </a:solidFill>
                <a:latin typeface="Comic Sans MS" pitchFamily="66" charset="0"/>
                <a:ea typeface="ＭＳ Ｐゴシック" pitchFamily="50" charset="-128"/>
              </a:rPr>
              <a:t>Location of the critical End point (CEP)?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altLang="ja-JP" b="1" i="0" dirty="0" smtClean="0">
                <a:solidFill>
                  <a:schemeClr val="accent4"/>
                </a:solidFill>
                <a:latin typeface="Comic Sans MS" pitchFamily="66" charset="0"/>
                <a:ea typeface="ＭＳ Ｐゴシック" pitchFamily="50" charset="-128"/>
              </a:rPr>
              <a:t>Order of the </a:t>
            </a:r>
            <a:r>
              <a:rPr lang="en-US" altLang="ja-JP" b="1" i="0" dirty="0" smtClean="0">
                <a:solidFill>
                  <a:schemeClr val="accent4"/>
                </a:solidFill>
                <a:latin typeface="Comic Sans MS" pitchFamily="66" charset="0"/>
                <a:ea typeface="ＭＳ Ｐゴシック" pitchFamily="50" charset="-128"/>
              </a:rPr>
              <a:t>transition</a:t>
            </a:r>
            <a:r>
              <a:rPr lang="en-US" altLang="ja-JP" b="1" i="0" dirty="0" smtClean="0">
                <a:solidFill>
                  <a:schemeClr val="accent4"/>
                </a:solidFill>
                <a:latin typeface="Comic Sans MS" pitchFamily="66" charset="0"/>
                <a:ea typeface="ＭＳ Ｐゴシック" pitchFamily="50" charset="-128"/>
              </a:rPr>
              <a:t>?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altLang="ja-JP" b="1" i="0" dirty="0" smtClean="0">
                <a:solidFill>
                  <a:schemeClr val="accent4"/>
                </a:solidFill>
                <a:latin typeface="Comic Sans MS" pitchFamily="66" charset="0"/>
                <a:ea typeface="ＭＳ Ｐゴシック" pitchFamily="50" charset="-128"/>
              </a:rPr>
              <a:t>Value of the critical exponents?</a:t>
            </a:r>
          </a:p>
          <a:p>
            <a:pPr algn="l">
              <a:buFont typeface="Wingdings" pitchFamily="2" charset="2"/>
              <a:buChar char="Ø"/>
            </a:pPr>
            <a:endParaRPr lang="en-US" altLang="ja-JP" sz="600" b="1" i="0" dirty="0" smtClean="0">
              <a:solidFill>
                <a:schemeClr val="accent4"/>
              </a:solidFill>
              <a:latin typeface="Comic Sans MS" pitchFamily="66" charset="0"/>
              <a:ea typeface="ＭＳ Ｐゴシック" pitchFamily="50" charset="-128"/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ja-JP" b="1" i="0" dirty="0" smtClean="0">
                <a:solidFill>
                  <a:schemeClr val="accent4"/>
                </a:solidFill>
                <a:latin typeface="Comic Sans MS" pitchFamily="66" charset="0"/>
                <a:ea typeface="ＭＳ Ｐゴシック" pitchFamily="50" charset="-128"/>
              </a:rPr>
              <a:t> Location of phase coexistence regions?</a:t>
            </a:r>
          </a:p>
          <a:p>
            <a:pPr algn="l">
              <a:buFont typeface="Wingdings" pitchFamily="2" charset="2"/>
              <a:buChar char="Ø"/>
            </a:pPr>
            <a:endParaRPr lang="en-US" altLang="ja-JP" sz="600" dirty="0">
              <a:solidFill>
                <a:schemeClr val="accent4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altLang="ja-JP" b="1" i="0" dirty="0" smtClean="0">
                <a:solidFill>
                  <a:schemeClr val="accent4"/>
                </a:solidFill>
                <a:latin typeface="Comic Sans MS" pitchFamily="66" charset="0"/>
                <a:ea typeface="ＭＳ Ｐゴシック" pitchFamily="50" charset="-128"/>
              </a:rPr>
              <a:t> Detailed properties of each phase?</a:t>
            </a:r>
          </a:p>
          <a:p>
            <a:pPr algn="l"/>
            <a:endParaRPr lang="en-US" altLang="ja-JP" sz="600" b="1" i="0" dirty="0" smtClean="0">
              <a:solidFill>
                <a:schemeClr val="bg1"/>
              </a:solidFill>
              <a:latin typeface="Comic Sans MS" pitchFamily="66" charset="0"/>
              <a:ea typeface="ＭＳ Ｐゴシック" pitchFamily="50" charset="-128"/>
            </a:endParaRPr>
          </a:p>
          <a:p>
            <a:r>
              <a:rPr lang="en-US" altLang="ja-JP" b="1" i="0" dirty="0" smtClean="0">
                <a:solidFill>
                  <a:srgbClr val="00B0F0"/>
                </a:solidFill>
                <a:latin typeface="Comic Sans MS" pitchFamily="66" charset="0"/>
                <a:ea typeface="ＭＳ Ｐゴシック" pitchFamily="50" charset="-128"/>
              </a:rPr>
              <a:t>All are fundamental to charting the phase diagram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859809"/>
            <a:ext cx="41825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u="sng" dirty="0" smtClean="0">
                <a:solidFill>
                  <a:schemeClr val="accent4"/>
                </a:solidFill>
                <a:latin typeface="Comic Sans MS" pitchFamily="66" charset="0"/>
              </a:rPr>
              <a:t>Known </a:t>
            </a:r>
            <a:r>
              <a:rPr lang="en-US" sz="2000" u="sng" dirty="0" err="1" smtClean="0">
                <a:solidFill>
                  <a:schemeClr val="accent4"/>
                </a:solidFill>
                <a:latin typeface="Comic Sans MS" pitchFamily="66" charset="0"/>
              </a:rPr>
              <a:t>knowns</a:t>
            </a:r>
            <a:endParaRPr lang="en-US" sz="2000" u="sng" dirty="0" smtClean="0">
              <a:solidFill>
                <a:schemeClr val="accent4"/>
              </a:solidFill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Spectacular achievement:</a:t>
            </a:r>
          </a:p>
          <a:p>
            <a:pPr algn="l"/>
            <a:endParaRPr lang="en-US" sz="600" u="sng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Validation of the crossover  </a:t>
            </a:r>
          </a:p>
          <a:p>
            <a:pPr algn="l"/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transition  leading to the QGP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Initial </a:t>
            </a:r>
            <a:r>
              <a:rPr lang="en-US" sz="2000" dirty="0">
                <a:solidFill>
                  <a:srgbClr val="00B0F0"/>
                </a:solidFill>
                <a:latin typeface="Comic Sans MS" pitchFamily="66" charset="0"/>
              </a:rPr>
              <a:t>e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stimates for the </a:t>
            </a:r>
          </a:p>
          <a:p>
            <a:pPr algn="l"/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transport properties of the QGP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812559" y="5537916"/>
                <a:ext cx="776417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chemeClr val="accent4"/>
                    </a:solidFill>
                  </a:rPr>
                  <a:t>M</a:t>
                </a:r>
                <a:r>
                  <a:rPr lang="en-US" sz="2000" dirty="0" smtClean="0">
                    <a:solidFill>
                      <a:schemeClr val="accent4"/>
                    </a:solidFill>
                  </a:rPr>
                  <a:t>easurements which </a:t>
                </a:r>
                <a:r>
                  <a:rPr lang="en-US" sz="2000" dirty="0" smtClean="0">
                    <a:solidFill>
                      <a:schemeClr val="accent4"/>
                    </a:solidFill>
                  </a:rPr>
                  <a:t>probe a broad range </a:t>
                </a:r>
                <a:r>
                  <a:rPr lang="en-US" sz="2000" dirty="0" smtClean="0">
                    <a:solidFill>
                      <a:schemeClr val="accent4"/>
                    </a:solidFill>
                  </a:rPr>
                  <a:t>of </a:t>
                </a:r>
                <a:r>
                  <a:rPr lang="en-US" sz="2000" dirty="0" smtClean="0">
                    <a:solidFill>
                      <a:schemeClr val="accent4"/>
                    </a:solidFill>
                  </a:rPr>
                  <a:t>the </a:t>
                </a:r>
                <a:r>
                  <a:rPr lang="en-US" sz="2000" b="1" dirty="0" smtClean="0">
                    <a:solidFill>
                      <a:schemeClr val="accent4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chemeClr val="accent4"/>
                            </a:solidFill>
                          </a:rPr>
                          <m:t>T</m:t>
                        </m:r>
                        <m:r>
                          <a:rPr lang="en-US" sz="2000" b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accent4"/>
                    </a:solidFill>
                  </a:rPr>
                  <a:t>)-</a:t>
                </a:r>
                <a:r>
                  <a:rPr lang="en-US" sz="2000" b="1" dirty="0" smtClean="0">
                    <a:solidFill>
                      <a:schemeClr val="accent4"/>
                    </a:solidFill>
                  </a:rPr>
                  <a:t>plane</a:t>
                </a:r>
                <a:r>
                  <a:rPr lang="en-US" sz="2000" dirty="0" smtClean="0">
                    <a:solidFill>
                      <a:schemeClr val="accent4"/>
                    </a:solidFill>
                  </a:rPr>
                  <a:t> are </a:t>
                </a:r>
                <a:endParaRPr lang="en-US" sz="2000" dirty="0" smtClean="0">
                  <a:solidFill>
                    <a:schemeClr val="accent4"/>
                  </a:solidFill>
                </a:endParaRPr>
              </a:p>
              <a:p>
                <a:pPr eaLnBrk="1" hangingPunct="1"/>
                <a:r>
                  <a:rPr lang="en-US" sz="2000" dirty="0" smtClean="0">
                    <a:solidFill>
                      <a:schemeClr val="accent4"/>
                    </a:solidFill>
                  </a:rPr>
                  <a:t>essential  to </a:t>
                </a:r>
                <a:r>
                  <a:rPr lang="en-US" sz="2000" dirty="0" smtClean="0">
                    <a:solidFill>
                      <a:schemeClr val="accent4"/>
                    </a:solidFill>
                  </a:rPr>
                  <a:t>fully unravel the unknowns!</a:t>
                </a: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559" y="5537916"/>
                <a:ext cx="7764177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314" t="-3419" r="-314" b="-145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4559" y="1066303"/>
            <a:ext cx="4100241" cy="3734297"/>
            <a:chOff x="14559" y="1066303"/>
            <a:chExt cx="4100241" cy="373429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59" y="1066303"/>
              <a:ext cx="4100241" cy="3734297"/>
            </a:xfrm>
            <a:prstGeom prst="rect">
              <a:avLst/>
            </a:prstGeom>
            <a:ln>
              <a:solidFill>
                <a:srgbClr val="FB1525"/>
              </a:solidFill>
            </a:ln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681991" y="1905000"/>
              <a:ext cx="274073" cy="2651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708660" y="2125980"/>
              <a:ext cx="1588770" cy="228600"/>
            </a:xfrm>
            <a:custGeom>
              <a:avLst/>
              <a:gdLst>
                <a:gd name="connsiteX0" fmla="*/ 0 w 1588770"/>
                <a:gd name="connsiteY0" fmla="*/ 22860 h 228600"/>
                <a:gd name="connsiteX1" fmla="*/ 548640 w 1588770"/>
                <a:gd name="connsiteY1" fmla="*/ 0 h 228600"/>
                <a:gd name="connsiteX2" fmla="*/ 891540 w 1588770"/>
                <a:gd name="connsiteY2" fmla="*/ 22860 h 228600"/>
                <a:gd name="connsiteX3" fmla="*/ 1280160 w 1588770"/>
                <a:gd name="connsiteY3" fmla="*/ 91440 h 228600"/>
                <a:gd name="connsiteX4" fmla="*/ 1588770 w 1588770"/>
                <a:gd name="connsiteY4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8770" h="228600">
                  <a:moveTo>
                    <a:pt x="0" y="22860"/>
                  </a:moveTo>
                  <a:cubicBezTo>
                    <a:pt x="200025" y="11430"/>
                    <a:pt x="400050" y="0"/>
                    <a:pt x="548640" y="0"/>
                  </a:cubicBezTo>
                  <a:cubicBezTo>
                    <a:pt x="697230" y="0"/>
                    <a:pt x="769620" y="7620"/>
                    <a:pt x="891540" y="22860"/>
                  </a:cubicBezTo>
                  <a:cubicBezTo>
                    <a:pt x="1013460" y="38100"/>
                    <a:pt x="1163955" y="57150"/>
                    <a:pt x="1280160" y="91440"/>
                  </a:cubicBezTo>
                  <a:cubicBezTo>
                    <a:pt x="1396365" y="125730"/>
                    <a:pt x="1492567" y="177165"/>
                    <a:pt x="1588770" y="228600"/>
                  </a:cubicBezTo>
                </a:path>
              </a:pathLst>
            </a:custGeom>
            <a:noFill/>
            <a:ln w="28575">
              <a:solidFill>
                <a:srgbClr val="008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971550" y="1908810"/>
              <a:ext cx="1040130" cy="137160"/>
            </a:xfrm>
            <a:custGeom>
              <a:avLst/>
              <a:gdLst>
                <a:gd name="connsiteX0" fmla="*/ 0 w 1040130"/>
                <a:gd name="connsiteY0" fmla="*/ 0 h 137160"/>
                <a:gd name="connsiteX1" fmla="*/ 502920 w 1040130"/>
                <a:gd name="connsiteY1" fmla="*/ 57150 h 137160"/>
                <a:gd name="connsiteX2" fmla="*/ 1040130 w 104013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0130" h="137160">
                  <a:moveTo>
                    <a:pt x="0" y="0"/>
                  </a:moveTo>
                  <a:lnTo>
                    <a:pt x="502920" y="57150"/>
                  </a:lnTo>
                  <a:cubicBezTo>
                    <a:pt x="676275" y="80010"/>
                    <a:pt x="858202" y="108585"/>
                    <a:pt x="1040130" y="137160"/>
                  </a:cubicBezTo>
                </a:path>
              </a:pathLst>
            </a:custGeom>
            <a:noFill/>
            <a:ln w="19050">
              <a:solidFill>
                <a:srgbClr val="FB152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251710" y="2320290"/>
              <a:ext cx="800100" cy="1863090"/>
            </a:xfrm>
            <a:custGeom>
              <a:avLst/>
              <a:gdLst>
                <a:gd name="connsiteX0" fmla="*/ 0 w 800100"/>
                <a:gd name="connsiteY0" fmla="*/ 0 h 1863090"/>
                <a:gd name="connsiteX1" fmla="*/ 320040 w 800100"/>
                <a:gd name="connsiteY1" fmla="*/ 434340 h 1863090"/>
                <a:gd name="connsiteX2" fmla="*/ 560070 w 800100"/>
                <a:gd name="connsiteY2" fmla="*/ 948690 h 1863090"/>
                <a:gd name="connsiteX3" fmla="*/ 800100 w 800100"/>
                <a:gd name="connsiteY3" fmla="*/ 1863090 h 1863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100" h="1863090">
                  <a:moveTo>
                    <a:pt x="0" y="0"/>
                  </a:moveTo>
                  <a:cubicBezTo>
                    <a:pt x="113347" y="138112"/>
                    <a:pt x="226695" y="276225"/>
                    <a:pt x="320040" y="434340"/>
                  </a:cubicBezTo>
                  <a:cubicBezTo>
                    <a:pt x="413385" y="592455"/>
                    <a:pt x="480060" y="710565"/>
                    <a:pt x="560070" y="948690"/>
                  </a:cubicBezTo>
                  <a:cubicBezTo>
                    <a:pt x="640080" y="1186815"/>
                    <a:pt x="720090" y="1524952"/>
                    <a:pt x="800100" y="186309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18"/>
          <p:cNvSpPr>
            <a:spLocks noChangeArrowheads="1"/>
          </p:cNvSpPr>
          <p:nvPr/>
        </p:nvSpPr>
        <p:spPr bwMode="auto">
          <a:xfrm rot="165184">
            <a:off x="655508" y="2089887"/>
            <a:ext cx="1515625" cy="213177"/>
          </a:xfrm>
          <a:prstGeom prst="ellipse">
            <a:avLst/>
          </a:prstGeom>
          <a:solidFill>
            <a:srgbClr val="F5FC68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280160" y="869123"/>
            <a:ext cx="2628456" cy="1062547"/>
            <a:chOff x="1280160" y="869123"/>
            <a:chExt cx="2628456" cy="1062547"/>
          </a:xfrm>
        </p:grpSpPr>
        <p:sp>
          <p:nvSpPr>
            <p:cNvPr id="28" name="TextBox 27"/>
            <p:cNvSpPr txBox="1"/>
            <p:nvPr/>
          </p:nvSpPr>
          <p:spPr>
            <a:xfrm>
              <a:off x="2245981" y="869123"/>
              <a:ext cx="16626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Order O(4)</a:t>
              </a:r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280160" y="1051560"/>
              <a:ext cx="1028700" cy="880110"/>
            </a:xfrm>
            <a:custGeom>
              <a:avLst/>
              <a:gdLst>
                <a:gd name="connsiteX0" fmla="*/ 0 w 1028700"/>
                <a:gd name="connsiteY0" fmla="*/ 880110 h 880110"/>
                <a:gd name="connsiteX1" fmla="*/ 560070 w 1028700"/>
                <a:gd name="connsiteY1" fmla="*/ 262890 h 880110"/>
                <a:gd name="connsiteX2" fmla="*/ 1028700 w 1028700"/>
                <a:gd name="connsiteY2" fmla="*/ 0 h 880110"/>
                <a:gd name="connsiteX3" fmla="*/ 1028700 w 1028700"/>
                <a:gd name="connsiteY3" fmla="*/ 0 h 880110"/>
                <a:gd name="connsiteX4" fmla="*/ 1028700 w 1028700"/>
                <a:gd name="connsiteY4" fmla="*/ 0 h 88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80110">
                  <a:moveTo>
                    <a:pt x="0" y="880110"/>
                  </a:moveTo>
                  <a:cubicBezTo>
                    <a:pt x="194310" y="644842"/>
                    <a:pt x="388620" y="409575"/>
                    <a:pt x="560070" y="262890"/>
                  </a:cubicBezTo>
                  <a:cubicBezTo>
                    <a:pt x="731520" y="116205"/>
                    <a:pt x="1028700" y="0"/>
                    <a:pt x="1028700" y="0"/>
                  </a:cubicBezTo>
                  <a:lnTo>
                    <a:pt x="1028700" y="0"/>
                  </a:lnTo>
                  <a:lnTo>
                    <a:pt x="1028700" y="0"/>
                  </a:lnTo>
                </a:path>
              </a:pathLst>
            </a:custGeom>
            <a:noFill/>
            <a:ln w="63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03120" y="1371600"/>
            <a:ext cx="2188044" cy="803909"/>
            <a:chOff x="2103120" y="1371600"/>
            <a:chExt cx="2188044" cy="803909"/>
          </a:xfrm>
        </p:grpSpPr>
        <p:sp>
          <p:nvSpPr>
            <p:cNvPr id="39" name="TextBox 38"/>
            <p:cNvSpPr txBox="1"/>
            <p:nvPr/>
          </p:nvSpPr>
          <p:spPr>
            <a:xfrm>
              <a:off x="2667000" y="1371600"/>
              <a:ext cx="16241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Order Z(2)</a:t>
              </a:r>
              <a:endParaRPr lang="en-US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103120" y="1534135"/>
              <a:ext cx="638976" cy="641374"/>
            </a:xfrm>
            <a:custGeom>
              <a:avLst/>
              <a:gdLst>
                <a:gd name="connsiteX0" fmla="*/ 0 w 1028700"/>
                <a:gd name="connsiteY0" fmla="*/ 880110 h 880110"/>
                <a:gd name="connsiteX1" fmla="*/ 560070 w 1028700"/>
                <a:gd name="connsiteY1" fmla="*/ 262890 h 880110"/>
                <a:gd name="connsiteX2" fmla="*/ 1028700 w 1028700"/>
                <a:gd name="connsiteY2" fmla="*/ 0 h 880110"/>
                <a:gd name="connsiteX3" fmla="*/ 1028700 w 1028700"/>
                <a:gd name="connsiteY3" fmla="*/ 0 h 880110"/>
                <a:gd name="connsiteX4" fmla="*/ 1028700 w 1028700"/>
                <a:gd name="connsiteY4" fmla="*/ 0 h 88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80110">
                  <a:moveTo>
                    <a:pt x="0" y="880110"/>
                  </a:moveTo>
                  <a:cubicBezTo>
                    <a:pt x="194310" y="644842"/>
                    <a:pt x="388620" y="409575"/>
                    <a:pt x="560070" y="262890"/>
                  </a:cubicBezTo>
                  <a:cubicBezTo>
                    <a:pt x="731520" y="116205"/>
                    <a:pt x="1028700" y="0"/>
                    <a:pt x="1028700" y="0"/>
                  </a:cubicBezTo>
                  <a:lnTo>
                    <a:pt x="1028700" y="0"/>
                  </a:lnTo>
                  <a:lnTo>
                    <a:pt x="1028700" y="0"/>
                  </a:lnTo>
                </a:path>
              </a:pathLst>
            </a:custGeom>
            <a:noFill/>
            <a:ln w="63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63494" y="1761754"/>
            <a:ext cx="1545101" cy="591715"/>
            <a:chOff x="2763494" y="1761754"/>
            <a:chExt cx="1545101" cy="591715"/>
          </a:xfrm>
        </p:grpSpPr>
        <p:sp>
          <p:nvSpPr>
            <p:cNvPr id="41" name="TextBox 40"/>
            <p:cNvSpPr txBox="1"/>
            <p:nvPr/>
          </p:nvSpPr>
          <p:spPr>
            <a:xfrm>
              <a:off x="3221438" y="1761754"/>
              <a:ext cx="10871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Order</a:t>
              </a:r>
              <a:endParaRPr lang="en-US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763494" y="1987118"/>
              <a:ext cx="567693" cy="366351"/>
            </a:xfrm>
            <a:custGeom>
              <a:avLst/>
              <a:gdLst>
                <a:gd name="connsiteX0" fmla="*/ 0 w 1028700"/>
                <a:gd name="connsiteY0" fmla="*/ 880110 h 880110"/>
                <a:gd name="connsiteX1" fmla="*/ 560070 w 1028700"/>
                <a:gd name="connsiteY1" fmla="*/ 262890 h 880110"/>
                <a:gd name="connsiteX2" fmla="*/ 1028700 w 1028700"/>
                <a:gd name="connsiteY2" fmla="*/ 0 h 880110"/>
                <a:gd name="connsiteX3" fmla="*/ 1028700 w 1028700"/>
                <a:gd name="connsiteY3" fmla="*/ 0 h 880110"/>
                <a:gd name="connsiteX4" fmla="*/ 1028700 w 1028700"/>
                <a:gd name="connsiteY4" fmla="*/ 0 h 88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80110">
                  <a:moveTo>
                    <a:pt x="0" y="880110"/>
                  </a:moveTo>
                  <a:cubicBezTo>
                    <a:pt x="194310" y="644842"/>
                    <a:pt x="388620" y="409575"/>
                    <a:pt x="560070" y="262890"/>
                  </a:cubicBezTo>
                  <a:cubicBezTo>
                    <a:pt x="731520" y="116205"/>
                    <a:pt x="1028700" y="0"/>
                    <a:pt x="1028700" y="0"/>
                  </a:cubicBezTo>
                  <a:lnTo>
                    <a:pt x="1028700" y="0"/>
                  </a:lnTo>
                  <a:lnTo>
                    <a:pt x="1028700" y="0"/>
                  </a:lnTo>
                </a:path>
              </a:pathLst>
            </a:custGeom>
            <a:noFill/>
            <a:ln w="6350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reeform 42"/>
          <p:cNvSpPr/>
          <p:nvPr/>
        </p:nvSpPr>
        <p:spPr>
          <a:xfrm>
            <a:off x="2727960" y="2003737"/>
            <a:ext cx="857008" cy="1051451"/>
          </a:xfrm>
          <a:custGeom>
            <a:avLst/>
            <a:gdLst>
              <a:gd name="connsiteX0" fmla="*/ 0 w 1028700"/>
              <a:gd name="connsiteY0" fmla="*/ 880110 h 880110"/>
              <a:gd name="connsiteX1" fmla="*/ 560070 w 1028700"/>
              <a:gd name="connsiteY1" fmla="*/ 262890 h 880110"/>
              <a:gd name="connsiteX2" fmla="*/ 1028700 w 1028700"/>
              <a:gd name="connsiteY2" fmla="*/ 0 h 880110"/>
              <a:gd name="connsiteX3" fmla="*/ 1028700 w 1028700"/>
              <a:gd name="connsiteY3" fmla="*/ 0 h 880110"/>
              <a:gd name="connsiteX4" fmla="*/ 1028700 w 1028700"/>
              <a:gd name="connsiteY4" fmla="*/ 0 h 88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880110">
                <a:moveTo>
                  <a:pt x="0" y="880110"/>
                </a:moveTo>
                <a:cubicBezTo>
                  <a:pt x="194310" y="644842"/>
                  <a:pt x="388620" y="409575"/>
                  <a:pt x="560070" y="262890"/>
                </a:cubicBezTo>
                <a:cubicBezTo>
                  <a:pt x="731520" y="116205"/>
                  <a:pt x="1028700" y="0"/>
                  <a:pt x="1028700" y="0"/>
                </a:cubicBezTo>
                <a:lnTo>
                  <a:pt x="1028700" y="0"/>
                </a:lnTo>
                <a:lnTo>
                  <a:pt x="1028700" y="0"/>
                </a:lnTo>
              </a:path>
            </a:pathLst>
          </a:custGeom>
          <a:noFill/>
          <a:ln w="6350">
            <a:solidFill>
              <a:srgbClr val="0033CC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223010" y="1405890"/>
            <a:ext cx="3531870" cy="2509480"/>
          </a:xfrm>
          <a:custGeom>
            <a:avLst/>
            <a:gdLst>
              <a:gd name="connsiteX0" fmla="*/ 0 w 3531870"/>
              <a:gd name="connsiteY0" fmla="*/ 880110 h 2509480"/>
              <a:gd name="connsiteX1" fmla="*/ 605790 w 3531870"/>
              <a:gd name="connsiteY1" fmla="*/ 2468880 h 2509480"/>
              <a:gd name="connsiteX2" fmla="*/ 1863090 w 3531870"/>
              <a:gd name="connsiteY2" fmla="*/ 1863090 h 2509480"/>
              <a:gd name="connsiteX3" fmla="*/ 3531870 w 3531870"/>
              <a:gd name="connsiteY3" fmla="*/ 0 h 250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1870" h="2509480">
                <a:moveTo>
                  <a:pt x="0" y="880110"/>
                </a:moveTo>
                <a:cubicBezTo>
                  <a:pt x="147637" y="1592580"/>
                  <a:pt x="295275" y="2305050"/>
                  <a:pt x="605790" y="2468880"/>
                </a:cubicBezTo>
                <a:cubicBezTo>
                  <a:pt x="916305" y="2632710"/>
                  <a:pt x="1375410" y="2274570"/>
                  <a:pt x="1863090" y="1863090"/>
                </a:cubicBezTo>
                <a:cubicBezTo>
                  <a:pt x="2350770" y="1451610"/>
                  <a:pt x="2941320" y="725805"/>
                  <a:pt x="3531870" y="0"/>
                </a:cubicBezTo>
              </a:path>
            </a:pathLst>
          </a:custGeom>
          <a:noFill/>
          <a:ln w="9525">
            <a:solidFill>
              <a:srgbClr val="FB1525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314204" y="1120377"/>
            <a:ext cx="2055632" cy="1011281"/>
            <a:chOff x="2103120" y="1238487"/>
            <a:chExt cx="1883936" cy="902697"/>
          </a:xfrm>
        </p:grpSpPr>
        <p:sp>
          <p:nvSpPr>
            <p:cNvPr id="50" name="TextBox 49"/>
            <p:cNvSpPr txBox="1"/>
            <p:nvPr/>
          </p:nvSpPr>
          <p:spPr>
            <a:xfrm>
              <a:off x="2750820" y="1238487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Crossover</a:t>
              </a:r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03120" y="1454683"/>
              <a:ext cx="719958" cy="686501"/>
            </a:xfrm>
            <a:custGeom>
              <a:avLst/>
              <a:gdLst>
                <a:gd name="connsiteX0" fmla="*/ 0 w 1028700"/>
                <a:gd name="connsiteY0" fmla="*/ 880110 h 880110"/>
                <a:gd name="connsiteX1" fmla="*/ 560070 w 1028700"/>
                <a:gd name="connsiteY1" fmla="*/ 262890 h 880110"/>
                <a:gd name="connsiteX2" fmla="*/ 1028700 w 1028700"/>
                <a:gd name="connsiteY2" fmla="*/ 0 h 880110"/>
                <a:gd name="connsiteX3" fmla="*/ 1028700 w 1028700"/>
                <a:gd name="connsiteY3" fmla="*/ 0 h 880110"/>
                <a:gd name="connsiteX4" fmla="*/ 1028700 w 1028700"/>
                <a:gd name="connsiteY4" fmla="*/ 0 h 88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80110">
                  <a:moveTo>
                    <a:pt x="0" y="880110"/>
                  </a:moveTo>
                  <a:cubicBezTo>
                    <a:pt x="194310" y="644842"/>
                    <a:pt x="388620" y="409575"/>
                    <a:pt x="560070" y="262890"/>
                  </a:cubicBezTo>
                  <a:cubicBezTo>
                    <a:pt x="731520" y="116205"/>
                    <a:pt x="1028700" y="0"/>
                    <a:pt x="1028700" y="0"/>
                  </a:cubicBezTo>
                  <a:lnTo>
                    <a:pt x="1028700" y="0"/>
                  </a:lnTo>
                  <a:lnTo>
                    <a:pt x="1028700" y="0"/>
                  </a:lnTo>
                </a:path>
              </a:pathLst>
            </a:custGeom>
            <a:noFill/>
            <a:ln w="6350">
              <a:solidFill>
                <a:srgbClr val="0033CC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 rot="1551047">
            <a:off x="2277333" y="2725424"/>
            <a:ext cx="2087663" cy="123663"/>
          </a:xfrm>
          <a:custGeom>
            <a:avLst/>
            <a:gdLst>
              <a:gd name="connsiteX0" fmla="*/ 0 w 3726180"/>
              <a:gd name="connsiteY0" fmla="*/ 1474470 h 1474470"/>
              <a:gd name="connsiteX1" fmla="*/ 2411730 w 3726180"/>
              <a:gd name="connsiteY1" fmla="*/ 422910 h 1474470"/>
              <a:gd name="connsiteX2" fmla="*/ 3726180 w 3726180"/>
              <a:gd name="connsiteY2" fmla="*/ 0 h 1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6180" h="1474470">
                <a:moveTo>
                  <a:pt x="0" y="1474470"/>
                </a:moveTo>
                <a:cubicBezTo>
                  <a:pt x="895350" y="1071562"/>
                  <a:pt x="1790700" y="668655"/>
                  <a:pt x="2411730" y="422910"/>
                </a:cubicBezTo>
                <a:cubicBezTo>
                  <a:pt x="3032760" y="177165"/>
                  <a:pt x="3379470" y="88582"/>
                  <a:pt x="3726180" y="0"/>
                </a:cubicBezTo>
              </a:path>
            </a:pathLst>
          </a:custGeom>
          <a:noFill/>
          <a:ln w="28575">
            <a:solidFill>
              <a:srgbClr val="FF339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-34806" y="2184856"/>
            <a:ext cx="9765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dirty="0" err="1"/>
              <a:t>m</a:t>
            </a:r>
            <a:r>
              <a:rPr lang="en-US" sz="1600" baseline="-25000" dirty="0" err="1"/>
              <a:t>s</a:t>
            </a:r>
            <a:r>
              <a:rPr lang="en-US" sz="1600" dirty="0"/>
              <a:t> &gt; m</a:t>
            </a:r>
            <a:r>
              <a:rPr lang="en-US" sz="1600" baseline="-25000" dirty="0"/>
              <a:t>s3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6488" y="4493068"/>
            <a:ext cx="319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Conjectured Phase Diagram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567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18" grpId="0"/>
      <p:bldP spid="21" grpId="0" animBg="1"/>
      <p:bldP spid="43" grpId="0" animBg="1"/>
      <p:bldP spid="35" grpId="0" animBg="1"/>
      <p:bldP spid="19" grpId="0" animBg="1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4B97268E-7B41-4D2C-A323-44435BD330E2}" type="slidenum">
              <a:rPr lang="en-US" smtClean="0"/>
              <a:pPr>
                <a:defRPr/>
              </a:pPr>
              <a:t>30</a:t>
            </a:fld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1" name="Group 17"/>
          <p:cNvGrpSpPr/>
          <p:nvPr/>
        </p:nvGrpSpPr>
        <p:grpSpPr>
          <a:xfrm>
            <a:off x="152399" y="76200"/>
            <a:ext cx="1676401" cy="533400"/>
            <a:chOff x="2976153" y="264225"/>
            <a:chExt cx="2419649" cy="990600"/>
          </a:xfrm>
        </p:grpSpPr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3045223" y="388050"/>
              <a:ext cx="2315512" cy="8002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2200" b="1" dirty="0" smtClean="0"/>
                <a:t>Epilogue</a:t>
              </a:r>
              <a:endParaRPr lang="en-US" sz="2200" dirty="0"/>
            </a:p>
          </p:txBody>
        </p:sp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2976153" y="264225"/>
              <a:ext cx="2419649" cy="990600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019801" y="2448207"/>
            <a:ext cx="2962752" cy="3659755"/>
            <a:chOff x="3276600" y="1295400"/>
            <a:chExt cx="3241675" cy="4257675"/>
          </a:xfrm>
        </p:grpSpPr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3276600" y="1295400"/>
              <a:ext cx="3241675" cy="4257675"/>
              <a:chOff x="240" y="1056"/>
              <a:chExt cx="2042" cy="2682"/>
            </a:xfrm>
          </p:grpSpPr>
          <p:pic>
            <p:nvPicPr>
              <p:cNvPr id="25" name="Picture 10" descr="iwantyou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1056"/>
                <a:ext cx="2042" cy="2682"/>
              </a:xfrm>
              <a:prstGeom prst="rect">
                <a:avLst/>
              </a:prstGeom>
              <a:noFill/>
            </p:spPr>
          </p:pic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528" y="3360"/>
                <a:ext cx="1536" cy="3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429000" y="4343400"/>
              <a:ext cx="3048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07774" y="4967519"/>
            <a:ext cx="2545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B14E6"/>
                </a:solidFill>
              </a:rPr>
              <a:t>Lots of work still </a:t>
            </a:r>
          </a:p>
          <a:p>
            <a:r>
              <a:rPr lang="en-US" b="1" dirty="0" smtClean="0">
                <a:solidFill>
                  <a:srgbClr val="4B14E6"/>
                </a:solidFill>
              </a:rPr>
              <a:t>to be done to fully chart the QCD phase diagram!!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95" y="609600"/>
            <a:ext cx="5400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B1525"/>
                </a:solidFill>
              </a:rPr>
              <a:t>Strong experimental indication for the CEP and its location</a:t>
            </a:r>
            <a:endParaRPr lang="en-US" sz="2000" b="1" dirty="0">
              <a:solidFill>
                <a:srgbClr val="FB152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4642" y="400896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>
                <a:solidFill>
                  <a:srgbClr val="FB1525"/>
                </a:solidFill>
              </a:rPr>
              <a:t>Additional Data </a:t>
            </a:r>
            <a:r>
              <a:rPr lang="en-US" sz="2000" b="1" dirty="0">
                <a:solidFill>
                  <a:srgbClr val="FB1525"/>
                </a:solidFill>
              </a:rPr>
              <a:t>from RHIC </a:t>
            </a:r>
            <a:r>
              <a:rPr lang="en-US" sz="2000" b="1" dirty="0" smtClean="0">
                <a:solidFill>
                  <a:srgbClr val="FB1525"/>
                </a:solidFill>
              </a:rPr>
              <a:t>(BES-II) together </a:t>
            </a:r>
            <a:r>
              <a:rPr lang="en-US" sz="2000" b="1" dirty="0">
                <a:solidFill>
                  <a:srgbClr val="FB1525"/>
                </a:solidFill>
              </a:rPr>
              <a:t>with </a:t>
            </a:r>
            <a:r>
              <a:rPr lang="en-US" sz="2000" b="1" dirty="0" smtClean="0">
                <a:solidFill>
                  <a:srgbClr val="FB1525"/>
                </a:solidFill>
              </a:rPr>
              <a:t>mature </a:t>
            </a:r>
            <a:r>
              <a:rPr lang="en-US" sz="2000" b="1" dirty="0">
                <a:solidFill>
                  <a:srgbClr val="FB1525"/>
                </a:solidFill>
              </a:rPr>
              <a:t>and sophisticated theoretical </a:t>
            </a:r>
            <a:r>
              <a:rPr lang="en-US" sz="2000" b="1" dirty="0" smtClean="0">
                <a:solidFill>
                  <a:srgbClr val="FB1525"/>
                </a:solidFill>
              </a:rPr>
              <a:t>modeling now required!</a:t>
            </a:r>
          </a:p>
        </p:txBody>
      </p:sp>
      <p:pic>
        <p:nvPicPr>
          <p:cNvPr id="28" name="Picture 15" descr="fig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972185"/>
            <a:ext cx="3194075" cy="32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986501"/>
              </p:ext>
            </p:extLst>
          </p:nvPr>
        </p:nvGraphicFramePr>
        <p:xfrm>
          <a:off x="3699425" y="1715153"/>
          <a:ext cx="948775" cy="30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51" name="Equation" r:id="rId7" imgW="545760" imgH="177480" progId="Equation.DSMT4">
                  <p:embed/>
                </p:oleObj>
              </mc:Choice>
              <mc:Fallback>
                <p:oleObj name="Equation" r:id="rId7" imgW="545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9425" y="1715153"/>
                        <a:ext cx="948775" cy="30890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442930"/>
              </p:ext>
            </p:extLst>
          </p:nvPr>
        </p:nvGraphicFramePr>
        <p:xfrm>
          <a:off x="3810000" y="2092162"/>
          <a:ext cx="688218" cy="30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52" name="Equation" r:id="rId9" imgW="457200" imgH="203040" progId="Equation.DSMT4">
                  <p:embed/>
                </p:oleObj>
              </mc:Choice>
              <mc:Fallback>
                <p:oleObj name="Equation" r:id="rId9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0" y="2092162"/>
                        <a:ext cx="688218" cy="3053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5880" y="1580851"/>
            <a:ext cx="3574104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order phase transition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1" dirty="0" smtClean="0"/>
              <a:t>3D </a:t>
            </a:r>
            <a:r>
              <a:rPr lang="en-US" b="1" dirty="0" err="1" smtClean="0"/>
              <a:t>Ising</a:t>
            </a:r>
            <a:r>
              <a:rPr lang="en-US" b="1" dirty="0" smtClean="0"/>
              <a:t> Model Universality class for CEP</a:t>
            </a:r>
            <a:endParaRPr lang="en-US" b="1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013324"/>
              </p:ext>
            </p:extLst>
          </p:nvPr>
        </p:nvGraphicFramePr>
        <p:xfrm>
          <a:off x="206927" y="2530376"/>
          <a:ext cx="3489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53" name="Equation" r:id="rId11" imgW="1981080" imgH="241200" progId="Equation.DSMT4">
                  <p:embed/>
                </p:oleObj>
              </mc:Choice>
              <mc:Fallback>
                <p:oleObj name="Equation" r:id="rId11" imgW="1981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6927" y="2530376"/>
                        <a:ext cx="3489325" cy="425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1206500"/>
                <a:ext cx="4043992" cy="38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Finite-Size Analysis with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𝑜𝑢𝑡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𝑠𝑖𝑑𝑒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) </a:t>
                </a:r>
                <a:endParaRPr lang="en-US" u="sng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06500"/>
                <a:ext cx="4043992" cy="384336"/>
              </a:xfrm>
              <a:prstGeom prst="rect">
                <a:avLst/>
              </a:prstGeom>
              <a:blipFill rotWithShape="0">
                <a:blip r:embed="rId13"/>
                <a:stretch>
                  <a:fillRect t="-6349" r="-15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309399"/>
              </p:ext>
            </p:extLst>
          </p:nvPr>
        </p:nvGraphicFramePr>
        <p:xfrm>
          <a:off x="4268292" y="1445244"/>
          <a:ext cx="805820" cy="171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54" name="Equation" r:id="rId14" imgW="177480" imgH="253800" progId="Equation.DSMT4">
                  <p:embed/>
                </p:oleObj>
              </mc:Choice>
              <mc:Fallback>
                <p:oleObj name="Equation" r:id="rId14" imgW="177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68292" y="1445244"/>
                        <a:ext cx="805820" cy="171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>
          <a:xfrm>
            <a:off x="3371850" y="2308860"/>
            <a:ext cx="2026113" cy="2297430"/>
          </a:xfrm>
          <a:custGeom>
            <a:avLst/>
            <a:gdLst>
              <a:gd name="connsiteX0" fmla="*/ 1611630 w 2026113"/>
              <a:gd name="connsiteY0" fmla="*/ 0 h 2297430"/>
              <a:gd name="connsiteX1" fmla="*/ 1908810 w 2026113"/>
              <a:gd name="connsiteY1" fmla="*/ 160020 h 2297430"/>
              <a:gd name="connsiteX2" fmla="*/ 1943100 w 2026113"/>
              <a:gd name="connsiteY2" fmla="*/ 445770 h 2297430"/>
              <a:gd name="connsiteX3" fmla="*/ 834390 w 2026113"/>
              <a:gd name="connsiteY3" fmla="*/ 1371600 h 2297430"/>
              <a:gd name="connsiteX4" fmla="*/ 0 w 2026113"/>
              <a:gd name="connsiteY4" fmla="*/ 2297430 h 2297430"/>
              <a:gd name="connsiteX5" fmla="*/ 0 w 2026113"/>
              <a:gd name="connsiteY5" fmla="*/ 2297430 h 229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6113" h="2297430">
                <a:moveTo>
                  <a:pt x="1611630" y="0"/>
                </a:moveTo>
                <a:cubicBezTo>
                  <a:pt x="1732597" y="42862"/>
                  <a:pt x="1853565" y="85725"/>
                  <a:pt x="1908810" y="160020"/>
                </a:cubicBezTo>
                <a:cubicBezTo>
                  <a:pt x="1964055" y="234315"/>
                  <a:pt x="2122170" y="243840"/>
                  <a:pt x="1943100" y="445770"/>
                </a:cubicBezTo>
                <a:cubicBezTo>
                  <a:pt x="1764030" y="647700"/>
                  <a:pt x="1158240" y="1062990"/>
                  <a:pt x="834390" y="1371600"/>
                </a:cubicBezTo>
                <a:cubicBezTo>
                  <a:pt x="510540" y="1680210"/>
                  <a:pt x="0" y="2297430"/>
                  <a:pt x="0" y="2297430"/>
                </a:cubicBezTo>
                <a:lnTo>
                  <a:pt x="0" y="2297430"/>
                </a:lnTo>
              </a:path>
            </a:pathLst>
          </a:custGeom>
          <a:noFill/>
          <a:ln w="28575">
            <a:solidFill>
              <a:srgbClr val="CAE8AA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88390" y="3427095"/>
            <a:ext cx="25122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Landmark validated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Crossover validated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Deconfinement </a:t>
            </a:r>
          </a:p>
          <a:p>
            <a:pPr algn="l"/>
            <a:r>
              <a:rPr lang="en-US" dirty="0" smtClean="0"/>
              <a:t>Validated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err="1"/>
              <a:t>m</a:t>
            </a:r>
            <a:r>
              <a:rPr lang="en-US" baseline="-25000" dirty="0" err="1" smtClean="0"/>
              <a:t>s</a:t>
            </a:r>
            <a:r>
              <a:rPr lang="en-US" dirty="0" smtClean="0"/>
              <a:t> &gt; m</a:t>
            </a:r>
            <a:r>
              <a:rPr lang="en-US" baseline="-25000" dirty="0" smtClean="0"/>
              <a:t>s3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Other </a:t>
            </a:r>
            <a:r>
              <a:rPr lang="en-US" dirty="0" smtClean="0"/>
              <a:t>implications! </a:t>
            </a:r>
            <a:endParaRPr lang="en-US" dirty="0"/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 rot="165184">
            <a:off x="2902320" y="4557876"/>
            <a:ext cx="351121" cy="218580"/>
          </a:xfrm>
          <a:prstGeom prst="ellipse">
            <a:avLst/>
          </a:prstGeom>
          <a:solidFill>
            <a:srgbClr val="F5FC68">
              <a:alpha val="4784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18" descr="Image result for image of world recru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72677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3" grpId="0"/>
      <p:bldP spid="31" grpId="0" animBg="1"/>
      <p:bldP spid="6" grpId="0"/>
      <p:bldP spid="7" grpId="0" animBg="1"/>
      <p:bldP spid="8" grpId="0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17360" y="2743200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B9155-0FC5-4747-B146-6A0D49CA143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2793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34400" y="6408738"/>
            <a:ext cx="4794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F9577CD-F713-43DD-B136-F1EBE1BE9F5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6200" y="53280"/>
            <a:ext cx="44196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Acoustic Scaling of HBT  Radii  - LHC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0200" y="6430805"/>
            <a:ext cx="7010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pic>
        <p:nvPicPr>
          <p:cNvPr id="36915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5"/>
          <a:stretch/>
        </p:blipFill>
        <p:spPr bwMode="auto">
          <a:xfrm>
            <a:off x="6069973" y="1467118"/>
            <a:ext cx="243943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01811" name="Picture 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4" y="38040"/>
            <a:ext cx="2216116" cy="145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200400" y="665430"/>
          <a:ext cx="22145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3210" name="Equation" r:id="rId7" imgW="1180800" imgH="495000" progId="Equation.DSMT4">
                  <p:embed/>
                </p:oleObj>
              </mc:Choice>
              <mc:Fallback>
                <p:oleObj name="Equation" r:id="rId7" imgW="11808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65430"/>
                        <a:ext cx="2214563" cy="839788"/>
                      </a:xfrm>
                      <a:prstGeom prst="rect">
                        <a:avLst/>
                      </a:prstGeom>
                      <a:solidFill>
                        <a:srgbClr val="FFFF00">
                          <a:alpha val="49019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7"/>
          <a:stretch/>
        </p:blipFill>
        <p:spPr bwMode="auto">
          <a:xfrm>
            <a:off x="154158" y="1465946"/>
            <a:ext cx="241173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8" r="28102"/>
          <a:stretch/>
        </p:blipFill>
        <p:spPr bwMode="auto">
          <a:xfrm>
            <a:off x="2514600" y="1459816"/>
            <a:ext cx="3657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00200" y="4735830"/>
                <a:ext cx="665438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and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scaling of the full LHC data set</a:t>
                </a:r>
              </a:p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>
                    <a:solidFill>
                      <a:srgbClr val="FF0000"/>
                    </a:solidFill>
                  </a:rPr>
                  <a:t>The centrality and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m</a:t>
                </a:r>
                <a:r>
                  <a:rPr lang="en-US" b="1" baseline="-25000" dirty="0" err="1">
                    <a:solidFill>
                      <a:srgbClr val="FF0000"/>
                    </a:solidFill>
                  </a:rPr>
                  <a:t>T</a:t>
                </a:r>
                <a:r>
                  <a:rPr lang="en-US" b="1" dirty="0">
                    <a:solidFill>
                      <a:srgbClr val="FF0000"/>
                    </a:solidFill>
                  </a:rPr>
                  <a:t> dependent data scale to a</a:t>
                </a:r>
              </a:p>
              <a:p>
                <a:pPr algn="l"/>
                <a:r>
                  <a:rPr lang="en-US" b="1" dirty="0">
                    <a:solidFill>
                      <a:srgbClr val="FF0000"/>
                    </a:solidFill>
                  </a:rPr>
                  <a:t>       single curve for each radii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Larger expansion rates at the LHC</a:t>
                </a:r>
              </a:p>
              <a:p>
                <a:pPr marL="285750" indent="-285750" algn="l">
                  <a:buFont typeface="Wingdings" panose="05000000000000000000" pitchFamily="2" charset="2"/>
                  <a:buChar char="Ø"/>
                </a:pPr>
                <a:r>
                  <a:rPr lang="en-US" b="1" dirty="0">
                    <a:solidFill>
                      <a:srgbClr val="FF0000"/>
                    </a:solidFill>
                  </a:rPr>
                  <a:t>Qualitatively similar expansion dynamics at RHIC &amp;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LHC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735830"/>
                <a:ext cx="6654386" cy="1477328"/>
              </a:xfrm>
              <a:prstGeom prst="rect">
                <a:avLst/>
              </a:prstGeom>
              <a:blipFill rotWithShape="0">
                <a:blip r:embed="rId9"/>
                <a:stretch>
                  <a:fillRect l="-642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39459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9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968" y="0"/>
            <a:ext cx="5584032" cy="6279810"/>
          </a:xfrm>
          <a:prstGeom prst="rect">
            <a:avLst/>
          </a:prstGeom>
        </p:spPr>
      </p:pic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B0068E-7A3D-4C75-BD69-36CF831903B8}" type="slidenum">
              <a:rPr lang="en-US"/>
              <a:pPr/>
              <a:t>33</a:t>
            </a:fld>
            <a:endParaRPr lang="en-US"/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3319" y="6118819"/>
            <a:ext cx="124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Liquid-gas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78469" y="611886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Ferromagnet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0" y="58229"/>
            <a:ext cx="3505200" cy="551371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 smtClean="0">
                <a:solidFill>
                  <a:srgbClr val="320CD6"/>
                </a:solidFill>
              </a:rPr>
              <a:t>Anatomy of search strategy</a:t>
            </a:r>
            <a:endParaRPr lang="en-US" sz="1900" dirty="0"/>
          </a:p>
        </p:txBody>
      </p:sp>
      <p:sp>
        <p:nvSpPr>
          <p:cNvPr id="2" name="TextBox 1"/>
          <p:cNvSpPr txBox="1"/>
          <p:nvPr/>
        </p:nvSpPr>
        <p:spPr>
          <a:xfrm>
            <a:off x="67231" y="990600"/>
            <a:ext cx="3711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>There are striking similarities</a:t>
            </a:r>
          </a:p>
          <a:p>
            <a:pPr algn="l"/>
            <a:r>
              <a:rPr lang="en-US" b="1" dirty="0">
                <a:solidFill>
                  <a:srgbClr val="002060"/>
                </a:solidFill>
              </a:rPr>
              <a:t>b</a:t>
            </a:r>
            <a:r>
              <a:rPr lang="en-US" b="1" dirty="0" smtClean="0">
                <a:solidFill>
                  <a:srgbClr val="002060"/>
                </a:solidFill>
              </a:rPr>
              <a:t>etween the phase diagrams for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smtClean="0"/>
              <a:t> Liquid-gas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dirty="0" err="1" smtClean="0"/>
              <a:t>Ising</a:t>
            </a:r>
            <a:r>
              <a:rPr lang="en-US" dirty="0" smtClean="0"/>
              <a:t> </a:t>
            </a:r>
            <a:r>
              <a:rPr lang="en-US" dirty="0" err="1" smtClean="0"/>
              <a:t>Ferromagnet</a:t>
            </a:r>
            <a:r>
              <a:rPr lang="en-US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52277"/>
          <a:stretch/>
        </p:blipFill>
        <p:spPr>
          <a:xfrm>
            <a:off x="549748" y="4046818"/>
            <a:ext cx="2193452" cy="1597970"/>
          </a:xfrm>
          <a:prstGeom prst="rect">
            <a:avLst/>
          </a:prstGeom>
          <a:effectLst>
            <a:glow rad="127000">
              <a:srgbClr val="99D25A"/>
            </a:glow>
          </a:effectLst>
        </p:spPr>
      </p:pic>
      <p:grpSp>
        <p:nvGrpSpPr>
          <p:cNvPr id="11" name="Group 10"/>
          <p:cNvGrpSpPr/>
          <p:nvPr/>
        </p:nvGrpSpPr>
        <p:grpSpPr>
          <a:xfrm>
            <a:off x="50667" y="2819400"/>
            <a:ext cx="7188333" cy="967652"/>
            <a:chOff x="50667" y="2819400"/>
            <a:chExt cx="7188333" cy="967652"/>
          </a:xfrm>
        </p:grpSpPr>
        <p:sp>
          <p:nvSpPr>
            <p:cNvPr id="6" name="TextBox 5"/>
            <p:cNvSpPr txBox="1"/>
            <p:nvPr/>
          </p:nvSpPr>
          <p:spPr>
            <a:xfrm>
              <a:off x="50667" y="3079166"/>
              <a:ext cx="3149733" cy="707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7030A0"/>
                  </a:solidFill>
                </a:rPr>
                <a:t>No stable homogeneous</a:t>
              </a:r>
            </a:p>
            <a:p>
              <a:r>
                <a:rPr lang="en-US" sz="2000" b="1" dirty="0" smtClean="0">
                  <a:solidFill>
                    <a:srgbClr val="7030A0"/>
                  </a:solidFill>
                </a:rPr>
                <a:t>thermodynamic phase</a:t>
              </a:r>
              <a:endParaRPr lang="en-US" sz="2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flipV="1">
              <a:off x="3200400" y="2971800"/>
              <a:ext cx="1447800" cy="4613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3"/>
            </p:cNvCxnSpPr>
            <p:nvPr/>
          </p:nvCxnSpPr>
          <p:spPr>
            <a:xfrm flipV="1">
              <a:off x="3200400" y="2819400"/>
              <a:ext cx="4038600" cy="6137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84666" y="2308543"/>
            <a:ext cx="3204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b="1" i="0" dirty="0">
                <a:solidFill>
                  <a:srgbClr val="FF0000"/>
                </a:solidFill>
              </a:rPr>
              <a:t>Same universality </a:t>
            </a:r>
            <a:r>
              <a:rPr lang="en-US" b="1" i="0" dirty="0" smtClean="0">
                <a:solidFill>
                  <a:srgbClr val="FF0000"/>
                </a:solidFill>
              </a:rPr>
              <a:t>class </a:t>
            </a:r>
          </a:p>
          <a:p>
            <a:pPr algn="l"/>
            <a:r>
              <a:rPr lang="en-US" b="1" i="0" dirty="0">
                <a:solidFill>
                  <a:srgbClr val="FF0000"/>
                </a:solidFill>
              </a:rPr>
              <a:t>f</a:t>
            </a:r>
            <a:r>
              <a:rPr lang="en-US" b="1" i="0" dirty="0" smtClean="0">
                <a:solidFill>
                  <a:srgbClr val="FF0000"/>
                </a:solidFill>
              </a:rPr>
              <a:t>or the CEP</a:t>
            </a:r>
            <a:endParaRPr lang="en-US" b="1" i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9695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bt_mT_phenix_sta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"/>
            <a:ext cx="6096000" cy="64135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7945"/>
            <a:ext cx="5029200" cy="365125"/>
          </a:xfrm>
        </p:spPr>
        <p:txBody>
          <a:bodyPr/>
          <a:lstStyle/>
          <a:p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C03A-3D85-4F03-A54E-5815B089E744}" type="slidenum">
              <a:rPr lang="en-US" smtClean="0"/>
              <a:t>34</a:t>
            </a:fld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52400" y="152400"/>
            <a:ext cx="304800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 err="1" smtClean="0">
                <a:solidFill>
                  <a:srgbClr val="0033CC"/>
                </a:solidFill>
              </a:rPr>
              <a:t>m</a:t>
            </a:r>
            <a:r>
              <a:rPr lang="en-US" b="1" baseline="-25000" dirty="0" err="1" smtClean="0">
                <a:solidFill>
                  <a:srgbClr val="0033CC"/>
                </a:solidFill>
              </a:rPr>
              <a:t>T</a:t>
            </a:r>
            <a:r>
              <a:rPr lang="en-US" b="1" dirty="0" smtClean="0">
                <a:solidFill>
                  <a:srgbClr val="0033CC"/>
                </a:solidFill>
              </a:rPr>
              <a:t> Scaling of HBT  Radii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3352800" cy="3428999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2000" dirty="0" smtClean="0"/>
              <a:t>PHENIX and STAR consistent </a:t>
            </a:r>
            <a:r>
              <a:rPr lang="en-US" sz="1800" dirty="0" smtClean="0">
                <a:hlinkClick r:id="rId3"/>
              </a:rPr>
              <a:t>arxiv</a:t>
            </a:r>
            <a:r>
              <a:rPr lang="en-US" sz="1800" dirty="0">
                <a:hlinkClick r:id="rId3"/>
              </a:rPr>
              <a:t>:</a:t>
            </a:r>
            <a:r>
              <a:rPr lang="en-US" sz="1800" dirty="0" smtClean="0">
                <a:hlinkClick r:id="rId3"/>
              </a:rPr>
              <a:t>1403.4972</a:t>
            </a:r>
            <a:r>
              <a:rPr lang="en-US" sz="1800" dirty="0" smtClean="0"/>
              <a:t> </a:t>
            </a:r>
            <a:endParaRPr lang="en-US" sz="2600" dirty="0" smtClean="0"/>
          </a:p>
          <a:p>
            <a:r>
              <a:rPr lang="en-US" sz="2000" dirty="0" smtClean="0"/>
              <a:t>all radii linear</a:t>
            </a:r>
          </a:p>
          <a:p>
            <a:pPr lvl="1"/>
            <a:r>
              <a:rPr lang="en-US" sz="2000" dirty="0" err="1" smtClean="0"/>
              <a:t>R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=</a:t>
            </a:r>
            <a:r>
              <a:rPr lang="en-US" sz="2000" i="1" dirty="0" err="1" smtClean="0"/>
              <a:t>a</a:t>
            </a:r>
            <a:r>
              <a:rPr lang="en-US" sz="2000" dirty="0" err="1" smtClean="0"/>
              <a:t>+</a:t>
            </a:r>
            <a:r>
              <a:rPr lang="en-US" sz="2000" i="1" dirty="0" err="1" smtClean="0"/>
              <a:t>b</a:t>
            </a:r>
            <a:r>
              <a:rPr lang="en-US" sz="2000" dirty="0" smtClean="0"/>
              <a:t>/</a:t>
            </a:r>
            <a:r>
              <a:rPr lang="en-US" sz="2000" dirty="0"/>
              <a:t>√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pPr lvl="1"/>
            <a:endParaRPr lang="en-US" sz="2000" baseline="-25000" dirty="0" smtClean="0"/>
          </a:p>
          <a:p>
            <a:r>
              <a:rPr lang="en-US" sz="2000" dirty="0" smtClean="0"/>
              <a:t>Useful to interpolate to common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T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idx="1"/>
          </p:nvPr>
        </p:nvSpPr>
        <p:spPr>
          <a:xfrm>
            <a:off x="304800" y="1177448"/>
            <a:ext cx="7696200" cy="3775552"/>
          </a:xfrm>
        </p:spPr>
        <p:txBody>
          <a:bodyPr>
            <a:normAutofit/>
          </a:bodyPr>
          <a:lstStyle/>
          <a:p>
            <a:pPr lvl="3"/>
            <a:endParaRPr lang="en-US" dirty="0" smtClean="0"/>
          </a:p>
          <a:p>
            <a:r>
              <a:rPr lang="en-US" sz="2400" dirty="0"/>
              <a:t>Systematic study </a:t>
            </a:r>
            <a:r>
              <a:rPr lang="en-US" sz="2400" dirty="0" smtClean="0"/>
              <a:t>of various probes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as </a:t>
            </a:r>
            <a:r>
              <a:rPr lang="en-US" sz="2400" dirty="0" smtClean="0"/>
              <a:t>a function </a:t>
            </a:r>
            <a:r>
              <a:rPr lang="en-US" sz="2400" dirty="0"/>
              <a:t>of √s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 Collapse of directed flow - v</a:t>
            </a:r>
            <a:r>
              <a:rPr lang="en-US" sz="2200" baseline="-25000" dirty="0" smtClean="0"/>
              <a:t>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 Critical fluctuations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FB1525"/>
                </a:solidFill>
              </a:rPr>
              <a:t> </a:t>
            </a:r>
            <a:r>
              <a:rPr lang="en-US" sz="2200" b="1" dirty="0" smtClean="0">
                <a:solidFill>
                  <a:srgbClr val="FB1525"/>
                </a:solidFill>
              </a:rPr>
              <a:t>Emission </a:t>
            </a:r>
            <a:r>
              <a:rPr lang="en-US" sz="2200" b="1" dirty="0">
                <a:solidFill>
                  <a:srgbClr val="FB1525"/>
                </a:solidFill>
              </a:rPr>
              <a:t>Source </a:t>
            </a:r>
            <a:r>
              <a:rPr lang="en-US" sz="2200" b="1" dirty="0" smtClean="0">
                <a:solidFill>
                  <a:srgbClr val="FB1525"/>
                </a:solidFill>
              </a:rPr>
              <a:t>radii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008000"/>
                </a:solidFill>
              </a:rPr>
              <a:t>Viscous </a:t>
            </a:r>
            <a:r>
              <a:rPr lang="en-US" sz="2200" b="1" dirty="0">
                <a:solidFill>
                  <a:srgbClr val="008000"/>
                </a:solidFill>
              </a:rPr>
              <a:t>coefficients </a:t>
            </a:r>
            <a:r>
              <a:rPr lang="en-US" sz="2200" b="1" dirty="0" smtClean="0">
                <a:solidFill>
                  <a:srgbClr val="008000"/>
                </a:solidFill>
              </a:rPr>
              <a:t>for flow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8000"/>
                </a:solidFill>
              </a:rPr>
              <a:t> </a:t>
            </a:r>
            <a:r>
              <a:rPr lang="en-US" sz="2200" b="1" dirty="0" smtClean="0">
                <a:solidFill>
                  <a:srgbClr val="008000"/>
                </a:solidFill>
              </a:rPr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8000"/>
                </a:solidFill>
              </a:rPr>
              <a:t> </a:t>
            </a:r>
            <a:r>
              <a:rPr lang="en-US" sz="2200" b="1" dirty="0" smtClean="0">
                <a:solidFill>
                  <a:srgbClr val="008000"/>
                </a:solidFill>
              </a:rPr>
              <a:t>…</a:t>
            </a:r>
            <a:endParaRPr lang="en-US" sz="2200" b="1" dirty="0">
              <a:solidFill>
                <a:srgbClr val="008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 marL="393192" lvl="1" indent="0">
              <a:buNone/>
            </a:pPr>
            <a:endParaRPr lang="en-US" sz="2200" dirty="0"/>
          </a:p>
          <a:p>
            <a:pPr lvl="1"/>
            <a:endParaRPr lang="en-US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150018" y="644048"/>
            <a:ext cx="5717382" cy="52467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200" b="1" dirty="0" smtClean="0">
                <a:solidFill>
                  <a:srgbClr val="320CD6"/>
                </a:solidFill>
              </a:rPr>
              <a:t>Ongoing studies </a:t>
            </a:r>
            <a:r>
              <a:rPr lang="en-US" sz="2200" b="1" dirty="0" smtClean="0">
                <a:solidFill>
                  <a:srgbClr val="320CD6"/>
                </a:solidFill>
              </a:rPr>
              <a:t>in search of the CEP</a:t>
            </a: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4495800" y="2895600"/>
            <a:ext cx="2756406" cy="369332"/>
            <a:chOff x="4495800" y="3151743"/>
            <a:chExt cx="2756406" cy="369332"/>
          </a:xfrm>
        </p:grpSpPr>
        <p:sp>
          <p:nvSpPr>
            <p:cNvPr id="2" name="Right Arrow 1"/>
            <p:cNvSpPr/>
            <p:nvPr/>
          </p:nvSpPr>
          <p:spPr>
            <a:xfrm rot="10800000">
              <a:off x="4495800" y="3253740"/>
              <a:ext cx="533400" cy="129936"/>
            </a:xfrm>
            <a:prstGeom prst="right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69585" y="3151743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Focus of this talk</a:t>
              </a:r>
              <a:endParaRPr lang="en-US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60957" y="4869637"/>
            <a:ext cx="74590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3399"/>
                </a:solidFill>
              </a:rPr>
              <a:t>These are all guided by a variety of search strategies'</a:t>
            </a:r>
            <a:endParaRPr lang="en-US" sz="2200" b="1" dirty="0">
              <a:solidFill>
                <a:srgbClr val="FF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662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463488" y="5658357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0" dirty="0" smtClean="0">
                <a:solidFill>
                  <a:srgbClr val="FF0000"/>
                </a:solidFill>
                <a:latin typeface="LiberationSans"/>
              </a:rPr>
              <a:t>The critical end point is characterized by several (power law) divergences</a:t>
            </a:r>
            <a:endParaRPr lang="en-US" sz="2200" dirty="0"/>
          </a:p>
        </p:txBody>
      </p:sp>
      <p:sp>
        <p:nvSpPr>
          <p:cNvPr id="14" name="Rounded Rectangle 13"/>
          <p:cNvSpPr/>
          <p:nvPr/>
        </p:nvSpPr>
        <p:spPr>
          <a:xfrm>
            <a:off x="76200" y="58229"/>
            <a:ext cx="3810000" cy="551371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Anatomy of search strategy</a:t>
            </a:r>
            <a:endParaRPr lang="en-US" sz="2000" dirty="0"/>
          </a:p>
        </p:txBody>
      </p:sp>
      <p:pic>
        <p:nvPicPr>
          <p:cNvPr id="3741698" name="Picture 2" descr="http://www.is.mpg.de/5493361/Critical_phenomena_and_fluctuatio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1540"/>
            <a:ext cx="4375150" cy="27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86" y="3632537"/>
            <a:ext cx="4359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4B14E6"/>
                </a:solidFill>
                <a:latin typeface="Verdana" panose="020B0604030504040204" pitchFamily="34" charset="0"/>
              </a:rPr>
              <a:t>A</a:t>
            </a:r>
            <a:r>
              <a:rPr lang="en-US" sz="2000" b="1" i="0" dirty="0" smtClean="0">
                <a:solidFill>
                  <a:srgbClr val="4B14E6"/>
                </a:solidFill>
                <a:latin typeface="Verdana" panose="020B0604030504040204" pitchFamily="34" charset="0"/>
              </a:rPr>
              <a:t>pproaching </a:t>
            </a:r>
            <a:r>
              <a:rPr lang="en-US" sz="2000" b="1" i="0" dirty="0">
                <a:solidFill>
                  <a:srgbClr val="4B14E6"/>
                </a:solidFill>
                <a:latin typeface="Verdana" panose="020B0604030504040204" pitchFamily="34" charset="0"/>
              </a:rPr>
              <a:t>the critical point of </a:t>
            </a:r>
            <a:r>
              <a:rPr lang="en-US" sz="2000" b="1" i="0" dirty="0" smtClean="0">
                <a:solidFill>
                  <a:srgbClr val="4B14E6"/>
                </a:solidFill>
                <a:latin typeface="Verdana" panose="020B0604030504040204" pitchFamily="34" charset="0"/>
              </a:rPr>
              <a:t>a 2</a:t>
            </a:r>
            <a:r>
              <a:rPr lang="en-US" sz="2000" b="1" i="0" baseline="30000" dirty="0" smtClean="0">
                <a:solidFill>
                  <a:srgbClr val="4B14E6"/>
                </a:solidFill>
                <a:latin typeface="Verdana" panose="020B0604030504040204" pitchFamily="34" charset="0"/>
              </a:rPr>
              <a:t>nd</a:t>
            </a:r>
            <a:r>
              <a:rPr lang="en-US" sz="2000" b="1" i="0" dirty="0" smtClean="0">
                <a:solidFill>
                  <a:srgbClr val="4B14E6"/>
                </a:solidFill>
                <a:latin typeface="Verdana" panose="020B0604030504040204" pitchFamily="34" charset="0"/>
              </a:rPr>
              <a:t> order </a:t>
            </a:r>
            <a:r>
              <a:rPr lang="en-US" sz="2000" b="1" i="0" dirty="0">
                <a:solidFill>
                  <a:srgbClr val="4B14E6"/>
                </a:solidFill>
                <a:latin typeface="Verdana" panose="020B0604030504040204" pitchFamily="34" charset="0"/>
              </a:rPr>
              <a:t>phase </a:t>
            </a:r>
            <a:r>
              <a:rPr lang="en-US" sz="2000" b="1" i="0" dirty="0" smtClean="0">
                <a:solidFill>
                  <a:srgbClr val="4B14E6"/>
                </a:solidFill>
                <a:latin typeface="Verdana" panose="020B0604030504040204" pitchFamily="34" charset="0"/>
              </a:rPr>
              <a:t>transitions</a:t>
            </a:r>
            <a:endParaRPr lang="en-US" sz="2000" b="1" dirty="0">
              <a:solidFill>
                <a:srgbClr val="4B14E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56173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i="0" dirty="0" smtClean="0">
                <a:solidFill>
                  <a:srgbClr val="444444"/>
                </a:solidFill>
                <a:latin typeface="Verdana" panose="020B0604030504040204" pitchFamily="34" charset="0"/>
              </a:rPr>
              <a:t>The </a:t>
            </a:r>
            <a:r>
              <a:rPr lang="en-US" sz="2000" i="0" dirty="0">
                <a:solidFill>
                  <a:srgbClr val="444444"/>
                </a:solidFill>
                <a:latin typeface="Verdana" panose="020B0604030504040204" pitchFamily="34" charset="0"/>
              </a:rPr>
              <a:t>correlation length diverges </a:t>
            </a:r>
            <a:endParaRPr lang="en-US" sz="2000" i="0" dirty="0" smtClean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r>
              <a:rPr lang="en-US" sz="2000" i="0" dirty="0" smtClean="0">
                <a:solidFill>
                  <a:srgbClr val="444444"/>
                </a:solidFill>
                <a:latin typeface="Verdana" panose="020B0604030504040204" pitchFamily="34" charset="0"/>
              </a:rPr>
              <a:t>Renders microscopic </a:t>
            </a:r>
            <a:r>
              <a:rPr lang="en-US" sz="2000" i="0" dirty="0">
                <a:solidFill>
                  <a:srgbClr val="444444"/>
                </a:solidFill>
                <a:latin typeface="Verdana" panose="020B0604030504040204" pitchFamily="34" charset="0"/>
              </a:rPr>
              <a:t>details </a:t>
            </a:r>
            <a:r>
              <a:rPr lang="en-US" sz="2000" i="0" dirty="0" smtClean="0">
                <a:solidFill>
                  <a:srgbClr val="444444"/>
                </a:solidFill>
                <a:latin typeface="Verdana" panose="020B0604030504040204" pitchFamily="34" charset="0"/>
              </a:rPr>
              <a:t>(largely) irrelevant</a:t>
            </a:r>
          </a:p>
          <a:p>
            <a:pPr marL="742950" lvl="1" indent="-285750" algn="l">
              <a:buFont typeface="Wingdings" panose="05000000000000000000" pitchFamily="2" charset="2"/>
              <a:buChar char="ü"/>
            </a:pPr>
            <a:endParaRPr lang="en-US" i="0" dirty="0" smtClean="0">
              <a:solidFill>
                <a:srgbClr val="444444"/>
              </a:solidFill>
              <a:latin typeface="Verdana" panose="020B060403050404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i="0" dirty="0" smtClean="0">
                <a:solidFill>
                  <a:srgbClr val="444444"/>
                </a:solidFill>
                <a:latin typeface="Verdana" panose="020B0604030504040204" pitchFamily="34" charset="0"/>
              </a:rPr>
              <a:t>This </a:t>
            </a:r>
            <a:r>
              <a:rPr lang="en-US" sz="2000" i="0" dirty="0">
                <a:solidFill>
                  <a:srgbClr val="444444"/>
                </a:solidFill>
                <a:latin typeface="Verdana" panose="020B0604030504040204" pitchFamily="34" charset="0"/>
              </a:rPr>
              <a:t>leads to universal power laws and scaling functions for static and dynamic properties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24400" y="2821089"/>
            <a:ext cx="4212432" cy="2741511"/>
            <a:chOff x="4779168" y="2743200"/>
            <a:chExt cx="4212432" cy="2741511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7708067"/>
                </p:ext>
              </p:extLst>
            </p:nvPr>
          </p:nvGraphicFramePr>
          <p:xfrm>
            <a:off x="4892488" y="3122511"/>
            <a:ext cx="4099112" cy="2362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1959" name="Equation" r:id="rId6" imgW="2247840" imgH="1295280" progId="Equation.DSMT4">
                    <p:embed/>
                  </p:oleObj>
                </mc:Choice>
                <mc:Fallback>
                  <p:oleObj name="Equation" r:id="rId6" imgW="2247840" imgH="1295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892488" y="3122511"/>
                          <a:ext cx="4099112" cy="2362200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779168" y="2743200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0" u="sng" dirty="0" err="1" smtClean="0"/>
                <a:t>Ising</a:t>
              </a:r>
              <a:r>
                <a:rPr lang="en-US" sz="2000" b="1" i="0" u="sng" dirty="0" smtClean="0"/>
                <a:t> model</a:t>
              </a:r>
              <a:endParaRPr lang="en-US" sz="2000" b="1" i="0" u="sng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76200" y="4700826"/>
            <a:ext cx="47500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B1525"/>
                </a:solidFill>
              </a:rPr>
              <a:t>Search for “critical fluctuations” in HIC</a:t>
            </a:r>
          </a:p>
          <a:p>
            <a:r>
              <a:rPr lang="en-US" sz="1600" b="1" dirty="0" err="1" smtClean="0"/>
              <a:t>Stephanov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Rajagopal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Shuryak</a:t>
            </a:r>
            <a:endParaRPr lang="en-US" sz="1600" b="1" dirty="0"/>
          </a:p>
          <a:p>
            <a:r>
              <a:rPr lang="en-US" sz="1600" b="1" dirty="0" smtClean="0"/>
              <a:t>PRL.81, 4816 (98)</a:t>
            </a:r>
            <a:endParaRPr lang="en-US" sz="16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4922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4318881" cy="39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76400" y="4922088"/>
                <a:ext cx="6858000" cy="1184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i="0" dirty="0" smtClean="0">
                    <a:solidFill>
                      <a:srgbClr val="FF0000"/>
                    </a:solidFill>
                    <a:latin typeface="LiberationSans"/>
                  </a:rPr>
                  <a:t>The critical end point is characterized by several (power law) divergent signatures</a:t>
                </a:r>
              </a:p>
              <a:p>
                <a:r>
                  <a:rPr lang="en-US" sz="300" i="0" dirty="0">
                    <a:solidFill>
                      <a:srgbClr val="FF0000"/>
                    </a:solidFill>
                    <a:latin typeface="LiberationSans"/>
                  </a:rPr>
                  <a:t> </a:t>
                </a:r>
                <a:endParaRPr lang="en-US" sz="300" i="0" dirty="0" smtClean="0">
                  <a:solidFill>
                    <a:srgbClr val="FF0000"/>
                  </a:solidFill>
                  <a:latin typeface="LiberationSans"/>
                </a:endParaRPr>
              </a:p>
              <a:p>
                <a:r>
                  <a:rPr lang="en-US" sz="2200" b="1" i="0" dirty="0" smtClean="0">
                    <a:solidFill>
                      <a:srgbClr val="008000"/>
                    </a:solidFill>
                    <a:latin typeface="LiberationSans"/>
                  </a:rPr>
                  <a:t>For HIC we use beam energy scans to vary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sz="2400" b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8000"/>
                    </a:solidFill>
                  </a:rPr>
                  <a:t>,T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922088"/>
                <a:ext cx="6858000" cy="1184940"/>
              </a:xfrm>
              <a:prstGeom prst="rect">
                <a:avLst/>
              </a:prstGeom>
              <a:blipFill rotWithShape="0">
                <a:blip r:embed="rId5"/>
                <a:stretch>
                  <a:fillRect t="-2564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8180" y="838200"/>
            <a:ext cx="4655820" cy="379490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6200" y="-15240"/>
            <a:ext cx="3810000" cy="551371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320CD6"/>
                </a:solidFill>
              </a:rPr>
              <a:t>Anatomy of search strategy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86521" y="451148"/>
                <a:ext cx="655885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i="0" dirty="0" smtClean="0"/>
                  <a:t>O</a:t>
                </a:r>
                <a:endParaRPr lang="en-US" b="1" i="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21" y="451148"/>
                <a:ext cx="655885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64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5932" y="820480"/>
            <a:ext cx="1367100" cy="401200"/>
          </a:xfrm>
          <a:prstGeom prst="rect">
            <a:avLst/>
          </a:prstGeom>
          <a:effectLst>
            <a:glow rad="127000">
              <a:srgbClr val="00B050"/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2160" y="1060200"/>
            <a:ext cx="1701900" cy="387600"/>
          </a:xfrm>
          <a:prstGeom prst="rect">
            <a:avLst/>
          </a:prstGeom>
          <a:effectLst>
            <a:glow rad="127000">
              <a:srgbClr val="00B050"/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518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3" name="Text Box 28"/>
          <p:cNvSpPr txBox="1">
            <a:spLocks noChangeArrowheads="1"/>
          </p:cNvSpPr>
          <p:nvPr/>
        </p:nvSpPr>
        <p:spPr bwMode="auto">
          <a:xfrm>
            <a:off x="3829050" y="3635313"/>
            <a:ext cx="185738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/>
          </a:p>
        </p:txBody>
      </p:sp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7</a:t>
            </a:fld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73569" y="4678680"/>
                <a:ext cx="4888518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LHC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 access to high T and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𝑩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algn="l"/>
                <a:r>
                  <a:rPr lang="en-US" sz="400" dirty="0" smtClean="0">
                    <a:solidFill>
                      <a:srgbClr val="FF0000"/>
                    </a:solidFill>
                  </a:rPr>
                  <a:t>  </a:t>
                </a:r>
              </a:p>
              <a:p>
                <a:pPr marL="285750" indent="-285750" algn="l">
                  <a:buFont typeface="Wingdings" pitchFamily="2" charset="2"/>
                  <a:buChar char="Ø"/>
                </a:pPr>
                <a:r>
                  <a:rPr lang="en-US" b="1" dirty="0" smtClean="0">
                    <a:solidFill>
                      <a:srgbClr val="008000"/>
                    </a:solidFill>
                  </a:rPr>
                  <a:t>RHIC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</a:t>
                </a:r>
                <a:r>
                  <a:rPr lang="en-US" b="1" dirty="0" smtClean="0">
                    <a:sym typeface="Wingdings" pitchFamily="2" charset="2"/>
                  </a:rPr>
                  <a:t> </a:t>
                </a:r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access to different systems and</a:t>
                </a:r>
              </a:p>
              <a:p>
                <a:pPr algn="l"/>
                <a:r>
                  <a:rPr lang="en-US" b="1" dirty="0" smtClean="0">
                    <a:solidFill>
                      <a:srgbClr val="008000"/>
                    </a:solidFill>
                    <a:sym typeface="Wingdings" pitchFamily="2" charset="2"/>
                  </a:rPr>
                  <a:t>a </a:t>
                </a:r>
                <a:r>
                  <a:rPr lang="en-US" b="1" dirty="0" smtClean="0">
                    <a:solidFill>
                      <a:srgbClr val="008000"/>
                    </a:solidFill>
                  </a:rPr>
                  <a:t>broad domain of  the </a:t>
                </a:r>
                <a:r>
                  <a:rPr lang="en-US" b="1" dirty="0">
                    <a:solidFill>
                      <a:srgbClr val="00800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,T)-plane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569" y="4678680"/>
                <a:ext cx="4888518" cy="984885"/>
              </a:xfrm>
              <a:prstGeom prst="rect">
                <a:avLst/>
              </a:prstGeom>
              <a:blipFill rotWithShape="0">
                <a:blip r:embed="rId4"/>
                <a:stretch>
                  <a:fillRect l="-1122" t="-3727" r="-125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47625" y="758190"/>
            <a:ext cx="4219575" cy="3952875"/>
            <a:chOff x="76200" y="721425"/>
            <a:chExt cx="4219575" cy="3952875"/>
          </a:xfrm>
        </p:grpSpPr>
        <p:pic>
          <p:nvPicPr>
            <p:cNvPr id="272486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721425"/>
              <a:ext cx="4219575" cy="395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2874701" y="3640775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/>
            </a:p>
          </p:txBody>
        </p:sp>
      </p:grp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54232" y="558226"/>
            <a:ext cx="486543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u="sng" dirty="0" smtClean="0">
                <a:solidFill>
                  <a:srgbClr val="7030A0"/>
                </a:solidFill>
              </a:rPr>
              <a:t>Exploit the RHIC-LHC beam energy lever arm</a:t>
            </a:r>
            <a:endParaRPr lang="en-US" u="sng" baseline="-25000" dirty="0">
              <a:solidFill>
                <a:srgbClr val="7030A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514600" y="1475312"/>
            <a:ext cx="1266825" cy="1938448"/>
          </a:xfrm>
          <a:custGeom>
            <a:avLst/>
            <a:gdLst>
              <a:gd name="connsiteX0" fmla="*/ 0 w 1341912"/>
              <a:gd name="connsiteY0" fmla="*/ 2054431 h 2054431"/>
              <a:gd name="connsiteX1" fmla="*/ 320634 w 1341912"/>
              <a:gd name="connsiteY1" fmla="*/ 1816924 h 2054431"/>
              <a:gd name="connsiteX2" fmla="*/ 665018 w 1341912"/>
              <a:gd name="connsiteY2" fmla="*/ 1425038 h 2054431"/>
              <a:gd name="connsiteX3" fmla="*/ 985652 w 1341912"/>
              <a:gd name="connsiteY3" fmla="*/ 878774 h 2054431"/>
              <a:gd name="connsiteX4" fmla="*/ 1211283 w 1341912"/>
              <a:gd name="connsiteY4" fmla="*/ 391885 h 2054431"/>
              <a:gd name="connsiteX5" fmla="*/ 1341912 w 1341912"/>
              <a:gd name="connsiteY5" fmla="*/ 0 h 205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912" h="2054431">
                <a:moveTo>
                  <a:pt x="0" y="2054431"/>
                </a:moveTo>
                <a:cubicBezTo>
                  <a:pt x="104899" y="1988127"/>
                  <a:pt x="209798" y="1921823"/>
                  <a:pt x="320634" y="1816924"/>
                </a:cubicBezTo>
                <a:cubicBezTo>
                  <a:pt x="431470" y="1712025"/>
                  <a:pt x="554182" y="1581396"/>
                  <a:pt x="665018" y="1425038"/>
                </a:cubicBezTo>
                <a:cubicBezTo>
                  <a:pt x="775854" y="1268680"/>
                  <a:pt x="894608" y="1050966"/>
                  <a:pt x="985652" y="878774"/>
                </a:cubicBezTo>
                <a:cubicBezTo>
                  <a:pt x="1076696" y="706582"/>
                  <a:pt x="1151906" y="538347"/>
                  <a:pt x="1211283" y="391885"/>
                </a:cubicBezTo>
                <a:cubicBezTo>
                  <a:pt x="1270660" y="245423"/>
                  <a:pt x="1341912" y="0"/>
                  <a:pt x="1341912" y="0"/>
                </a:cubicBezTo>
              </a:path>
            </a:pathLst>
          </a:custGeom>
          <a:ln w="57150">
            <a:solidFill>
              <a:srgbClr val="FB152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971800" y="6405245"/>
            <a:ext cx="58674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1295400" y="3402330"/>
            <a:ext cx="1219200" cy="534290"/>
          </a:xfrm>
          <a:custGeom>
            <a:avLst/>
            <a:gdLst>
              <a:gd name="connsiteX0" fmla="*/ 1215483 w 1215483"/>
              <a:gd name="connsiteY0" fmla="*/ 0 h 702527"/>
              <a:gd name="connsiteX1" fmla="*/ 925551 w 1215483"/>
              <a:gd name="connsiteY1" fmla="*/ 245327 h 702527"/>
              <a:gd name="connsiteX2" fmla="*/ 501805 w 1215483"/>
              <a:gd name="connsiteY2" fmla="*/ 479502 h 702527"/>
              <a:gd name="connsiteX3" fmla="*/ 0 w 1215483"/>
              <a:gd name="connsiteY3" fmla="*/ 702527 h 70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5483" h="702527">
                <a:moveTo>
                  <a:pt x="1215483" y="0"/>
                </a:moveTo>
                <a:cubicBezTo>
                  <a:pt x="1129990" y="82705"/>
                  <a:pt x="1044497" y="165410"/>
                  <a:pt x="925551" y="245327"/>
                </a:cubicBezTo>
                <a:cubicBezTo>
                  <a:pt x="806605" y="325244"/>
                  <a:pt x="656064" y="403302"/>
                  <a:pt x="501805" y="479502"/>
                </a:cubicBezTo>
                <a:cubicBezTo>
                  <a:pt x="347547" y="555702"/>
                  <a:pt x="173773" y="629114"/>
                  <a:pt x="0" y="702527"/>
                </a:cubicBez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85825" y="3167000"/>
            <a:ext cx="155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rgbClr val="00B050"/>
                </a:solidFill>
              </a:rPr>
              <a:t>Energy scan</a:t>
            </a:r>
            <a:endParaRPr lang="en-US" b="1" i="0" dirty="0">
              <a:solidFill>
                <a:srgbClr val="00B05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6199" y="53280"/>
            <a:ext cx="2574485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Search Strategy</a:t>
            </a:r>
            <a:endParaRPr lang="en-US" sz="2000" b="1" dirty="0">
              <a:solidFill>
                <a:srgbClr val="0033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0" y="684014"/>
            <a:ext cx="3657600" cy="4573786"/>
            <a:chOff x="5181600" y="838200"/>
            <a:chExt cx="3657600" cy="4573786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022866"/>
              <a:ext cx="3657600" cy="4389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5420024" y="838200"/>
                  <a:ext cx="32976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rgbClr val="008000"/>
                      </a:solidFill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𝛍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𝐁</m:t>
                          </m:r>
                        </m:sub>
                      </m:sSub>
                    </m:oMath>
                  </a14:m>
                  <a:r>
                    <a:rPr lang="en-US" b="1" dirty="0">
                      <a:solidFill>
                        <a:srgbClr val="008000"/>
                      </a:solidFill>
                    </a:rPr>
                    <a:t>,T</a:t>
                  </a:r>
                  <a:r>
                    <a:rPr lang="en-US" b="1" dirty="0" smtClean="0">
                      <a:solidFill>
                        <a:srgbClr val="008000"/>
                      </a:solidFill>
                    </a:rPr>
                    <a:t>) at chemical freeze-out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024" y="838200"/>
                  <a:ext cx="3297634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09" t="-8197" r="-110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52230" y="5288228"/>
                <a:ext cx="4386970" cy="374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dirty="0">
                    <a:sym typeface="Wingdings" pitchFamily="2" charset="2"/>
                  </a:rPr>
                  <a:t>RHIC</a:t>
                </a:r>
                <a:r>
                  <a:rPr lang="en-US" b="1" baseline="-25000" dirty="0">
                    <a:sym typeface="Wingdings" pitchFamily="2" charset="2"/>
                  </a:rPr>
                  <a:t>BES</a:t>
                </a:r>
                <a:r>
                  <a:rPr lang="en-US" b="1" dirty="0">
                    <a:sym typeface="Wingdings" pitchFamily="2" charset="2"/>
                  </a:rPr>
                  <a:t> to LHC 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  <a:ea typeface="Cambria Math"/>
                        <a:sym typeface="Wingdings" pitchFamily="2" charset="2"/>
                      </a:rPr>
                      <m:t>~</m:t>
                    </m:r>
                  </m:oMath>
                </a14:m>
                <a:r>
                  <a:rPr lang="en-US" b="1" dirty="0">
                    <a:sym typeface="Wingdings" pitchFamily="2" charset="2"/>
                  </a:rPr>
                  <a:t>360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  <a:sym typeface="Wingdings" pitchFamily="2" charset="2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>
                                <a:latin typeface="Cambria Math"/>
                                <a:sym typeface="Wingdings" pitchFamily="2" charset="2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dirty="0">
                    <a:sym typeface="Wingdings" pitchFamily="2" charset="2"/>
                  </a:rPr>
                  <a:t> increase</a:t>
                </a:r>
                <a:endParaRPr lang="en-US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230" y="5288228"/>
                <a:ext cx="4386970" cy="374526"/>
              </a:xfrm>
              <a:prstGeom prst="rect">
                <a:avLst/>
              </a:prstGeom>
              <a:blipFill rotWithShape="0">
                <a:blip r:embed="rId9"/>
                <a:stretch>
                  <a:fillRect l="-1111" t="-8065" r="-417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789235" y="3764280"/>
            <a:ext cx="2226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</a:t>
            </a:r>
            <a:r>
              <a:rPr lang="en-US" sz="1400" dirty="0" err="1" smtClean="0"/>
              <a:t>Malek</a:t>
            </a:r>
            <a:r>
              <a:rPr lang="en-US" sz="1400" dirty="0" smtClean="0"/>
              <a:t>, CIPANP (2012)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324600" y="42773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 smtClean="0"/>
              <a:t>Cleymans</a:t>
            </a:r>
            <a:r>
              <a:rPr lang="en-US" sz="1400" dirty="0" smtClean="0"/>
              <a:t> et al. </a:t>
            </a:r>
          </a:p>
          <a:p>
            <a:r>
              <a:rPr lang="en-US" sz="1400" dirty="0" smtClean="0"/>
              <a:t>Phys</a:t>
            </a:r>
            <a:r>
              <a:rPr lang="en-US" sz="1400" dirty="0"/>
              <a:t>. Rev. C73, 034905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72595" y="6152379"/>
            <a:ext cx="506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Challenge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identification of robust signals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224455" y="5721474"/>
                <a:ext cx="5549083" cy="374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rgbClr val="4B14E6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4B14E6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4B14E6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4B14E6"/>
                                </a:solidFill>
                                <a:latin typeface="Cambria Math"/>
                                <a:sym typeface="Wingdings" pitchFamily="2" charset="2"/>
                              </a:rPr>
                              <m:t>𝑵𝑵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b="1" dirty="0">
                    <a:solidFill>
                      <a:srgbClr val="4B14E6"/>
                    </a:solidFill>
                    <a:sym typeface="Wingdings" pitchFamily="2" charset="2"/>
                  </a:rPr>
                  <a:t>  </a:t>
                </a:r>
                <a:r>
                  <a:rPr lang="en-US" b="1" dirty="0" smtClean="0">
                    <a:solidFill>
                      <a:srgbClr val="4B14E6"/>
                    </a:solidFill>
                    <a:sym typeface="Wingdings" pitchFamily="2" charset="2"/>
                  </a:rPr>
                  <a:t>is a good proxy for </a:t>
                </a:r>
                <a:r>
                  <a:rPr lang="en-US" b="1" dirty="0">
                    <a:solidFill>
                      <a:srgbClr val="4B14E6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4B14E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4B14E6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b="1" i="1" smtClean="0">
                            <a:solidFill>
                              <a:srgbClr val="4B14E6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>
                            <a:solidFill>
                              <a:srgbClr val="4B14E6"/>
                            </a:solidFill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1">
                            <a:solidFill>
                              <a:srgbClr val="4B14E6"/>
                            </a:solidFill>
                            <a:latin typeface="Cambria Math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4B14E6"/>
                    </a:solidFill>
                  </a:rPr>
                  <a:t>) combinations!</a:t>
                </a:r>
                <a:r>
                  <a:rPr lang="en-US" b="1" dirty="0" smtClean="0">
                    <a:solidFill>
                      <a:srgbClr val="4B14E6"/>
                    </a:solidFill>
                    <a:sym typeface="Wingdings" pitchFamily="2" charset="2"/>
                  </a:rPr>
                  <a:t> </a:t>
                </a:r>
                <a:endParaRPr lang="en-US" b="1" dirty="0">
                  <a:solidFill>
                    <a:srgbClr val="4B14E6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55" y="5721474"/>
                <a:ext cx="5549083" cy="374526"/>
              </a:xfrm>
              <a:prstGeom prst="rect">
                <a:avLst/>
              </a:prstGeom>
              <a:blipFill rotWithShape="0">
                <a:blip r:embed="rId10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2060" y="1083775"/>
            <a:ext cx="4179441" cy="398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974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/>
      <p:bldP spid="4" grpId="0"/>
      <p:bldP spid="28" grpId="0"/>
      <p:bldP spid="5" grpId="0"/>
      <p:bldP spid="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99" y="2175510"/>
            <a:ext cx="4305301" cy="3779696"/>
          </a:xfrm>
          <a:prstGeom prst="rect">
            <a:avLst/>
          </a:prstGeom>
        </p:spPr>
      </p:pic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D3E141-968B-4F7C-BC11-B3BEC2AE2E9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-1524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16675"/>
            <a:ext cx="5562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651510"/>
            <a:ext cx="6878172" cy="1676400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6199" y="53280"/>
            <a:ext cx="2286001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Signal Strategy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762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Locating the deconfinement phase transition and the critical end point?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69974" y="2667000"/>
                <a:ext cx="3713774" cy="127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u="sng" dirty="0" smtClean="0"/>
                  <a:t>Operational strategy</a:t>
                </a:r>
              </a:p>
              <a:p>
                <a:pPr algn="l"/>
                <a:r>
                  <a:rPr lang="en-US" sz="500" dirty="0" smtClean="0"/>
                  <a:t> </a:t>
                </a:r>
              </a:p>
              <a:p>
                <a:pPr marL="285750" indent="-285750" algn="l">
                  <a:buFont typeface="Wingdings" panose="05000000000000000000" pitchFamily="2" charset="2"/>
                  <a:buChar char="ü"/>
                </a:pPr>
                <a:r>
                  <a:rPr lang="en-US" dirty="0" smtClean="0"/>
                  <a:t>Perform beam energy scan to </a:t>
                </a:r>
              </a:p>
              <a:p>
                <a:pPr algn="l"/>
                <a:r>
                  <a:rPr lang="en-US" dirty="0" smtClean="0"/>
                  <a:t>     maximize (T,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) search domain</a:t>
                </a:r>
              </a:p>
              <a:p>
                <a:pPr algn="l"/>
                <a:r>
                  <a:rPr lang="en-US" dirty="0" smtClean="0"/>
                  <a:t>     for change in dynamics.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974" y="2667000"/>
                <a:ext cx="3713774" cy="1277273"/>
              </a:xfrm>
              <a:prstGeom prst="rect">
                <a:avLst/>
              </a:prstGeom>
              <a:blipFill rotWithShape="0">
                <a:blip r:embed="rId6"/>
                <a:stretch>
                  <a:fillRect l="-1311" t="-2871" r="-164" b="-6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251609" y="4114800"/>
            <a:ext cx="3892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4B14E6"/>
                </a:solidFill>
                <a:latin typeface="LiberationSans"/>
              </a:rPr>
              <a:t>Trajectories </a:t>
            </a:r>
            <a:r>
              <a:rPr lang="en-US" b="1" i="0" dirty="0" smtClean="0">
                <a:solidFill>
                  <a:srgbClr val="4B14E6"/>
                </a:solidFill>
                <a:latin typeface="LiberationSans"/>
              </a:rPr>
              <a:t>close to the </a:t>
            </a:r>
            <a:r>
              <a:rPr lang="en-US" b="1" i="0" dirty="0">
                <a:solidFill>
                  <a:srgbClr val="4B14E6"/>
                </a:solidFill>
                <a:latin typeface="LiberationSans"/>
              </a:rPr>
              <a:t>CEP </a:t>
            </a:r>
            <a:r>
              <a:rPr lang="en-US" b="1" i="0" dirty="0" smtClean="0">
                <a:solidFill>
                  <a:srgbClr val="4B14E6"/>
                </a:solidFill>
                <a:latin typeface="LiberationSans"/>
              </a:rPr>
              <a:t>result in non-monotonic signatures in the excitation functions due to divergences</a:t>
            </a:r>
            <a:endParaRPr lang="en-US" b="1" dirty="0">
              <a:solidFill>
                <a:srgbClr val="4B14E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09800" y="5803423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B1525"/>
                </a:solidFill>
              </a:rPr>
              <a:t>Search for non-monotonic behavior which signal </a:t>
            </a:r>
          </a:p>
          <a:p>
            <a:r>
              <a:rPr lang="en-US" sz="2000" dirty="0">
                <a:solidFill>
                  <a:srgbClr val="FB1525"/>
                </a:solidFill>
              </a:rPr>
              <a:t>a</a:t>
            </a:r>
            <a:r>
              <a:rPr lang="en-US" sz="2000" dirty="0" smtClean="0">
                <a:solidFill>
                  <a:srgbClr val="FB1525"/>
                </a:solidFill>
              </a:rPr>
              <a:t>n important change in the reaction dynamics</a:t>
            </a:r>
            <a:endParaRPr lang="en-US" sz="2000" dirty="0">
              <a:solidFill>
                <a:srgbClr val="FB152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050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8305800" y="6407945"/>
            <a:ext cx="707232" cy="365125"/>
          </a:xfrm>
        </p:spPr>
        <p:txBody>
          <a:bodyPr/>
          <a:lstStyle/>
          <a:p>
            <a:pPr>
              <a:defRPr/>
            </a:pPr>
            <a:fld id="{59AB1D97-57A0-4161-A196-A33AA84FE83E}" type="slidenum">
              <a:rPr lang="en-US" smtClean="0"/>
              <a:pPr>
                <a:defRPr/>
              </a:pPr>
              <a:t>9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-12700" y="-12700"/>
            <a:ext cx="38100" cy="2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54102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Roy A.  Lacey, Stony Brook University, QCD @ High Density, TIFR, Jan-30-2015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76200" y="53280"/>
            <a:ext cx="2272380" cy="4801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b="1" dirty="0" smtClean="0">
                <a:solidFill>
                  <a:srgbClr val="0033CC"/>
                </a:solidFill>
              </a:rPr>
              <a:t>Possible signals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0894" y="4477714"/>
            <a:ext cx="424310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In the vicinity of a phase transition </a:t>
            </a:r>
          </a:p>
          <a:p>
            <a:pPr algn="l"/>
            <a:r>
              <a:rPr lang="en-US" b="1" dirty="0" smtClean="0">
                <a:solidFill>
                  <a:srgbClr val="0033CC"/>
                </a:solidFill>
              </a:rPr>
              <a:t>or the CEP, the divergence of the compressibility leads to anomalies </a:t>
            </a:r>
          </a:p>
          <a:p>
            <a:pPr algn="l"/>
            <a:r>
              <a:rPr lang="en-US" b="1" dirty="0" smtClean="0">
                <a:solidFill>
                  <a:srgbClr val="0033CC"/>
                </a:solidFill>
              </a:rPr>
              <a:t>in the expansion dynamics </a:t>
            </a:r>
          </a:p>
          <a:p>
            <a:pPr algn="l"/>
            <a:r>
              <a:rPr lang="en-US" sz="600" b="1" dirty="0" smtClean="0">
                <a:solidFill>
                  <a:srgbClr val="0033CC"/>
                </a:solidFill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en-US" b="1" dirty="0" smtClean="0">
                <a:solidFill>
                  <a:srgbClr val="FB1525"/>
                </a:solidFill>
              </a:rPr>
              <a:t>Modifications to the space-time extent of emission sources</a:t>
            </a:r>
            <a:endParaRPr lang="en-US" b="1" dirty="0">
              <a:solidFill>
                <a:srgbClr val="0033CC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685800"/>
            <a:ext cx="4800600" cy="3791914"/>
            <a:chOff x="41832" y="835223"/>
            <a:chExt cx="5054445" cy="3871091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2" y="1143000"/>
              <a:ext cx="5054445" cy="3563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514600" y="2838271"/>
              <a:ext cx="1842030" cy="1428929"/>
            </a:xfrm>
            <a:prstGeom prst="rect">
              <a:avLst/>
            </a:prstGeom>
            <a:solidFill>
              <a:srgbClr val="FFFF00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72538" y="835223"/>
              <a:ext cx="2884124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Dirk </a:t>
              </a:r>
              <a:r>
                <a:rPr lang="en-US" sz="1400" dirty="0" err="1" smtClean="0"/>
                <a:t>Rischke</a:t>
              </a:r>
              <a:r>
                <a:rPr lang="en-US" sz="1400" dirty="0" smtClean="0"/>
                <a:t> </a:t>
              </a:r>
              <a:r>
                <a:rPr lang="en-US" sz="1400" dirty="0"/>
                <a:t>and </a:t>
              </a:r>
              <a:r>
                <a:rPr lang="en-US" sz="1400" dirty="0" err="1"/>
                <a:t>Miklos</a:t>
              </a:r>
              <a:r>
                <a:rPr lang="en-US" sz="1400" dirty="0"/>
                <a:t> </a:t>
              </a:r>
              <a:r>
                <a:rPr lang="en-US" sz="1400" dirty="0" err="1" smtClean="0"/>
                <a:t>Gyulassy</a:t>
              </a:r>
              <a:endParaRPr lang="en-US" sz="1400" dirty="0" smtClean="0"/>
            </a:p>
            <a:p>
              <a:r>
                <a:rPr lang="en-US" sz="1400" i="0" dirty="0"/>
                <a:t>Nucl.Phys.A608:479-512,1996</a:t>
              </a:r>
              <a:endParaRPr lang="en-US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24400" y="736138"/>
            <a:ext cx="4419600" cy="3759662"/>
            <a:chOff x="4724400" y="736138"/>
            <a:chExt cx="4419600" cy="3759662"/>
          </a:xfrm>
        </p:grpSpPr>
        <p:pic>
          <p:nvPicPr>
            <p:cNvPr id="368230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163183"/>
              <a:ext cx="4419600" cy="33326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486400" y="736138"/>
              <a:ext cx="332870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/>
                <a:t>Dirk </a:t>
              </a:r>
              <a:r>
                <a:rPr lang="en-US" sz="1400" dirty="0" err="1"/>
                <a:t>Rischke</a:t>
              </a:r>
              <a:r>
                <a:rPr lang="en-US" sz="1400" dirty="0"/>
                <a:t> and </a:t>
              </a:r>
              <a:r>
                <a:rPr lang="en-US" sz="1400" dirty="0" err="1"/>
                <a:t>Miklos</a:t>
              </a:r>
              <a:r>
                <a:rPr lang="en-US" sz="1400" dirty="0"/>
                <a:t> </a:t>
              </a:r>
              <a:r>
                <a:rPr lang="en-US" sz="1400" dirty="0" err="1"/>
                <a:t>Gyulassy</a:t>
              </a:r>
              <a:endParaRPr lang="en-US" sz="1400" dirty="0"/>
            </a:p>
            <a:p>
              <a:r>
                <a:rPr lang="en-US" sz="1400" i="0" dirty="0"/>
                <a:t>Nucl.Phys.A608:479-512,1996</a:t>
              </a:r>
              <a:endParaRPr lang="en-US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-8890" y="4572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0033CC"/>
                </a:solidFill>
              </a:rPr>
              <a:t>In the vicinity of a phase transition or the CEP, the sound speed is expected </a:t>
            </a:r>
          </a:p>
          <a:p>
            <a:pPr algn="l"/>
            <a:r>
              <a:rPr lang="en-US" b="1" dirty="0" smtClean="0">
                <a:solidFill>
                  <a:srgbClr val="0033CC"/>
                </a:solidFill>
              </a:rPr>
              <a:t>to soften considerably.</a:t>
            </a:r>
            <a:endParaRPr lang="en-US" b="1" dirty="0">
              <a:solidFill>
                <a:srgbClr val="0033CC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33960" y="144720"/>
            <a:ext cx="2980881" cy="559266"/>
            <a:chOff x="3233960" y="144720"/>
            <a:chExt cx="2980881" cy="559266"/>
          </a:xfrm>
        </p:grpSpPr>
        <p:sp>
          <p:nvSpPr>
            <p:cNvPr id="21" name="Rectangle 20"/>
            <p:cNvSpPr/>
            <p:nvPr/>
          </p:nvSpPr>
          <p:spPr>
            <a:xfrm>
              <a:off x="3233960" y="396209"/>
              <a:ext cx="29808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14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H. Stoecker, NPA 750, 121 (</a:t>
              </a:r>
              <a:r>
                <a:rPr lang="nl-NL" sz="1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2005) </a:t>
              </a:r>
              <a:endPara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66308" y="144720"/>
              <a:ext cx="2916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Collapse of directed flow</a:t>
              </a:r>
              <a:endPara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91829"/>
              </p:ext>
            </p:extLst>
          </p:nvPr>
        </p:nvGraphicFramePr>
        <p:xfrm>
          <a:off x="1838325" y="5437188"/>
          <a:ext cx="8763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38" name="Equation" r:id="rId7" imgW="609480" imgH="431640" progId="Equation.DSMT4">
                  <p:embed/>
                </p:oleObj>
              </mc:Choice>
              <mc:Fallback>
                <p:oleObj name="Equation" r:id="rId7" imgW="609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8325" y="5437188"/>
                        <a:ext cx="876300" cy="619125"/>
                      </a:xfrm>
                      <a:prstGeom prst="rect">
                        <a:avLst/>
                      </a:prstGeom>
                      <a:solidFill>
                        <a:srgbClr val="FFFF00">
                          <a:alpha val="36000"/>
                        </a:srgb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0105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IMATION_STYLE" val="Flying Arrow"/>
  <p:tag name="TEMP_ANIMATION_STYLE" val="Flying Arrow"/>
  <p:tag name="TEMP_EFFECTS_PREVIEW" val="1"/>
  <p:tag name="TEMP_SHOW_WITH_SHAPES" val="1"/>
  <p:tag name="TEMP_RECT_COLOR" val="55295"/>
  <p:tag name="TEMP_SHADOW" val="0"/>
  <p:tag name="TEMP_ENABLE_SOUND" val="1"/>
  <p:tag name="TEMP_SOUND" val="C:\Program Files\PowerPlugs\Animator\Sounds\Swish.wav"/>
  <p:tag name="TEMP_TITLEFADE" val="0"/>
  <p:tag name="TEMP_FADE_TO_GREY" val="1"/>
  <p:tag name="ISDEFTEXTURE" val="False"/>
  <p:tag name="TEXTURE" val="No"/>
  <p:tag name="PREVIEW_CLICKED" val="0"/>
  <p:tag name="FADE_TITLE" val="0"/>
  <p:tag name="SHOW_RECTANGLES" val="1"/>
  <p:tag name="FADE_AFTER_EFFECT" val="1"/>
  <p:tag name="ENABLE_SOUND" val="1"/>
  <p:tag name="PACKED_FLAG" val="0"/>
  <p:tag name="SHOW_PREVIEW" val="1"/>
  <p:tag name="SHADOW_SET" val="0"/>
  <p:tag name="SOUND_SET" val="C:\Program Files\PowerPlugs\Animator\Sounds\Swish.wav"/>
  <p:tag name="FIRST_SELECTED_SLID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PACKED_FLAG" val="0"/>
  <p:tag name="ANIMATION_STYLE" val="Flying Arrow"/>
  <p:tag name="FADE_AFTER_EFFECT" val="1"/>
  <p:tag name="ENABLE_SOUND" val="1"/>
  <p:tag name="FADE_TITLE" val="0"/>
  <p:tag name="RECTANGLECOLOR" val="55295"/>
  <p:tag name="SHOW_RECTANGLES" val="1"/>
  <p:tag name="SHADOW_SET" val="0"/>
  <p:tag name="SOUNDBACK" val="Swish"/>
  <p:tag name="ISDEFTEXTURE" val="False"/>
  <p:tag name="TEXTURE" val="No"/>
  <p:tag name="ANIMATE_DONE" val="1"/>
  <p:tag name="SOUND_SET" val="C:\Program Files\PowerPlugs\Animator\Sounds\Swish.wa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  <p:tag name="TIMING" val="|2.1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urningPageofBook.p3d 0"/>
  <p:tag name="POWER3D OPTIONS" val="Medium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83635</TotalTime>
  <Words>2032</Words>
  <Application>Microsoft Office PowerPoint</Application>
  <PresentationFormat>On-screen Show (4:3)</PresentationFormat>
  <Paragraphs>417</Paragraphs>
  <Slides>34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ＭＳ Ｐゴシック</vt:lpstr>
      <vt:lpstr>Arial</vt:lpstr>
      <vt:lpstr>Arial</vt:lpstr>
      <vt:lpstr>Arial Narrow</vt:lpstr>
      <vt:lpstr>Bradley Hand ITC</vt:lpstr>
      <vt:lpstr>Cambria Math</vt:lpstr>
      <vt:lpstr>Comic Sans MS</vt:lpstr>
      <vt:lpstr>georgia</vt:lpstr>
      <vt:lpstr>LiberationSans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Equation</vt:lpstr>
      <vt:lpstr>SPW 11.0 Graph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SUNYSB Nuclear Chemistry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Wolf Gerrit Holzmann</dc:creator>
  <cp:lastModifiedBy>Roy Lacey</cp:lastModifiedBy>
  <cp:revision>3003</cp:revision>
  <dcterms:created xsi:type="dcterms:W3CDTF">2005-01-31T05:41:58Z</dcterms:created>
  <dcterms:modified xsi:type="dcterms:W3CDTF">2015-01-30T03:44:33Z</dcterms:modified>
</cp:coreProperties>
</file>