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Default Extension="xlsx" ContentType="application/vnd.openxmlformats-officedocument.spreadsheetml.sheet"/>
  <Override PartName="/ppt/charts/chart3.xml" ContentType="application/vnd.openxmlformats-officedocument.drawingml.chart+xml"/>
  <Override PartName="/ppt/notesSlides/notesSlide1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charts/chart1.xml" ContentType="application/vnd.openxmlformats-officedocument.drawingml.char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diagrams/layout2.xml" ContentType="application/vnd.openxmlformats-officedocument.drawingml.diagramLayout+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charts/chart2.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6" r:id="rId2"/>
    <p:sldId id="257" r:id="rId3"/>
    <p:sldId id="258" r:id="rId4"/>
    <p:sldId id="259" r:id="rId5"/>
    <p:sldId id="260" r:id="rId6"/>
    <p:sldId id="291" r:id="rId7"/>
    <p:sldId id="267" r:id="rId8"/>
    <p:sldId id="266" r:id="rId9"/>
    <p:sldId id="268" r:id="rId10"/>
    <p:sldId id="278" r:id="rId11"/>
    <p:sldId id="275" r:id="rId12"/>
    <p:sldId id="287" r:id="rId13"/>
    <p:sldId id="276" r:id="rId14"/>
    <p:sldId id="277" r:id="rId15"/>
    <p:sldId id="280" r:id="rId16"/>
    <p:sldId id="279" r:id="rId17"/>
    <p:sldId id="281" r:id="rId18"/>
    <p:sldId id="282" r:id="rId19"/>
    <p:sldId id="290" r:id="rId20"/>
    <p:sldId id="292" r:id="rId21"/>
    <p:sldId id="289" r:id="rId22"/>
    <p:sldId id="284" r:id="rId23"/>
    <p:sldId id="261" r:id="rId24"/>
    <p:sldId id="293" r:id="rId25"/>
    <p:sldId id="269" r:id="rId26"/>
    <p:sldId id="270" r:id="rId27"/>
    <p:sldId id="288" r:id="rId28"/>
    <p:sldId id="271" r:id="rId29"/>
    <p:sldId id="274" r:id="rId30"/>
    <p:sldId id="285" r:id="rId31"/>
    <p:sldId id="294" r:id="rId32"/>
    <p:sldId id="298" r:id="rId33"/>
    <p:sldId id="300" r:id="rId34"/>
    <p:sldId id="295" r:id="rId35"/>
    <p:sldId id="299" r:id="rId36"/>
    <p:sldId id="272" r:id="rId37"/>
    <p:sldId id="273" r:id="rId38"/>
    <p:sldId id="296" r:id="rId39"/>
    <p:sldId id="297" r:id="rId4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5086" autoAdjust="0"/>
  </p:normalViewPr>
  <p:slideViewPr>
    <p:cSldViewPr>
      <p:cViewPr varScale="1">
        <p:scale>
          <a:sx n="87" d="100"/>
          <a:sy n="87" d="100"/>
        </p:scale>
        <p:origin x="-1062"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3.xlsx"/></Relationships>
</file>

<file path=ppt/charts/chart1.xml><?xml version="1.0" encoding="utf-8"?>
<c:chartSpace xmlns:c="http://schemas.openxmlformats.org/drawingml/2006/chart" xmlns:a="http://schemas.openxmlformats.org/drawingml/2006/main" xmlns:r="http://schemas.openxmlformats.org/officeDocument/2006/relationships">
  <c:lang val="en-US"/>
  <c:style val="16"/>
  <c:chart>
    <c:autoTitleDeleted val="1"/>
    <c:view3D>
      <c:hPercent val="59"/>
      <c:depthPercent val="100"/>
      <c:rAngAx val="1"/>
    </c:view3D>
    <c:plotArea>
      <c:layout>
        <c:manualLayout>
          <c:layoutTarget val="inner"/>
          <c:xMode val="edge"/>
          <c:yMode val="edge"/>
          <c:x val="8.6848635235732025E-2"/>
          <c:y val="5.4502369668246481E-2"/>
          <c:w val="0.76178660049627811"/>
          <c:h val="0.81042654028436001"/>
        </c:manualLayout>
      </c:layout>
      <c:bar3DChart>
        <c:barDir val="col"/>
        <c:grouping val="clustered"/>
        <c:ser>
          <c:idx val="0"/>
          <c:order val="0"/>
          <c:tx>
            <c:strRef>
              <c:f>Sheet1!$A$2</c:f>
              <c:strCache>
                <c:ptCount val="1"/>
                <c:pt idx="0">
                  <c:v>India</c:v>
                </c:pt>
              </c:strCache>
            </c:strRef>
          </c:tx>
          <c:dLbls>
            <c:dLbl>
              <c:idx val="0"/>
              <c:delete val="1"/>
            </c:dLbl>
            <c:dLbl>
              <c:idx val="1"/>
              <c:layout>
                <c:manualLayout>
                  <c:x val="1.7458839107693486E-2"/>
                  <c:y val="0.67696573700154461"/>
                </c:manualLayout>
              </c:layout>
              <c:showCatName val="1"/>
            </c:dLbl>
            <c:dLbl>
              <c:idx val="2"/>
              <c:delete val="1"/>
            </c:dLbl>
            <c:dLbl>
              <c:idx val="3"/>
              <c:layout>
                <c:manualLayout>
                  <c:x val="2.6373997503471358E-2"/>
                  <c:y val="0.46423325419480643"/>
                </c:manualLayout>
              </c:layout>
              <c:showCatName val="1"/>
            </c:dLbl>
            <c:dLbl>
              <c:idx val="4"/>
              <c:delete val="1"/>
            </c:dLbl>
            <c:showCatName val="1"/>
          </c:dLbls>
          <c:cat>
            <c:strRef>
              <c:f>Sheet1!$B$1:$F$1</c:f>
              <c:strCache>
                <c:ptCount val="5"/>
                <c:pt idx="0">
                  <c:v>External</c:v>
                </c:pt>
                <c:pt idx="1">
                  <c:v>U Series</c:v>
                </c:pt>
                <c:pt idx="2">
                  <c:v>Th series</c:v>
                </c:pt>
                <c:pt idx="3">
                  <c:v>K40</c:v>
                </c:pt>
                <c:pt idx="4">
                  <c:v>Cosmogenic</c:v>
                </c:pt>
              </c:strCache>
            </c:strRef>
          </c:cat>
          <c:val>
            <c:numRef>
              <c:f>Sheet1!$B$2:$F$2</c:f>
              <c:numCache>
                <c:formatCode>General</c:formatCode>
                <c:ptCount val="5"/>
                <c:pt idx="0">
                  <c:v>73.400000000000006</c:v>
                </c:pt>
                <c:pt idx="1">
                  <c:v>129.6</c:v>
                </c:pt>
                <c:pt idx="2">
                  <c:v>19.3</c:v>
                </c:pt>
                <c:pt idx="3">
                  <c:v>19.5</c:v>
                </c:pt>
                <c:pt idx="4">
                  <c:v>1.5</c:v>
                </c:pt>
              </c:numCache>
            </c:numRef>
          </c:val>
        </c:ser>
        <c:ser>
          <c:idx val="1"/>
          <c:order val="1"/>
          <c:tx>
            <c:strRef>
              <c:f>Sheet1!$A$3</c:f>
              <c:strCache>
                <c:ptCount val="1"/>
                <c:pt idx="0">
                  <c:v>World</c:v>
                </c:pt>
              </c:strCache>
            </c:strRef>
          </c:tx>
          <c:cat>
            <c:strRef>
              <c:f>Sheet1!$B$1:$F$1</c:f>
              <c:strCache>
                <c:ptCount val="5"/>
                <c:pt idx="0">
                  <c:v>External</c:v>
                </c:pt>
                <c:pt idx="1">
                  <c:v>U Series</c:v>
                </c:pt>
                <c:pt idx="2">
                  <c:v>Th series</c:v>
                </c:pt>
                <c:pt idx="3">
                  <c:v>K40</c:v>
                </c:pt>
                <c:pt idx="4">
                  <c:v>Cosmogenic</c:v>
                </c:pt>
              </c:strCache>
            </c:strRef>
          </c:cat>
          <c:val>
            <c:numRef>
              <c:f>Sheet1!$B$3:$F$3</c:f>
              <c:numCache>
                <c:formatCode>General</c:formatCode>
                <c:ptCount val="5"/>
                <c:pt idx="0">
                  <c:v>76.5</c:v>
                </c:pt>
                <c:pt idx="1">
                  <c:v>123.8</c:v>
                </c:pt>
                <c:pt idx="2">
                  <c:v>15.6</c:v>
                </c:pt>
                <c:pt idx="3">
                  <c:v>15.6</c:v>
                </c:pt>
                <c:pt idx="4">
                  <c:v>1.6</c:v>
                </c:pt>
              </c:numCache>
            </c:numRef>
          </c:val>
        </c:ser>
        <c:gapDepth val="0"/>
        <c:shape val="box"/>
        <c:axId val="90767360"/>
        <c:axId val="90768896"/>
        <c:axId val="0"/>
      </c:bar3DChart>
      <c:catAx>
        <c:axId val="90767360"/>
        <c:scaling>
          <c:orientation val="minMax"/>
        </c:scaling>
        <c:axPos val="b"/>
        <c:numFmt formatCode="General" sourceLinked="1"/>
        <c:tickLblPos val="low"/>
        <c:txPr>
          <a:bodyPr rot="0" vert="horz"/>
          <a:lstStyle/>
          <a:p>
            <a:pPr>
              <a:defRPr/>
            </a:pPr>
            <a:endParaRPr lang="en-US"/>
          </a:p>
        </c:txPr>
        <c:crossAx val="90768896"/>
        <c:crosses val="min"/>
        <c:auto val="1"/>
        <c:lblAlgn val="ctr"/>
        <c:lblOffset val="100"/>
        <c:tickLblSkip val="2"/>
        <c:tickMarkSkip val="1"/>
      </c:catAx>
      <c:valAx>
        <c:axId val="90768896"/>
        <c:scaling>
          <c:logBase val="10"/>
          <c:orientation val="minMax"/>
        </c:scaling>
        <c:axPos val="l"/>
        <c:majorGridlines/>
        <c:numFmt formatCode="General" sourceLinked="1"/>
        <c:tickLblPos val="nextTo"/>
        <c:txPr>
          <a:bodyPr rot="0" vert="horz"/>
          <a:lstStyle/>
          <a:p>
            <a:pPr>
              <a:defRPr/>
            </a:pPr>
            <a:endParaRPr lang="en-US"/>
          </a:p>
        </c:txPr>
        <c:crossAx val="90767360"/>
        <c:crosses val="autoZero"/>
        <c:crossBetween val="between"/>
      </c:valAx>
    </c:plotArea>
    <c:legend>
      <c:legendPos val="r"/>
      <c:layout>
        <c:manualLayout>
          <c:xMode val="edge"/>
          <c:yMode val="edge"/>
          <c:x val="0.86104218362282881"/>
          <c:y val="0.11611374407582947"/>
          <c:w val="0.12655086848635236"/>
          <c:h val="0.15876777251184843"/>
        </c:manualLayout>
      </c:layout>
    </c:legend>
    <c:plotVisOnly val="1"/>
    <c:dispBlanksAs val="gap"/>
  </c:chart>
  <c:txPr>
    <a:bodyPr/>
    <a:lstStyle/>
    <a:p>
      <a:pPr>
        <a:defRPr sz="18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view3D>
      <c:hPercent val="59"/>
      <c:depthPercent val="100"/>
      <c:rAngAx val="1"/>
    </c:view3D>
    <c:plotArea>
      <c:layout>
        <c:manualLayout>
          <c:layoutTarget val="inner"/>
          <c:xMode val="edge"/>
          <c:yMode val="edge"/>
          <c:x val="8.4367245657568229E-2"/>
          <c:y val="5.4502369668246467E-2"/>
          <c:w val="0.77047146401985134"/>
          <c:h val="0.83412322274881534"/>
        </c:manualLayout>
      </c:layout>
      <c:bar3DChart>
        <c:barDir val="col"/>
        <c:grouping val="clustered"/>
        <c:ser>
          <c:idx val="0"/>
          <c:order val="0"/>
          <c:tx>
            <c:strRef>
              <c:f>Sheet1!$A$2</c:f>
              <c:strCache>
                <c:ptCount val="1"/>
                <c:pt idx="0">
                  <c:v>UK</c:v>
                </c:pt>
              </c:strCache>
            </c:strRef>
          </c:tx>
          <c:cat>
            <c:strRef>
              <c:f>Sheet1!$B$1:$E$1</c:f>
              <c:strCache>
                <c:ptCount val="4"/>
                <c:pt idx="0">
                  <c:v>Natural</c:v>
                </c:pt>
                <c:pt idx="1">
                  <c:v>Medical</c:v>
                </c:pt>
                <c:pt idx="2">
                  <c:v>NFC</c:v>
                </c:pt>
                <c:pt idx="3">
                  <c:v>All others</c:v>
                </c:pt>
              </c:strCache>
            </c:strRef>
          </c:cat>
          <c:val>
            <c:numRef>
              <c:f>Sheet1!$B$2:$E$2</c:f>
              <c:numCache>
                <c:formatCode>General</c:formatCode>
                <c:ptCount val="4"/>
                <c:pt idx="0">
                  <c:v>220</c:v>
                </c:pt>
                <c:pt idx="1">
                  <c:v>30</c:v>
                </c:pt>
                <c:pt idx="2">
                  <c:v>0.2</c:v>
                </c:pt>
                <c:pt idx="3">
                  <c:v>2</c:v>
                </c:pt>
              </c:numCache>
            </c:numRef>
          </c:val>
        </c:ser>
        <c:ser>
          <c:idx val="1"/>
          <c:order val="1"/>
          <c:tx>
            <c:strRef>
              <c:f>Sheet1!$A$3</c:f>
              <c:strCache>
                <c:ptCount val="1"/>
                <c:pt idx="0">
                  <c:v>USA</c:v>
                </c:pt>
              </c:strCache>
            </c:strRef>
          </c:tx>
          <c:cat>
            <c:strRef>
              <c:f>Sheet1!$B$1:$E$1</c:f>
              <c:strCache>
                <c:ptCount val="4"/>
                <c:pt idx="0">
                  <c:v>Natural</c:v>
                </c:pt>
                <c:pt idx="1">
                  <c:v>Medical</c:v>
                </c:pt>
                <c:pt idx="2">
                  <c:v>NFC</c:v>
                </c:pt>
                <c:pt idx="3">
                  <c:v>All others</c:v>
                </c:pt>
              </c:strCache>
            </c:strRef>
          </c:cat>
          <c:val>
            <c:numRef>
              <c:f>Sheet1!$B$3:$E$3</c:f>
              <c:numCache>
                <c:formatCode>General</c:formatCode>
                <c:ptCount val="4"/>
                <c:pt idx="0">
                  <c:v>295</c:v>
                </c:pt>
                <c:pt idx="1">
                  <c:v>53</c:v>
                </c:pt>
                <c:pt idx="2">
                  <c:v>2</c:v>
                </c:pt>
                <c:pt idx="3">
                  <c:v>10</c:v>
                </c:pt>
              </c:numCache>
            </c:numRef>
          </c:val>
        </c:ser>
        <c:ser>
          <c:idx val="2"/>
          <c:order val="2"/>
          <c:tx>
            <c:strRef>
              <c:f>Sheet1!$A$4</c:f>
              <c:strCache>
                <c:ptCount val="1"/>
                <c:pt idx="0">
                  <c:v>Japan</c:v>
                </c:pt>
              </c:strCache>
            </c:strRef>
          </c:tx>
          <c:cat>
            <c:strRef>
              <c:f>Sheet1!$B$1:$E$1</c:f>
              <c:strCache>
                <c:ptCount val="4"/>
                <c:pt idx="0">
                  <c:v>Natural</c:v>
                </c:pt>
                <c:pt idx="1">
                  <c:v>Medical</c:v>
                </c:pt>
                <c:pt idx="2">
                  <c:v>NFC</c:v>
                </c:pt>
                <c:pt idx="3">
                  <c:v>All others</c:v>
                </c:pt>
              </c:strCache>
            </c:strRef>
          </c:cat>
          <c:val>
            <c:numRef>
              <c:f>Sheet1!$B$4:$E$4</c:f>
              <c:numCache>
                <c:formatCode>General</c:formatCode>
                <c:ptCount val="4"/>
                <c:pt idx="0">
                  <c:v>164.4</c:v>
                </c:pt>
                <c:pt idx="1">
                  <c:v>160.19999999999999</c:v>
                </c:pt>
                <c:pt idx="2">
                  <c:v>4.0000000000000015E-2</c:v>
                </c:pt>
                <c:pt idx="3">
                  <c:v>2.8</c:v>
                </c:pt>
              </c:numCache>
            </c:numRef>
          </c:val>
        </c:ser>
        <c:ser>
          <c:idx val="3"/>
          <c:order val="3"/>
          <c:tx>
            <c:strRef>
              <c:f>Sheet1!$A$5</c:f>
              <c:strCache>
                <c:ptCount val="1"/>
                <c:pt idx="0">
                  <c:v>World</c:v>
                </c:pt>
              </c:strCache>
            </c:strRef>
          </c:tx>
          <c:cat>
            <c:strRef>
              <c:f>Sheet1!$B$1:$E$1</c:f>
              <c:strCache>
                <c:ptCount val="4"/>
                <c:pt idx="0">
                  <c:v>Natural</c:v>
                </c:pt>
                <c:pt idx="1">
                  <c:v>Medical</c:v>
                </c:pt>
                <c:pt idx="2">
                  <c:v>NFC</c:v>
                </c:pt>
                <c:pt idx="3">
                  <c:v>All others</c:v>
                </c:pt>
              </c:strCache>
            </c:strRef>
          </c:cat>
          <c:val>
            <c:numRef>
              <c:f>Sheet1!$B$5:$E$5</c:f>
              <c:numCache>
                <c:formatCode>General</c:formatCode>
                <c:ptCount val="4"/>
                <c:pt idx="0">
                  <c:v>240</c:v>
                </c:pt>
                <c:pt idx="1">
                  <c:v>40</c:v>
                </c:pt>
                <c:pt idx="2">
                  <c:v>2.0000000000000007E-2</c:v>
                </c:pt>
                <c:pt idx="3">
                  <c:v>2.98</c:v>
                </c:pt>
              </c:numCache>
            </c:numRef>
          </c:val>
        </c:ser>
        <c:ser>
          <c:idx val="4"/>
          <c:order val="4"/>
          <c:tx>
            <c:strRef>
              <c:f>Sheet1!$A$6</c:f>
              <c:strCache>
                <c:ptCount val="1"/>
                <c:pt idx="0">
                  <c:v>India</c:v>
                </c:pt>
              </c:strCache>
            </c:strRef>
          </c:tx>
          <c:cat>
            <c:strRef>
              <c:f>Sheet1!$B$1:$E$1</c:f>
              <c:strCache>
                <c:ptCount val="4"/>
                <c:pt idx="0">
                  <c:v>Natural</c:v>
                </c:pt>
                <c:pt idx="1">
                  <c:v>Medical</c:v>
                </c:pt>
                <c:pt idx="2">
                  <c:v>NFC</c:v>
                </c:pt>
                <c:pt idx="3">
                  <c:v>All others</c:v>
                </c:pt>
              </c:strCache>
            </c:strRef>
          </c:cat>
          <c:val>
            <c:numRef>
              <c:f>Sheet1!$B$6:$E$6</c:f>
              <c:numCache>
                <c:formatCode>General</c:formatCode>
                <c:ptCount val="4"/>
                <c:pt idx="0">
                  <c:v>243.3</c:v>
                </c:pt>
                <c:pt idx="1">
                  <c:v>4.8</c:v>
                </c:pt>
                <c:pt idx="2">
                  <c:v>1.2200000000000001E-2</c:v>
                </c:pt>
                <c:pt idx="3">
                  <c:v>0.8500000000000002</c:v>
                </c:pt>
              </c:numCache>
            </c:numRef>
          </c:val>
        </c:ser>
        <c:gapDepth val="0"/>
        <c:shape val="box"/>
        <c:axId val="90888832"/>
        <c:axId val="90902912"/>
        <c:axId val="0"/>
      </c:bar3DChart>
      <c:catAx>
        <c:axId val="90888832"/>
        <c:scaling>
          <c:orientation val="minMax"/>
        </c:scaling>
        <c:axPos val="b"/>
        <c:numFmt formatCode="General" sourceLinked="0"/>
        <c:tickLblPos val="low"/>
        <c:txPr>
          <a:bodyPr rot="0" vert="horz"/>
          <a:lstStyle/>
          <a:p>
            <a:pPr>
              <a:defRPr/>
            </a:pPr>
            <a:endParaRPr lang="en-US"/>
          </a:p>
        </c:txPr>
        <c:crossAx val="90902912"/>
        <c:crosses val="min"/>
        <c:auto val="1"/>
        <c:lblAlgn val="ctr"/>
        <c:lblOffset val="0"/>
        <c:tickLblSkip val="1"/>
        <c:tickMarkSkip val="1"/>
      </c:catAx>
      <c:valAx>
        <c:axId val="90902912"/>
        <c:scaling>
          <c:logBase val="10"/>
          <c:orientation val="minMax"/>
          <c:min val="0.1"/>
        </c:scaling>
        <c:axPos val="l"/>
        <c:majorGridlines/>
        <c:numFmt formatCode="General" sourceLinked="1"/>
        <c:tickLblPos val="nextTo"/>
        <c:txPr>
          <a:bodyPr rot="0" vert="horz"/>
          <a:lstStyle/>
          <a:p>
            <a:pPr>
              <a:defRPr/>
            </a:pPr>
            <a:endParaRPr lang="en-US"/>
          </a:p>
        </c:txPr>
        <c:crossAx val="90888832"/>
        <c:crosses val="autoZero"/>
        <c:crossBetween val="between"/>
      </c:valAx>
    </c:plotArea>
    <c:legend>
      <c:legendPos val="r"/>
      <c:layout>
        <c:manualLayout>
          <c:xMode val="edge"/>
          <c:yMode val="edge"/>
          <c:x val="0.86848635235732008"/>
          <c:y val="0.30331753554502383"/>
          <c:w val="0.12655086848635236"/>
          <c:h val="0.39336492890995295"/>
        </c:manualLayout>
      </c:layout>
    </c:legend>
    <c:plotVisOnly val="1"/>
    <c:dispBlanksAs val="gap"/>
  </c:chart>
  <c:txPr>
    <a:bodyPr/>
    <a:lstStyle/>
    <a:p>
      <a:pPr>
        <a:defRPr sz="1800"/>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US"/>
  <c:style val="26"/>
  <c:chart>
    <c:autoTitleDeleted val="1"/>
    <c:plotArea>
      <c:layout>
        <c:manualLayout>
          <c:layoutTarget val="inner"/>
          <c:xMode val="edge"/>
          <c:yMode val="edge"/>
          <c:x val="0.14516129032258071"/>
          <c:y val="8.5308056872037921E-2"/>
          <c:w val="0.7109181141439207"/>
          <c:h val="0.83412322274881534"/>
        </c:manualLayout>
      </c:layout>
      <c:ofPieChart>
        <c:ofPieType val="bar"/>
        <c:varyColors val="1"/>
        <c:ser>
          <c:idx val="0"/>
          <c:order val="0"/>
          <c:tx>
            <c:strRef>
              <c:f>Sheet1!$A$2</c:f>
              <c:strCache>
                <c:ptCount val="1"/>
                <c:pt idx="0">
                  <c:v>East</c:v>
                </c:pt>
              </c:strCache>
            </c:strRef>
          </c:tx>
          <c:cat>
            <c:strRef>
              <c:f>Sheet1!$B$1:$F$1</c:f>
              <c:strCache>
                <c:ptCount val="5"/>
                <c:pt idx="0">
                  <c:v>Internal</c:v>
                </c:pt>
                <c:pt idx="1">
                  <c:v>External</c:v>
                </c:pt>
                <c:pt idx="2">
                  <c:v>Medical</c:v>
                </c:pt>
                <c:pt idx="3">
                  <c:v>Nuclear</c:v>
                </c:pt>
                <c:pt idx="4">
                  <c:v>Misc.</c:v>
                </c:pt>
              </c:strCache>
            </c:strRef>
          </c:cat>
          <c:val>
            <c:numRef>
              <c:f>Sheet1!$B$2:$F$2</c:f>
              <c:numCache>
                <c:formatCode>General</c:formatCode>
                <c:ptCount val="5"/>
                <c:pt idx="0">
                  <c:v>67.7</c:v>
                </c:pt>
                <c:pt idx="1">
                  <c:v>30</c:v>
                </c:pt>
                <c:pt idx="2">
                  <c:v>1.9000000000000001</c:v>
                </c:pt>
                <c:pt idx="3">
                  <c:v>0.3000000000000001</c:v>
                </c:pt>
                <c:pt idx="4">
                  <c:v>0.1</c:v>
                </c:pt>
              </c:numCache>
            </c:numRef>
          </c:val>
        </c:ser>
        <c:gapWidth val="100"/>
        <c:secondPieSize val="75"/>
        <c:serLines/>
      </c:ofPieChart>
    </c:plotArea>
    <c:plotVisOnly val="1"/>
    <c:dispBlanksAs val="zero"/>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B522ECC-365C-4CDE-AB31-56611118E3DF}" type="doc">
      <dgm:prSet loTypeId="urn:microsoft.com/office/officeart/2005/8/layout/arrow2" loCatId="process" qsTypeId="urn:microsoft.com/office/officeart/2005/8/quickstyle/simple1" qsCatId="simple" csTypeId="urn:microsoft.com/office/officeart/2005/8/colors/accent1_2" csCatId="accent1" phldr="1"/>
      <dgm:spPr/>
    </dgm:pt>
    <dgm:pt modelId="{18561C2E-8B1D-45D8-9208-89D7682DD5E9}">
      <dgm:prSet phldrT="[Text]" custT="1"/>
      <dgm:spPr/>
      <dgm:t>
        <a:bodyPr/>
        <a:lstStyle/>
        <a:p>
          <a:r>
            <a:rPr lang="en-US" altLang="en-US" sz="1400" b="1" dirty="0" smtClean="0">
              <a:solidFill>
                <a:srgbClr val="000000"/>
              </a:solidFill>
              <a:latin typeface="Arial" pitchFamily="34" charset="0"/>
            </a:rPr>
            <a:t>Chemical Damage</a:t>
          </a:r>
        </a:p>
        <a:p>
          <a:r>
            <a:rPr lang="en-US" altLang="en-US" sz="1400" b="1" dirty="0" smtClean="0">
              <a:solidFill>
                <a:srgbClr val="000000"/>
              </a:solidFill>
              <a:latin typeface="Arial" pitchFamily="34" charset="0"/>
            </a:rPr>
            <a:t>Free Radicals</a:t>
          </a:r>
          <a:endParaRPr lang="en-US" sz="1400" dirty="0"/>
        </a:p>
      </dgm:t>
    </dgm:pt>
    <dgm:pt modelId="{09A6B2FB-9772-4CE4-B6FD-B6477E610FC0}" type="parTrans" cxnId="{2081E6AB-05AD-437D-981C-A98891C2055D}">
      <dgm:prSet/>
      <dgm:spPr/>
      <dgm:t>
        <a:bodyPr/>
        <a:lstStyle/>
        <a:p>
          <a:endParaRPr lang="en-US"/>
        </a:p>
      </dgm:t>
    </dgm:pt>
    <dgm:pt modelId="{85163544-444B-46B9-8071-BF31B2232484}" type="sibTrans" cxnId="{2081E6AB-05AD-437D-981C-A98891C2055D}">
      <dgm:prSet/>
      <dgm:spPr/>
      <dgm:t>
        <a:bodyPr/>
        <a:lstStyle/>
        <a:p>
          <a:endParaRPr lang="en-US"/>
        </a:p>
      </dgm:t>
    </dgm:pt>
    <dgm:pt modelId="{4C537168-A0E8-4358-B75D-79471D614CCB}">
      <dgm:prSet phldrT="[Text]" custT="1"/>
      <dgm:spPr/>
      <dgm:t>
        <a:bodyPr/>
        <a:lstStyle/>
        <a:p>
          <a:r>
            <a:rPr lang="en-US" altLang="en-US" sz="1400" b="1" dirty="0" smtClean="0">
              <a:solidFill>
                <a:srgbClr val="000000"/>
              </a:solidFill>
              <a:latin typeface="Arial" pitchFamily="34" charset="0"/>
            </a:rPr>
            <a:t>Biological Molecular Damage</a:t>
          </a:r>
        </a:p>
        <a:p>
          <a:r>
            <a:rPr lang="en-US" altLang="en-US" sz="1400" b="1" dirty="0" smtClean="0">
              <a:solidFill>
                <a:srgbClr val="000000"/>
              </a:solidFill>
              <a:latin typeface="Arial" pitchFamily="34" charset="0"/>
            </a:rPr>
            <a:t>Proteins, Membrane, DNA</a:t>
          </a:r>
          <a:endParaRPr lang="en-US" sz="1400" dirty="0"/>
        </a:p>
      </dgm:t>
    </dgm:pt>
    <dgm:pt modelId="{02689AE6-B247-45AF-A9CB-9F7A18395B42}" type="parTrans" cxnId="{162AE4BA-B993-4846-A57A-396AC008C7C5}">
      <dgm:prSet/>
      <dgm:spPr/>
      <dgm:t>
        <a:bodyPr/>
        <a:lstStyle/>
        <a:p>
          <a:endParaRPr lang="en-US"/>
        </a:p>
      </dgm:t>
    </dgm:pt>
    <dgm:pt modelId="{31FE3546-D5DD-4B5C-8BAE-312E378AF9D2}" type="sibTrans" cxnId="{162AE4BA-B993-4846-A57A-396AC008C7C5}">
      <dgm:prSet/>
      <dgm:spPr/>
      <dgm:t>
        <a:bodyPr/>
        <a:lstStyle/>
        <a:p>
          <a:endParaRPr lang="en-US"/>
        </a:p>
      </dgm:t>
    </dgm:pt>
    <dgm:pt modelId="{E89102C2-7CF3-4C33-AEEB-0ECCC5BC2AAC}">
      <dgm:prSet phldrT="[Text]" custT="1"/>
      <dgm:spPr/>
      <dgm:t>
        <a:bodyPr/>
        <a:lstStyle/>
        <a:p>
          <a:r>
            <a:rPr lang="en-US" altLang="en-US" sz="1400" b="1" dirty="0" smtClean="0">
              <a:solidFill>
                <a:srgbClr val="000000"/>
              </a:solidFill>
              <a:latin typeface="Arial" pitchFamily="34" charset="0"/>
            </a:rPr>
            <a:t>Cells, tissues</a:t>
          </a:r>
        </a:p>
      </dgm:t>
    </dgm:pt>
    <dgm:pt modelId="{8F1A8C18-DB04-48CD-9407-413792797EBE}" type="parTrans" cxnId="{8FDD60B9-EDE0-472B-9F3D-D29FF5F6D15C}">
      <dgm:prSet/>
      <dgm:spPr/>
      <dgm:t>
        <a:bodyPr/>
        <a:lstStyle/>
        <a:p>
          <a:endParaRPr lang="en-US"/>
        </a:p>
      </dgm:t>
    </dgm:pt>
    <dgm:pt modelId="{518A3100-93DD-42CA-9041-3CA033B86F0C}" type="sibTrans" cxnId="{8FDD60B9-EDE0-472B-9F3D-D29FF5F6D15C}">
      <dgm:prSet/>
      <dgm:spPr/>
      <dgm:t>
        <a:bodyPr/>
        <a:lstStyle/>
        <a:p>
          <a:endParaRPr lang="en-US"/>
        </a:p>
      </dgm:t>
    </dgm:pt>
    <dgm:pt modelId="{6888F793-6443-476E-8B36-8C1DF99F281E}" type="pres">
      <dgm:prSet presAssocID="{FB522ECC-365C-4CDE-AB31-56611118E3DF}" presName="arrowDiagram" presStyleCnt="0">
        <dgm:presLayoutVars>
          <dgm:chMax val="5"/>
          <dgm:dir/>
          <dgm:resizeHandles val="exact"/>
        </dgm:presLayoutVars>
      </dgm:prSet>
      <dgm:spPr/>
    </dgm:pt>
    <dgm:pt modelId="{C372AC9A-EEA4-460C-8CB4-9EF253082D8E}" type="pres">
      <dgm:prSet presAssocID="{FB522ECC-365C-4CDE-AB31-56611118E3DF}" presName="arrow" presStyleLbl="bgShp" presStyleIdx="0" presStyleCnt="1" custLinFactNeighborX="-1033" custLinFactNeighborY="7002"/>
      <dgm:spPr/>
      <dgm:t>
        <a:bodyPr/>
        <a:lstStyle/>
        <a:p>
          <a:endParaRPr lang="en-US"/>
        </a:p>
      </dgm:t>
    </dgm:pt>
    <dgm:pt modelId="{A80A6996-78E3-4EC7-B508-211B892B6DF3}" type="pres">
      <dgm:prSet presAssocID="{FB522ECC-365C-4CDE-AB31-56611118E3DF}" presName="arrowDiagram3" presStyleCnt="0"/>
      <dgm:spPr/>
    </dgm:pt>
    <dgm:pt modelId="{3809A32D-8573-4547-9BFD-C4D8DEE37822}" type="pres">
      <dgm:prSet presAssocID="{18561C2E-8B1D-45D8-9208-89D7682DD5E9}" presName="bullet3a" presStyleLbl="node1" presStyleIdx="0" presStyleCnt="3"/>
      <dgm:spPr/>
    </dgm:pt>
    <dgm:pt modelId="{8E028FBC-A39D-42D9-91AD-EAF6E894EAD2}" type="pres">
      <dgm:prSet presAssocID="{18561C2E-8B1D-45D8-9208-89D7682DD5E9}" presName="textBox3a" presStyleLbl="revTx" presStyleIdx="0" presStyleCnt="3" custScaleX="195848" custScaleY="48804" custLinFactNeighborX="46253" custLinFactNeighborY="-18757">
        <dgm:presLayoutVars>
          <dgm:bulletEnabled val="1"/>
        </dgm:presLayoutVars>
      </dgm:prSet>
      <dgm:spPr/>
      <dgm:t>
        <a:bodyPr/>
        <a:lstStyle/>
        <a:p>
          <a:endParaRPr lang="en-US"/>
        </a:p>
      </dgm:t>
    </dgm:pt>
    <dgm:pt modelId="{73AEB4EF-F0B2-4508-B16B-61F498A76F73}" type="pres">
      <dgm:prSet presAssocID="{4C537168-A0E8-4358-B75D-79471D614CCB}" presName="bullet3b" presStyleLbl="node1" presStyleIdx="1" presStyleCnt="3" custLinFactX="48032" custLinFactNeighborX="100000" custLinFactNeighborY="-54576"/>
      <dgm:spPr/>
    </dgm:pt>
    <dgm:pt modelId="{39D98AF0-6F32-4BB8-A18F-79EFCC4AE28B}" type="pres">
      <dgm:prSet presAssocID="{4C537168-A0E8-4358-B75D-79471D614CCB}" presName="textBox3b" presStyleLbl="revTx" presStyleIdx="1" presStyleCnt="3" custScaleX="198151" custScaleY="25623" custLinFactNeighborX="51351" custLinFactNeighborY="-20833">
        <dgm:presLayoutVars>
          <dgm:bulletEnabled val="1"/>
        </dgm:presLayoutVars>
      </dgm:prSet>
      <dgm:spPr/>
      <dgm:t>
        <a:bodyPr/>
        <a:lstStyle/>
        <a:p>
          <a:endParaRPr lang="en-US"/>
        </a:p>
      </dgm:t>
    </dgm:pt>
    <dgm:pt modelId="{E8E5DDB9-415D-43D9-92BD-E7D51DC46759}" type="pres">
      <dgm:prSet presAssocID="{E89102C2-7CF3-4C33-AEEB-0ECCC5BC2AAC}" presName="bullet3c" presStyleLbl="node1" presStyleIdx="2" presStyleCnt="3"/>
      <dgm:spPr/>
    </dgm:pt>
    <dgm:pt modelId="{B8C6AECC-18DE-4187-AE4F-F97C2D3E7D23}" type="pres">
      <dgm:prSet presAssocID="{E89102C2-7CF3-4C33-AEEB-0ECCC5BC2AAC}" presName="textBox3c" presStyleLbl="revTx" presStyleIdx="2" presStyleCnt="3" custScaleY="8544" custLinFactNeighborX="33078" custLinFactNeighborY="-32228">
        <dgm:presLayoutVars>
          <dgm:bulletEnabled val="1"/>
        </dgm:presLayoutVars>
      </dgm:prSet>
      <dgm:spPr/>
      <dgm:t>
        <a:bodyPr/>
        <a:lstStyle/>
        <a:p>
          <a:endParaRPr lang="en-US"/>
        </a:p>
      </dgm:t>
    </dgm:pt>
  </dgm:ptLst>
  <dgm:cxnLst>
    <dgm:cxn modelId="{162AE4BA-B993-4846-A57A-396AC008C7C5}" srcId="{FB522ECC-365C-4CDE-AB31-56611118E3DF}" destId="{4C537168-A0E8-4358-B75D-79471D614CCB}" srcOrd="1" destOrd="0" parTransId="{02689AE6-B247-45AF-A9CB-9F7A18395B42}" sibTransId="{31FE3546-D5DD-4B5C-8BAE-312E378AF9D2}"/>
    <dgm:cxn modelId="{B943C3A8-5573-4DEF-9675-BE25F91A8D31}" type="presOf" srcId="{4C537168-A0E8-4358-B75D-79471D614CCB}" destId="{39D98AF0-6F32-4BB8-A18F-79EFCC4AE28B}" srcOrd="0" destOrd="0" presId="urn:microsoft.com/office/officeart/2005/8/layout/arrow2"/>
    <dgm:cxn modelId="{841010E3-4978-42A8-A46F-B7DAA602B9FA}" type="presOf" srcId="{FB522ECC-365C-4CDE-AB31-56611118E3DF}" destId="{6888F793-6443-476E-8B36-8C1DF99F281E}" srcOrd="0" destOrd="0" presId="urn:microsoft.com/office/officeart/2005/8/layout/arrow2"/>
    <dgm:cxn modelId="{0D07AA61-DCCD-423C-9153-552577B81679}" type="presOf" srcId="{18561C2E-8B1D-45D8-9208-89D7682DD5E9}" destId="{8E028FBC-A39D-42D9-91AD-EAF6E894EAD2}" srcOrd="0" destOrd="0" presId="urn:microsoft.com/office/officeart/2005/8/layout/arrow2"/>
    <dgm:cxn modelId="{2081E6AB-05AD-437D-981C-A98891C2055D}" srcId="{FB522ECC-365C-4CDE-AB31-56611118E3DF}" destId="{18561C2E-8B1D-45D8-9208-89D7682DD5E9}" srcOrd="0" destOrd="0" parTransId="{09A6B2FB-9772-4CE4-B6FD-B6477E610FC0}" sibTransId="{85163544-444B-46B9-8071-BF31B2232484}"/>
    <dgm:cxn modelId="{8FDD60B9-EDE0-472B-9F3D-D29FF5F6D15C}" srcId="{FB522ECC-365C-4CDE-AB31-56611118E3DF}" destId="{E89102C2-7CF3-4C33-AEEB-0ECCC5BC2AAC}" srcOrd="2" destOrd="0" parTransId="{8F1A8C18-DB04-48CD-9407-413792797EBE}" sibTransId="{518A3100-93DD-42CA-9041-3CA033B86F0C}"/>
    <dgm:cxn modelId="{DCE4E3CC-D0BC-49B6-9946-48FB7D53006B}" type="presOf" srcId="{E89102C2-7CF3-4C33-AEEB-0ECCC5BC2AAC}" destId="{B8C6AECC-18DE-4187-AE4F-F97C2D3E7D23}" srcOrd="0" destOrd="0" presId="urn:microsoft.com/office/officeart/2005/8/layout/arrow2"/>
    <dgm:cxn modelId="{F65382CA-B61E-4C93-BDF5-4909267F9889}" type="presParOf" srcId="{6888F793-6443-476E-8B36-8C1DF99F281E}" destId="{C372AC9A-EEA4-460C-8CB4-9EF253082D8E}" srcOrd="0" destOrd="0" presId="urn:microsoft.com/office/officeart/2005/8/layout/arrow2"/>
    <dgm:cxn modelId="{52CFD704-A4C0-4C0C-A621-51944D715E00}" type="presParOf" srcId="{6888F793-6443-476E-8B36-8C1DF99F281E}" destId="{A80A6996-78E3-4EC7-B508-211B892B6DF3}" srcOrd="1" destOrd="0" presId="urn:microsoft.com/office/officeart/2005/8/layout/arrow2"/>
    <dgm:cxn modelId="{2CA98E87-BBF4-48C8-8E78-34C7AC88CA73}" type="presParOf" srcId="{A80A6996-78E3-4EC7-B508-211B892B6DF3}" destId="{3809A32D-8573-4547-9BFD-C4D8DEE37822}" srcOrd="0" destOrd="0" presId="urn:microsoft.com/office/officeart/2005/8/layout/arrow2"/>
    <dgm:cxn modelId="{C997B20F-5A1E-44EE-8E27-B5C9D1868D21}" type="presParOf" srcId="{A80A6996-78E3-4EC7-B508-211B892B6DF3}" destId="{8E028FBC-A39D-42D9-91AD-EAF6E894EAD2}" srcOrd="1" destOrd="0" presId="urn:microsoft.com/office/officeart/2005/8/layout/arrow2"/>
    <dgm:cxn modelId="{65567677-222F-4422-B7B0-C8D376BA70D2}" type="presParOf" srcId="{A80A6996-78E3-4EC7-B508-211B892B6DF3}" destId="{73AEB4EF-F0B2-4508-B16B-61F498A76F73}" srcOrd="2" destOrd="0" presId="urn:microsoft.com/office/officeart/2005/8/layout/arrow2"/>
    <dgm:cxn modelId="{FFB86EA6-DD98-421F-8DF7-64159E136058}" type="presParOf" srcId="{A80A6996-78E3-4EC7-B508-211B892B6DF3}" destId="{39D98AF0-6F32-4BB8-A18F-79EFCC4AE28B}" srcOrd="3" destOrd="0" presId="urn:microsoft.com/office/officeart/2005/8/layout/arrow2"/>
    <dgm:cxn modelId="{992BDA64-CA37-4759-8639-FCC4B6A683FA}" type="presParOf" srcId="{A80A6996-78E3-4EC7-B508-211B892B6DF3}" destId="{E8E5DDB9-415D-43D9-92BD-E7D51DC46759}" srcOrd="4" destOrd="0" presId="urn:microsoft.com/office/officeart/2005/8/layout/arrow2"/>
    <dgm:cxn modelId="{AA08019A-01C7-4B7D-9105-8CE244EA8CA3}" type="presParOf" srcId="{A80A6996-78E3-4EC7-B508-211B892B6DF3}" destId="{B8C6AECC-18DE-4187-AE4F-F97C2D3E7D23}" srcOrd="5" destOrd="0" presId="urn:microsoft.com/office/officeart/2005/8/layout/arrow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6148C3E-3706-48D0-8721-253580128932}" type="doc">
      <dgm:prSet loTypeId="urn:microsoft.com/office/officeart/2005/8/layout/radial4" loCatId="relationship" qsTypeId="urn:microsoft.com/office/officeart/2005/8/quickstyle/simple1" qsCatId="simple" csTypeId="urn:microsoft.com/office/officeart/2005/8/colors/accent1_2" csCatId="accent1" phldr="1"/>
      <dgm:spPr/>
      <dgm:t>
        <a:bodyPr/>
        <a:lstStyle/>
        <a:p>
          <a:endParaRPr lang="en-US"/>
        </a:p>
      </dgm:t>
    </dgm:pt>
    <dgm:pt modelId="{A33DC965-0350-4AA7-B3A5-EFFB2A49B010}">
      <dgm:prSet phldrT="[Text]"/>
      <dgm:spPr/>
      <dgm:t>
        <a:bodyPr/>
        <a:lstStyle/>
        <a:p>
          <a:r>
            <a:rPr lang="en-GB" dirty="0" smtClean="0"/>
            <a:t>Risk Coefficient</a:t>
          </a:r>
          <a:endParaRPr lang="en-US" dirty="0"/>
        </a:p>
      </dgm:t>
    </dgm:pt>
    <dgm:pt modelId="{F548BCE0-7266-4016-88C4-3A34B965CEA9}" type="parTrans" cxnId="{63DAB15B-35DB-4FCA-B410-E9271B1B9DD6}">
      <dgm:prSet/>
      <dgm:spPr/>
      <dgm:t>
        <a:bodyPr/>
        <a:lstStyle/>
        <a:p>
          <a:endParaRPr lang="en-US"/>
        </a:p>
      </dgm:t>
    </dgm:pt>
    <dgm:pt modelId="{9AC6B928-70FA-4885-B2BC-E0207AA6D111}" type="sibTrans" cxnId="{63DAB15B-35DB-4FCA-B410-E9271B1B9DD6}">
      <dgm:prSet/>
      <dgm:spPr/>
      <dgm:t>
        <a:bodyPr/>
        <a:lstStyle/>
        <a:p>
          <a:endParaRPr lang="en-US"/>
        </a:p>
      </dgm:t>
    </dgm:pt>
    <dgm:pt modelId="{552EBE39-AE52-4A76-A14E-0BABE69C9322}">
      <dgm:prSet phldrT="[Text]" custT="1"/>
      <dgm:spPr/>
      <dgm:t>
        <a:bodyPr/>
        <a:lstStyle/>
        <a:p>
          <a:r>
            <a:rPr lang="en-GB" sz="2500" dirty="0" smtClean="0"/>
            <a:t>Biological studies</a:t>
          </a:r>
        </a:p>
      </dgm:t>
    </dgm:pt>
    <dgm:pt modelId="{C1718E4F-F711-45A3-9810-4AA3C6EFA647}" type="parTrans" cxnId="{E6C8FB9C-BD45-4F6B-B1A1-0492565F3CF9}">
      <dgm:prSet/>
      <dgm:spPr/>
      <dgm:t>
        <a:bodyPr/>
        <a:lstStyle/>
        <a:p>
          <a:endParaRPr lang="en-US"/>
        </a:p>
      </dgm:t>
    </dgm:pt>
    <dgm:pt modelId="{770E6923-BF4C-4B52-97FD-5262049419FF}" type="sibTrans" cxnId="{E6C8FB9C-BD45-4F6B-B1A1-0492565F3CF9}">
      <dgm:prSet/>
      <dgm:spPr/>
      <dgm:t>
        <a:bodyPr/>
        <a:lstStyle/>
        <a:p>
          <a:endParaRPr lang="en-US"/>
        </a:p>
      </dgm:t>
    </dgm:pt>
    <dgm:pt modelId="{0C76A7CA-195A-4CC8-9A22-7E551027ADF9}">
      <dgm:prSet phldrT="[Text]" custT="1"/>
      <dgm:spPr/>
      <dgm:t>
        <a:bodyPr/>
        <a:lstStyle/>
        <a:p>
          <a:r>
            <a:rPr lang="en-GB" sz="2800" dirty="0" smtClean="0"/>
            <a:t>UNSCEAR, BEIR, ICRP</a:t>
          </a:r>
          <a:endParaRPr lang="en-US" sz="2800" dirty="0"/>
        </a:p>
      </dgm:t>
    </dgm:pt>
    <dgm:pt modelId="{3C705C6B-09B7-42EA-B8D7-05D84D93D0DF}" type="parTrans" cxnId="{697AB67E-261C-4ACC-8FBA-0BCF192F56A0}">
      <dgm:prSet/>
      <dgm:spPr/>
      <dgm:t>
        <a:bodyPr/>
        <a:lstStyle/>
        <a:p>
          <a:endParaRPr lang="en-US"/>
        </a:p>
      </dgm:t>
    </dgm:pt>
    <dgm:pt modelId="{DDD91D44-825E-4E55-9F23-E111FF1F02B6}" type="sibTrans" cxnId="{697AB67E-261C-4ACC-8FBA-0BCF192F56A0}">
      <dgm:prSet/>
      <dgm:spPr/>
      <dgm:t>
        <a:bodyPr/>
        <a:lstStyle/>
        <a:p>
          <a:endParaRPr lang="en-US"/>
        </a:p>
      </dgm:t>
    </dgm:pt>
    <dgm:pt modelId="{5EF7747F-0ED1-4F19-AF5D-5B7A82C50BBE}">
      <dgm:prSet phldrT="[Text]" custT="1"/>
      <dgm:spPr/>
      <dgm:t>
        <a:bodyPr/>
        <a:lstStyle/>
        <a:p>
          <a:r>
            <a:rPr lang="en-GB" sz="2400" dirty="0" smtClean="0"/>
            <a:t>Epidemiological studies</a:t>
          </a:r>
        </a:p>
      </dgm:t>
    </dgm:pt>
    <dgm:pt modelId="{B2495B18-0615-4222-86B0-68C839B4BFC4}" type="parTrans" cxnId="{7E33E9CA-8048-45BF-A892-DE8EE235D0C5}">
      <dgm:prSet/>
      <dgm:spPr/>
      <dgm:t>
        <a:bodyPr/>
        <a:lstStyle/>
        <a:p>
          <a:endParaRPr lang="en-US"/>
        </a:p>
      </dgm:t>
    </dgm:pt>
    <dgm:pt modelId="{B96A6214-5B08-4609-A5D1-1863CB9ACA79}" type="sibTrans" cxnId="{7E33E9CA-8048-45BF-A892-DE8EE235D0C5}">
      <dgm:prSet/>
      <dgm:spPr/>
      <dgm:t>
        <a:bodyPr/>
        <a:lstStyle/>
        <a:p>
          <a:endParaRPr lang="en-US"/>
        </a:p>
      </dgm:t>
    </dgm:pt>
    <dgm:pt modelId="{7BB9BFB0-558D-4BDB-9D08-BA252EF461A8}" type="pres">
      <dgm:prSet presAssocID="{46148C3E-3706-48D0-8721-253580128932}" presName="cycle" presStyleCnt="0">
        <dgm:presLayoutVars>
          <dgm:chMax val="1"/>
          <dgm:dir/>
          <dgm:animLvl val="ctr"/>
          <dgm:resizeHandles val="exact"/>
        </dgm:presLayoutVars>
      </dgm:prSet>
      <dgm:spPr/>
      <dgm:t>
        <a:bodyPr/>
        <a:lstStyle/>
        <a:p>
          <a:endParaRPr lang="en-US"/>
        </a:p>
      </dgm:t>
    </dgm:pt>
    <dgm:pt modelId="{01617FA2-CD60-45AA-A557-6CF9F8525F0F}" type="pres">
      <dgm:prSet presAssocID="{A33DC965-0350-4AA7-B3A5-EFFB2A49B010}" presName="centerShape" presStyleLbl="node0" presStyleIdx="0" presStyleCnt="1"/>
      <dgm:spPr/>
      <dgm:t>
        <a:bodyPr/>
        <a:lstStyle/>
        <a:p>
          <a:endParaRPr lang="en-US"/>
        </a:p>
      </dgm:t>
    </dgm:pt>
    <dgm:pt modelId="{9268219F-6696-4B39-9AC5-5789996AE4BD}" type="pres">
      <dgm:prSet presAssocID="{C1718E4F-F711-45A3-9810-4AA3C6EFA647}" presName="parTrans" presStyleLbl="bgSibTrans2D1" presStyleIdx="0" presStyleCnt="3" custAng="17589019" custLinFactY="-51032" custLinFactNeighborX="-2568" custLinFactNeighborY="-100000"/>
      <dgm:spPr/>
      <dgm:t>
        <a:bodyPr/>
        <a:lstStyle/>
        <a:p>
          <a:endParaRPr lang="en-US"/>
        </a:p>
      </dgm:t>
    </dgm:pt>
    <dgm:pt modelId="{1219CF88-984D-4942-8170-D9D8AC9B60CE}" type="pres">
      <dgm:prSet presAssocID="{552EBE39-AE52-4A76-A14E-0BABE69C9322}" presName="node" presStyleLbl="node1" presStyleIdx="0" presStyleCnt="3">
        <dgm:presLayoutVars>
          <dgm:bulletEnabled val="1"/>
        </dgm:presLayoutVars>
      </dgm:prSet>
      <dgm:spPr/>
      <dgm:t>
        <a:bodyPr/>
        <a:lstStyle/>
        <a:p>
          <a:endParaRPr lang="en-US"/>
        </a:p>
      </dgm:t>
    </dgm:pt>
    <dgm:pt modelId="{42F33761-8600-46C6-B8E2-717B7F0A37D8}" type="pres">
      <dgm:prSet presAssocID="{3C705C6B-09B7-42EA-B8D7-05D84D93D0DF}" presName="parTrans" presStyleLbl="bgSibTrans2D1" presStyleIdx="1" presStyleCnt="3"/>
      <dgm:spPr/>
      <dgm:t>
        <a:bodyPr/>
        <a:lstStyle/>
        <a:p>
          <a:endParaRPr lang="en-US"/>
        </a:p>
      </dgm:t>
    </dgm:pt>
    <dgm:pt modelId="{E874A322-68F9-4212-B798-30C1AF10773B}" type="pres">
      <dgm:prSet presAssocID="{0C76A7CA-195A-4CC8-9A22-7E551027ADF9}" presName="node" presStyleLbl="node1" presStyleIdx="1" presStyleCnt="3" custRadScaleRad="105071" custRadScaleInc="-341">
        <dgm:presLayoutVars>
          <dgm:bulletEnabled val="1"/>
        </dgm:presLayoutVars>
      </dgm:prSet>
      <dgm:spPr/>
      <dgm:t>
        <a:bodyPr/>
        <a:lstStyle/>
        <a:p>
          <a:endParaRPr lang="en-US"/>
        </a:p>
      </dgm:t>
    </dgm:pt>
    <dgm:pt modelId="{E617AA44-BED5-45CF-92FD-A939F18A9007}" type="pres">
      <dgm:prSet presAssocID="{B2495B18-0615-4222-86B0-68C839B4BFC4}" presName="parTrans" presStyleLbl="bgSibTrans2D1" presStyleIdx="2" presStyleCnt="3" custAng="3287777" custLinFactY="-67328" custLinFactNeighborX="7485" custLinFactNeighborY="-100000"/>
      <dgm:spPr/>
      <dgm:t>
        <a:bodyPr/>
        <a:lstStyle/>
        <a:p>
          <a:endParaRPr lang="en-US"/>
        </a:p>
      </dgm:t>
    </dgm:pt>
    <dgm:pt modelId="{B1CA3A54-9157-4525-B3F8-691F41D2583A}" type="pres">
      <dgm:prSet presAssocID="{5EF7747F-0ED1-4F19-AF5D-5B7A82C50BBE}" presName="node" presStyleLbl="node1" presStyleIdx="2" presStyleCnt="3" custScaleX="104490">
        <dgm:presLayoutVars>
          <dgm:bulletEnabled val="1"/>
        </dgm:presLayoutVars>
      </dgm:prSet>
      <dgm:spPr/>
      <dgm:t>
        <a:bodyPr/>
        <a:lstStyle/>
        <a:p>
          <a:endParaRPr lang="en-US"/>
        </a:p>
      </dgm:t>
    </dgm:pt>
  </dgm:ptLst>
  <dgm:cxnLst>
    <dgm:cxn modelId="{7E33E9CA-8048-45BF-A892-DE8EE235D0C5}" srcId="{A33DC965-0350-4AA7-B3A5-EFFB2A49B010}" destId="{5EF7747F-0ED1-4F19-AF5D-5B7A82C50BBE}" srcOrd="2" destOrd="0" parTransId="{B2495B18-0615-4222-86B0-68C839B4BFC4}" sibTransId="{B96A6214-5B08-4609-A5D1-1863CB9ACA79}"/>
    <dgm:cxn modelId="{FFFE2B85-D060-4159-AE47-AE3B3E68C062}" type="presOf" srcId="{3C705C6B-09B7-42EA-B8D7-05D84D93D0DF}" destId="{42F33761-8600-46C6-B8E2-717B7F0A37D8}" srcOrd="0" destOrd="0" presId="urn:microsoft.com/office/officeart/2005/8/layout/radial4"/>
    <dgm:cxn modelId="{92797DEA-A135-465C-8707-165025F81D0D}" type="presOf" srcId="{552EBE39-AE52-4A76-A14E-0BABE69C9322}" destId="{1219CF88-984D-4942-8170-D9D8AC9B60CE}" srcOrd="0" destOrd="0" presId="urn:microsoft.com/office/officeart/2005/8/layout/radial4"/>
    <dgm:cxn modelId="{697AB67E-261C-4ACC-8FBA-0BCF192F56A0}" srcId="{A33DC965-0350-4AA7-B3A5-EFFB2A49B010}" destId="{0C76A7CA-195A-4CC8-9A22-7E551027ADF9}" srcOrd="1" destOrd="0" parTransId="{3C705C6B-09B7-42EA-B8D7-05D84D93D0DF}" sibTransId="{DDD91D44-825E-4E55-9F23-E111FF1F02B6}"/>
    <dgm:cxn modelId="{A295E1AE-0B33-4F40-B137-301904E8C9AD}" type="presOf" srcId="{0C76A7CA-195A-4CC8-9A22-7E551027ADF9}" destId="{E874A322-68F9-4212-B798-30C1AF10773B}" srcOrd="0" destOrd="0" presId="urn:microsoft.com/office/officeart/2005/8/layout/radial4"/>
    <dgm:cxn modelId="{A686129F-867E-4A52-A607-CB0EF2A1E83C}" type="presOf" srcId="{5EF7747F-0ED1-4F19-AF5D-5B7A82C50BBE}" destId="{B1CA3A54-9157-4525-B3F8-691F41D2583A}" srcOrd="0" destOrd="0" presId="urn:microsoft.com/office/officeart/2005/8/layout/radial4"/>
    <dgm:cxn modelId="{63DAB15B-35DB-4FCA-B410-E9271B1B9DD6}" srcId="{46148C3E-3706-48D0-8721-253580128932}" destId="{A33DC965-0350-4AA7-B3A5-EFFB2A49B010}" srcOrd="0" destOrd="0" parTransId="{F548BCE0-7266-4016-88C4-3A34B965CEA9}" sibTransId="{9AC6B928-70FA-4885-B2BC-E0207AA6D111}"/>
    <dgm:cxn modelId="{075E8395-EF8E-41E2-B64F-DF92259145C3}" type="presOf" srcId="{46148C3E-3706-48D0-8721-253580128932}" destId="{7BB9BFB0-558D-4BDB-9D08-BA252EF461A8}" srcOrd="0" destOrd="0" presId="urn:microsoft.com/office/officeart/2005/8/layout/radial4"/>
    <dgm:cxn modelId="{73B6C9EB-180C-4335-81AB-D4E583BD13F3}" type="presOf" srcId="{B2495B18-0615-4222-86B0-68C839B4BFC4}" destId="{E617AA44-BED5-45CF-92FD-A939F18A9007}" srcOrd="0" destOrd="0" presId="urn:microsoft.com/office/officeart/2005/8/layout/radial4"/>
    <dgm:cxn modelId="{E6C8FB9C-BD45-4F6B-B1A1-0492565F3CF9}" srcId="{A33DC965-0350-4AA7-B3A5-EFFB2A49B010}" destId="{552EBE39-AE52-4A76-A14E-0BABE69C9322}" srcOrd="0" destOrd="0" parTransId="{C1718E4F-F711-45A3-9810-4AA3C6EFA647}" sibTransId="{770E6923-BF4C-4B52-97FD-5262049419FF}"/>
    <dgm:cxn modelId="{521C4EAB-64A6-4968-A102-BD483A7D1FB2}" type="presOf" srcId="{A33DC965-0350-4AA7-B3A5-EFFB2A49B010}" destId="{01617FA2-CD60-45AA-A557-6CF9F8525F0F}" srcOrd="0" destOrd="0" presId="urn:microsoft.com/office/officeart/2005/8/layout/radial4"/>
    <dgm:cxn modelId="{D80F8786-1A31-40EE-B91C-5D88D682588E}" type="presOf" srcId="{C1718E4F-F711-45A3-9810-4AA3C6EFA647}" destId="{9268219F-6696-4B39-9AC5-5789996AE4BD}" srcOrd="0" destOrd="0" presId="urn:microsoft.com/office/officeart/2005/8/layout/radial4"/>
    <dgm:cxn modelId="{BF32D845-C6CF-48FD-84DE-8FFE15EFD296}" type="presParOf" srcId="{7BB9BFB0-558D-4BDB-9D08-BA252EF461A8}" destId="{01617FA2-CD60-45AA-A557-6CF9F8525F0F}" srcOrd="0" destOrd="0" presId="urn:microsoft.com/office/officeart/2005/8/layout/radial4"/>
    <dgm:cxn modelId="{BAFF02BB-22F8-4954-9B59-DE21B97F1284}" type="presParOf" srcId="{7BB9BFB0-558D-4BDB-9D08-BA252EF461A8}" destId="{9268219F-6696-4B39-9AC5-5789996AE4BD}" srcOrd="1" destOrd="0" presId="urn:microsoft.com/office/officeart/2005/8/layout/radial4"/>
    <dgm:cxn modelId="{8CC36A7E-6844-457D-BDA9-130E8B3821EE}" type="presParOf" srcId="{7BB9BFB0-558D-4BDB-9D08-BA252EF461A8}" destId="{1219CF88-984D-4942-8170-D9D8AC9B60CE}" srcOrd="2" destOrd="0" presId="urn:microsoft.com/office/officeart/2005/8/layout/radial4"/>
    <dgm:cxn modelId="{685A2BF6-C322-4FE8-9920-E1A00E9EB598}" type="presParOf" srcId="{7BB9BFB0-558D-4BDB-9D08-BA252EF461A8}" destId="{42F33761-8600-46C6-B8E2-717B7F0A37D8}" srcOrd="3" destOrd="0" presId="urn:microsoft.com/office/officeart/2005/8/layout/radial4"/>
    <dgm:cxn modelId="{256165B9-5D9E-46DD-A33E-467A7FA989B4}" type="presParOf" srcId="{7BB9BFB0-558D-4BDB-9D08-BA252EF461A8}" destId="{E874A322-68F9-4212-B798-30C1AF10773B}" srcOrd="4" destOrd="0" presId="urn:microsoft.com/office/officeart/2005/8/layout/radial4"/>
    <dgm:cxn modelId="{7CE04F51-41CD-4954-AC5A-1EC43FDAB79D}" type="presParOf" srcId="{7BB9BFB0-558D-4BDB-9D08-BA252EF461A8}" destId="{E617AA44-BED5-45CF-92FD-A939F18A9007}" srcOrd="5" destOrd="0" presId="urn:microsoft.com/office/officeart/2005/8/layout/radial4"/>
    <dgm:cxn modelId="{8974D656-65D0-478C-8DD4-95E9A83DE61E}" type="presParOf" srcId="{7BB9BFB0-558D-4BDB-9D08-BA252EF461A8}" destId="{B1CA3A54-9157-4525-B3F8-691F41D2583A}" srcOrd="6" destOrd="0" presId="urn:microsoft.com/office/officeart/2005/8/layout/radial4"/>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372AC9A-EEA4-460C-8CB4-9EF253082D8E}">
      <dsp:nvSpPr>
        <dsp:cNvPr id="0" name=""/>
        <dsp:cNvSpPr/>
      </dsp:nvSpPr>
      <dsp:spPr>
        <a:xfrm>
          <a:off x="304804" y="0"/>
          <a:ext cx="6461758" cy="4038598"/>
        </a:xfrm>
        <a:prstGeom prst="swooshArrow">
          <a:avLst>
            <a:gd name="adj1" fmla="val 25000"/>
            <a:gd name="adj2" fmla="val 2500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09A32D-8573-4547-9BFD-C4D8DEE37822}">
      <dsp:nvSpPr>
        <dsp:cNvPr id="0" name=""/>
        <dsp:cNvSpPr/>
      </dsp:nvSpPr>
      <dsp:spPr>
        <a:xfrm>
          <a:off x="1192198" y="2787441"/>
          <a:ext cx="168005" cy="168005"/>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E028FBC-A39D-42D9-91AD-EAF6E894EAD2}">
      <dsp:nvSpPr>
        <dsp:cNvPr id="0" name=""/>
        <dsp:cNvSpPr/>
      </dsp:nvSpPr>
      <dsp:spPr>
        <a:xfrm>
          <a:off x="1251042" y="2951288"/>
          <a:ext cx="2948667" cy="56961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9023" tIns="0" rIns="0" bIns="0" numCol="1" spcCol="1270" anchor="t" anchorCtr="0">
          <a:noAutofit/>
        </a:bodyPr>
        <a:lstStyle/>
        <a:p>
          <a:pPr lvl="0" algn="l" defTabSz="622300">
            <a:lnSpc>
              <a:spcPct val="90000"/>
            </a:lnSpc>
            <a:spcBef>
              <a:spcPct val="0"/>
            </a:spcBef>
            <a:spcAft>
              <a:spcPct val="35000"/>
            </a:spcAft>
          </a:pPr>
          <a:r>
            <a:rPr lang="en-US" altLang="en-US" sz="1400" b="1" kern="1200" dirty="0" smtClean="0">
              <a:solidFill>
                <a:srgbClr val="000000"/>
              </a:solidFill>
              <a:latin typeface="Arial" pitchFamily="34" charset="0"/>
            </a:rPr>
            <a:t>Chemical Damage</a:t>
          </a:r>
        </a:p>
        <a:p>
          <a:pPr lvl="0" algn="l" defTabSz="622300">
            <a:lnSpc>
              <a:spcPct val="90000"/>
            </a:lnSpc>
            <a:spcBef>
              <a:spcPct val="0"/>
            </a:spcBef>
            <a:spcAft>
              <a:spcPct val="35000"/>
            </a:spcAft>
          </a:pPr>
          <a:r>
            <a:rPr lang="en-US" altLang="en-US" sz="1400" b="1" kern="1200" dirty="0" smtClean="0">
              <a:solidFill>
                <a:srgbClr val="000000"/>
              </a:solidFill>
              <a:latin typeface="Arial" pitchFamily="34" charset="0"/>
            </a:rPr>
            <a:t>Free Radicals</a:t>
          </a:r>
          <a:endParaRPr lang="en-US" sz="1400" kern="1200" dirty="0"/>
        </a:p>
      </dsp:txBody>
      <dsp:txXfrm>
        <a:off x="1251042" y="2951288"/>
        <a:ext cx="2948667" cy="569618"/>
      </dsp:txXfrm>
    </dsp:sp>
    <dsp:sp modelId="{73AEB4EF-F0B2-4508-B16B-61F498A76F73}">
      <dsp:nvSpPr>
        <dsp:cNvPr id="0" name=""/>
        <dsp:cNvSpPr/>
      </dsp:nvSpPr>
      <dsp:spPr>
        <a:xfrm>
          <a:off x="3124748" y="1524001"/>
          <a:ext cx="303702" cy="30370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9D98AF0-6F32-4BB8-A18F-79EFCC4AE28B}">
      <dsp:nvSpPr>
        <dsp:cNvPr id="0" name=""/>
        <dsp:cNvSpPr/>
      </dsp:nvSpPr>
      <dsp:spPr>
        <a:xfrm>
          <a:off x="2862311" y="2200931"/>
          <a:ext cx="3072969" cy="56293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0926" tIns="0" rIns="0" bIns="0" numCol="1" spcCol="1270" anchor="t" anchorCtr="0">
          <a:noAutofit/>
        </a:bodyPr>
        <a:lstStyle/>
        <a:p>
          <a:pPr lvl="0" algn="l" defTabSz="622300">
            <a:lnSpc>
              <a:spcPct val="90000"/>
            </a:lnSpc>
            <a:spcBef>
              <a:spcPct val="0"/>
            </a:spcBef>
            <a:spcAft>
              <a:spcPct val="35000"/>
            </a:spcAft>
          </a:pPr>
          <a:r>
            <a:rPr lang="en-US" altLang="en-US" sz="1400" b="1" kern="1200" dirty="0" smtClean="0">
              <a:solidFill>
                <a:srgbClr val="000000"/>
              </a:solidFill>
              <a:latin typeface="Arial" pitchFamily="34" charset="0"/>
            </a:rPr>
            <a:t>Biological Molecular Damage</a:t>
          </a:r>
        </a:p>
        <a:p>
          <a:pPr lvl="0" algn="l" defTabSz="622300">
            <a:lnSpc>
              <a:spcPct val="90000"/>
            </a:lnSpc>
            <a:spcBef>
              <a:spcPct val="0"/>
            </a:spcBef>
            <a:spcAft>
              <a:spcPct val="35000"/>
            </a:spcAft>
          </a:pPr>
          <a:r>
            <a:rPr lang="en-US" altLang="en-US" sz="1400" b="1" kern="1200" dirty="0" smtClean="0">
              <a:solidFill>
                <a:srgbClr val="000000"/>
              </a:solidFill>
              <a:latin typeface="Arial" pitchFamily="34" charset="0"/>
            </a:rPr>
            <a:t>Proteins, Membrane, DNA</a:t>
          </a:r>
          <a:endParaRPr lang="en-US" sz="1400" kern="1200" dirty="0"/>
        </a:p>
      </dsp:txBody>
      <dsp:txXfrm>
        <a:off x="2862311" y="2200931"/>
        <a:ext cx="3072969" cy="562936"/>
      </dsp:txXfrm>
    </dsp:sp>
    <dsp:sp modelId="{E8E5DDB9-415D-43D9-92BD-E7D51DC46759}">
      <dsp:nvSpPr>
        <dsp:cNvPr id="0" name=""/>
        <dsp:cNvSpPr/>
      </dsp:nvSpPr>
      <dsp:spPr>
        <a:xfrm>
          <a:off x="4458616" y="1021765"/>
          <a:ext cx="420014" cy="42001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C6AECC-18DE-4187-AE4F-F97C2D3E7D23}">
      <dsp:nvSpPr>
        <dsp:cNvPr id="0" name=""/>
        <dsp:cNvSpPr/>
      </dsp:nvSpPr>
      <dsp:spPr>
        <a:xfrm>
          <a:off x="5181605" y="1610694"/>
          <a:ext cx="1550822" cy="2398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2557" tIns="0" rIns="0" bIns="0" numCol="1" spcCol="1270" anchor="t" anchorCtr="0">
          <a:noAutofit/>
        </a:bodyPr>
        <a:lstStyle/>
        <a:p>
          <a:pPr lvl="0" algn="l" defTabSz="622300">
            <a:lnSpc>
              <a:spcPct val="90000"/>
            </a:lnSpc>
            <a:spcBef>
              <a:spcPct val="0"/>
            </a:spcBef>
            <a:spcAft>
              <a:spcPct val="35000"/>
            </a:spcAft>
          </a:pPr>
          <a:r>
            <a:rPr lang="en-US" altLang="en-US" sz="1400" b="1" kern="1200" dirty="0" smtClean="0">
              <a:solidFill>
                <a:srgbClr val="000000"/>
              </a:solidFill>
              <a:latin typeface="Arial" pitchFamily="34" charset="0"/>
            </a:rPr>
            <a:t>Cells, tissues</a:t>
          </a:r>
        </a:p>
      </dsp:txBody>
      <dsp:txXfrm>
        <a:off x="5181605" y="1610694"/>
        <a:ext cx="1550822" cy="23981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1617FA2-CD60-45AA-A557-6CF9F8525F0F}">
      <dsp:nvSpPr>
        <dsp:cNvPr id="0" name=""/>
        <dsp:cNvSpPr/>
      </dsp:nvSpPr>
      <dsp:spPr>
        <a:xfrm>
          <a:off x="2980109" y="2760153"/>
          <a:ext cx="2221992" cy="2221992"/>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GB" sz="2700" kern="1200" dirty="0" smtClean="0"/>
            <a:t>Risk Coefficient</a:t>
          </a:r>
          <a:endParaRPr lang="en-US" sz="2700" kern="1200" dirty="0"/>
        </a:p>
      </dsp:txBody>
      <dsp:txXfrm>
        <a:off x="2980109" y="2760153"/>
        <a:ext cx="2221992" cy="2221992"/>
      </dsp:txXfrm>
    </dsp:sp>
    <dsp:sp modelId="{9268219F-6696-4B39-9AC5-5789996AE4BD}">
      <dsp:nvSpPr>
        <dsp:cNvPr id="0" name=""/>
        <dsp:cNvSpPr/>
      </dsp:nvSpPr>
      <dsp:spPr>
        <a:xfrm rot="8889019">
          <a:off x="1402449" y="1381498"/>
          <a:ext cx="1809465" cy="633267"/>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219CF88-984D-4942-8170-D9D8AC9B60CE}">
      <dsp:nvSpPr>
        <dsp:cNvPr id="0" name=""/>
        <dsp:cNvSpPr/>
      </dsp:nvSpPr>
      <dsp:spPr>
        <a:xfrm>
          <a:off x="557089" y="1291279"/>
          <a:ext cx="2110892" cy="16887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GB" sz="2500" kern="1200" dirty="0" smtClean="0"/>
            <a:t>Biological studies</a:t>
          </a:r>
        </a:p>
      </dsp:txBody>
      <dsp:txXfrm>
        <a:off x="557089" y="1291279"/>
        <a:ext cx="2110892" cy="1688713"/>
      </dsp:txXfrm>
    </dsp:sp>
    <dsp:sp modelId="{42F33761-8600-46C6-B8E2-717B7F0A37D8}">
      <dsp:nvSpPr>
        <dsp:cNvPr id="0" name=""/>
        <dsp:cNvSpPr/>
      </dsp:nvSpPr>
      <dsp:spPr>
        <a:xfrm rot="16187106">
          <a:off x="3177923" y="1432940"/>
          <a:ext cx="1810447" cy="633267"/>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874A322-68F9-4212-B798-30C1AF10773B}">
      <dsp:nvSpPr>
        <dsp:cNvPr id="0" name=""/>
        <dsp:cNvSpPr/>
      </dsp:nvSpPr>
      <dsp:spPr>
        <a:xfrm>
          <a:off x="3024306" y="0"/>
          <a:ext cx="2110892" cy="16887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GB" sz="2800" kern="1200" dirty="0" smtClean="0"/>
            <a:t>UNSCEAR, BEIR, ICRP</a:t>
          </a:r>
          <a:endParaRPr lang="en-US" sz="2800" kern="1200" dirty="0"/>
        </a:p>
      </dsp:txBody>
      <dsp:txXfrm>
        <a:off x="3024306" y="0"/>
        <a:ext cx="2110892" cy="1688713"/>
      </dsp:txXfrm>
    </dsp:sp>
    <dsp:sp modelId="{E617AA44-BED5-45CF-92FD-A939F18A9007}">
      <dsp:nvSpPr>
        <dsp:cNvPr id="0" name=""/>
        <dsp:cNvSpPr/>
      </dsp:nvSpPr>
      <dsp:spPr>
        <a:xfrm rot="1187777">
          <a:off x="5059266" y="1278301"/>
          <a:ext cx="1809465" cy="633267"/>
        </a:xfrm>
        <a:prstGeom prst="lef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1CA3A54-9157-4525-B3F8-691F41D2583A}">
      <dsp:nvSpPr>
        <dsp:cNvPr id="0" name=""/>
        <dsp:cNvSpPr/>
      </dsp:nvSpPr>
      <dsp:spPr>
        <a:xfrm>
          <a:off x="5466838" y="1291279"/>
          <a:ext cx="2205671" cy="168871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1066800">
            <a:lnSpc>
              <a:spcPct val="90000"/>
            </a:lnSpc>
            <a:spcBef>
              <a:spcPct val="0"/>
            </a:spcBef>
            <a:spcAft>
              <a:spcPct val="35000"/>
            </a:spcAft>
          </a:pPr>
          <a:r>
            <a:rPr lang="en-GB" sz="2400" kern="1200" dirty="0" smtClean="0"/>
            <a:t>Epidemiological studies</a:t>
          </a:r>
        </a:p>
      </dsp:txBody>
      <dsp:txXfrm>
        <a:off x="5466838" y="1291279"/>
        <a:ext cx="2205671" cy="1688713"/>
      </dsp:txXfrm>
    </dsp:sp>
  </dsp:spTree>
</dsp:drawing>
</file>

<file path=ppt/diagrams/layout1.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2762CA-ECB3-4221-93F8-9E3CF36E9269}" type="datetimeFigureOut">
              <a:rPr lang="en-US" smtClean="0"/>
              <a:pPr/>
              <a:t>5/8/2015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8AC818D-8D60-4985-9142-6A603DAAFF52}" type="slidenum">
              <a:rPr lang="en-US" smtClean="0"/>
              <a:pPr/>
              <a:t>‹#›</a:t>
            </a:fld>
            <a:endParaRPr lang="en-US"/>
          </a:p>
        </p:txBody>
      </p:sp>
    </p:spTree>
    <p:extLst>
      <p:ext uri="{BB962C8B-B14F-4D97-AF65-F5344CB8AC3E}">
        <p14:creationId xmlns="" xmlns:p14="http://schemas.microsoft.com/office/powerpoint/2010/main" val="33054981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7"/>
          <p:cNvSpPr>
            <a:spLocks noGrp="1" noChangeArrowheads="1"/>
          </p:cNvSpPr>
          <p:nvPr>
            <p:ph type="sldNum" sz="quarter" idx="5"/>
          </p:nvPr>
        </p:nvSpPr>
        <p:spPr>
          <a:ln/>
        </p:spPr>
        <p:txBody>
          <a:bodyPr/>
          <a:lstStyle/>
          <a:p>
            <a:fld id="{03A1A251-5831-4449-89E2-CE04D8F1D01E}" type="slidenum">
              <a:rPr lang="en-US"/>
              <a:pPr/>
              <a:t>7</a:t>
            </a:fld>
            <a:endParaRPr lang="en-US"/>
          </a:p>
        </p:txBody>
      </p:sp>
      <p:sp>
        <p:nvSpPr>
          <p:cNvPr id="18434" name="Rectangle 2"/>
          <p:cNvSpPr>
            <a:spLocks noGrp="1" noChangeArrowheads="1"/>
          </p:cNvSpPr>
          <p:nvPr>
            <p:ph type="body" idx="1"/>
          </p:nvPr>
        </p:nvSpPr>
        <p:spPr bwMode="auto">
          <a:xfrm>
            <a:off x="457200" y="4367213"/>
            <a:ext cx="5943600" cy="4067175"/>
          </a:xfrm>
          <a:prstGeom prst="rect">
            <a:avLst/>
          </a:prstGeom>
          <a:solidFill>
            <a:srgbClr val="FFFFFF"/>
          </a:solidFill>
          <a:ln>
            <a:solidFill>
              <a:srgbClr val="000000"/>
            </a:solidFill>
            <a:miter lim="800000"/>
            <a:headEnd/>
            <a:tailEnd/>
          </a:ln>
        </p:spPr>
        <p:txBody>
          <a:bodyPr lIns="91367" tIns="45683" rIns="91367" bIns="45683"/>
          <a:lstStyle/>
          <a:p>
            <a:r>
              <a:rPr lang="en-US" sz="1100" b="1"/>
              <a:t>IONIZING RADIATION</a:t>
            </a:r>
            <a:endParaRPr lang="en-US" sz="1100"/>
          </a:p>
          <a:p>
            <a:endParaRPr lang="en-US" sz="1100"/>
          </a:p>
          <a:p>
            <a:r>
              <a:rPr lang="en-US" sz="1100"/>
              <a:t>When ionizing radiation is absorbed by our bodies, it can cause changes to our cells.  Small amounts can be tolerated; larger amounts can be harmful.</a:t>
            </a:r>
          </a:p>
          <a:p>
            <a:r>
              <a:rPr lang="en-US" sz="1100"/>
              <a:t>For our purposes, this radiation can be classified as:</a:t>
            </a:r>
          </a:p>
          <a:p>
            <a:pPr lvl="1"/>
            <a:r>
              <a:rPr lang="en-US" sz="1100"/>
              <a:t>a.	alpha particles</a:t>
            </a:r>
          </a:p>
          <a:p>
            <a:pPr lvl="1"/>
            <a:r>
              <a:rPr lang="en-US" sz="1100"/>
              <a:t>b.	beta particles</a:t>
            </a:r>
          </a:p>
          <a:p>
            <a:pPr lvl="1"/>
            <a:r>
              <a:rPr lang="en-US" sz="1100"/>
              <a:t>c.	gamma radiation</a:t>
            </a:r>
          </a:p>
          <a:p>
            <a:pPr lvl="1"/>
            <a:r>
              <a:rPr lang="en-US" sz="1100"/>
              <a:t>d.	neutrons</a:t>
            </a:r>
          </a:p>
          <a:p>
            <a:r>
              <a:rPr lang="en-US" sz="1100"/>
              <a:t>Again, for our purposes, we’re not so concerned with the mechanism of radiation as we are with the hazard, the detection of it and protection from it.</a:t>
            </a:r>
          </a:p>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70C4E33-B795-412E-A2B5-6114508F9AF8}" type="slidenum">
              <a:rPr lang="en-US" altLang="en-US" sz="1200"/>
              <a:pPr eaLnBrk="1" hangingPunct="1"/>
              <a:t>18</a:t>
            </a:fld>
            <a:endParaRPr lang="en-US" altLang="en-US" sz="1200"/>
          </a:p>
        </p:txBody>
      </p:sp>
      <p:sp>
        <p:nvSpPr>
          <p:cNvPr id="90115" name="Rectangle 2"/>
          <p:cNvSpPr>
            <a:spLocks noGrp="1" noRot="1" noChangeAspect="1" noChangeArrowheads="1" noTextEdit="1"/>
          </p:cNvSpPr>
          <p:nvPr>
            <p:ph type="sldImg"/>
          </p:nvPr>
        </p:nvSpPr>
        <p:spPr>
          <a:ln/>
        </p:spPr>
      </p:sp>
      <p:sp>
        <p:nvSpPr>
          <p:cNvPr id="9011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smtClean="0"/>
              <a:t>H+ and OH- are of little consequence as our body has plenty of them always. The free radicals and hydrogen peroxide ate highly </a:t>
            </a:r>
            <a:r>
              <a:rPr lang="en-US" altLang="en-US" dirty="0" err="1" smtClean="0"/>
              <a:t>oxidising</a:t>
            </a:r>
            <a:r>
              <a:rPr lang="en-US" altLang="en-US" dirty="0" smtClean="0"/>
              <a:t> agents that cause harm to the cell.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822EB24F-07CA-496C-B2FC-14825C2C2C47}" type="slidenum">
              <a:rPr lang="en-US"/>
              <a:pPr/>
              <a:t>24</a:t>
            </a:fld>
            <a:endParaRPr lang="en-US"/>
          </a:p>
        </p:txBody>
      </p:sp>
      <p:sp>
        <p:nvSpPr>
          <p:cNvPr id="29699" name="Rectangle 2"/>
          <p:cNvSpPr>
            <a:spLocks noGrp="1" noRot="1" noChangeAspect="1" noChangeArrowheads="1" noTextEdit="1"/>
          </p:cNvSpPr>
          <p:nvPr>
            <p:ph type="sldImg"/>
          </p:nvPr>
        </p:nvSpPr>
        <p:spPr>
          <a:xfrm>
            <a:off x="1144588" y="685800"/>
            <a:ext cx="4568825" cy="3427413"/>
          </a:xfrm>
          <a:ln/>
        </p:spPr>
      </p:sp>
      <p:sp>
        <p:nvSpPr>
          <p:cNvPr id="29700" name="Rectangle 3"/>
          <p:cNvSpPr>
            <a:spLocks noGrp="1" noChangeArrowheads="1"/>
          </p:cNvSpPr>
          <p:nvPr>
            <p:ph type="body" idx="1"/>
          </p:nvPr>
        </p:nvSpPr>
        <p:spPr>
          <a:xfrm>
            <a:off x="914194" y="4342854"/>
            <a:ext cx="5029613" cy="4115268"/>
          </a:xfrm>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8AC818D-8D60-4985-9142-6A603DAAFF52}" type="slidenum">
              <a:rPr lang="en-US" smtClean="0"/>
              <a:pPr/>
              <a:t>29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3DBFD81-50E8-4557-A73F-AE4F86A8936E}" type="slidenum">
              <a:rPr lang="en-US"/>
              <a:pPr/>
              <a:t>8</a:t>
            </a:fld>
            <a:endParaRPr lang="en-US"/>
          </a:p>
        </p:txBody>
      </p:sp>
      <p:sp>
        <p:nvSpPr>
          <p:cNvPr id="175106" name="Rectangle 2"/>
          <p:cNvSpPr>
            <a:spLocks noGrp="1" noRot="1" noChangeAspect="1" noChangeArrowheads="1" noTextEdit="1"/>
          </p:cNvSpPr>
          <p:nvPr>
            <p:ph type="sldImg"/>
          </p:nvPr>
        </p:nvSpPr>
        <p:spPr>
          <a:ln/>
        </p:spPr>
      </p:sp>
      <p:sp>
        <p:nvSpPr>
          <p:cNvPr id="1751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4DF0AA-2B08-4C01-A48B-8C0CBE4A7926}" type="slidenum">
              <a:rPr lang="en-US"/>
              <a:pPr/>
              <a:t>9</a:t>
            </a:fld>
            <a:endParaRPr lang="en-US"/>
          </a:p>
        </p:txBody>
      </p:sp>
      <p:sp>
        <p:nvSpPr>
          <p:cNvPr id="181250" name="Rectangle 2"/>
          <p:cNvSpPr>
            <a:spLocks noGrp="1" noRot="1" noChangeAspect="1" noChangeArrowheads="1" noTextEdit="1"/>
          </p:cNvSpPr>
          <p:nvPr>
            <p:ph type="sldImg"/>
          </p:nvPr>
        </p:nvSpPr>
        <p:spPr>
          <a:ln/>
        </p:spPr>
      </p:sp>
      <p:sp>
        <p:nvSpPr>
          <p:cNvPr id="181251" name="Rectangle 3"/>
          <p:cNvSpPr>
            <a:spLocks noGrp="1" noChangeArrowheads="1"/>
          </p:cNvSpPr>
          <p:nvPr>
            <p:ph type="body" idx="1"/>
          </p:nvPr>
        </p:nvSpPr>
        <p:spPr/>
        <p:txBody>
          <a:bodyPr/>
          <a:lstStyle/>
          <a:p>
            <a:r>
              <a:rPr lang="en-US"/>
              <a:t>Charged particles are characterized by their definite range. Changeless particles including photons are stopped in an exponential manner. Lead though a good  shield for Gamma and X-rays, is extremely  inefficient in stopping neutrons. Paraffin or polyethylene or hydrogenous materials are good shield for neutrons but bad shield for photons</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2D75725-A7B4-4C49-9F50-6C6777A55CBF}" type="slidenum">
              <a:rPr lang="en-US" altLang="en-US" sz="1200"/>
              <a:pPr eaLnBrk="1" hangingPunct="1"/>
              <a:t>10</a:t>
            </a:fld>
            <a:endParaRPr lang="en-US" altLang="en-US" sz="120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dirty="0" smtClean="0"/>
              <a:t>It</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8DB56C7-6AA9-4290-9995-9775BB183077}" type="slidenum">
              <a:rPr lang="en-US" altLang="en-US" sz="1200"/>
              <a:pPr eaLnBrk="1" hangingPunct="1"/>
              <a:t>11</a:t>
            </a:fld>
            <a:endParaRPr lang="en-US" altLang="en-US" sz="120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E100336-5DDF-40D4-83A3-E7AE0D7A138D}" type="slidenum">
              <a:rPr lang="en-US" altLang="en-US" sz="1200"/>
              <a:pPr eaLnBrk="1" hangingPunct="1"/>
              <a:t>13</a:t>
            </a:fld>
            <a:endParaRPr lang="en-US" altLang="en-US" sz="120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t>Since we are a product of our environment, anything in it will find a way into our body too.</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7F46B9ED-DBB0-4239-8217-3A3A2E90A677}" type="slidenum">
              <a:rPr lang="en-US" altLang="en-US" sz="1200"/>
              <a:pPr eaLnBrk="1" hangingPunct="1"/>
              <a:t>14</a:t>
            </a:fld>
            <a:endParaRPr lang="en-US" altLang="en-US" sz="1200"/>
          </a:p>
        </p:txBody>
      </p:sp>
      <p:sp>
        <p:nvSpPr>
          <p:cNvPr id="86019" name="Rectangle 2"/>
          <p:cNvSpPr>
            <a:spLocks noGrp="1" noRot="1" noChangeAspect="1" noChangeArrowheads="1" noTextEdit="1"/>
          </p:cNvSpPr>
          <p:nvPr>
            <p:ph type="sldImg"/>
          </p:nvPr>
        </p:nvSpPr>
        <p:spPr>
          <a:ln/>
        </p:spPr>
      </p:sp>
      <p:sp>
        <p:nvSpPr>
          <p:cNvPr id="86020"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r>
              <a:rPr lang="en-US" altLang="en-US" smtClean="0"/>
              <a:t>The total exposure to the general public in India (per caput), from natural sources is 240 mRem.</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FD0D5DFB-0713-4189-8170-F9E7145383D8}" type="slidenum">
              <a:rPr lang="en-US" altLang="en-US" sz="1200"/>
              <a:pPr eaLnBrk="1" hangingPunct="1"/>
              <a:t>15</a:t>
            </a:fld>
            <a:endParaRPr lang="en-US" altLang="en-US" sz="1200"/>
          </a:p>
        </p:txBody>
      </p:sp>
      <p:sp>
        <p:nvSpPr>
          <p:cNvPr id="89091" name="Rectangle 2"/>
          <p:cNvSpPr>
            <a:spLocks noGrp="1" noRot="1" noChangeAspect="1" noChangeArrowheads="1" noTextEdit="1"/>
          </p:cNvSpPr>
          <p:nvPr>
            <p:ph type="sldImg"/>
          </p:nvPr>
        </p:nvSpPr>
        <p:spPr>
          <a:ln/>
        </p:spPr>
      </p:sp>
      <p:sp>
        <p:nvSpPr>
          <p:cNvPr id="89092"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F278038-B7D6-4D8E-B58B-0A4361D0DC0E}" type="slidenum">
              <a:rPr lang="en-US" altLang="en-US" sz="1200"/>
              <a:pPr eaLnBrk="1" hangingPunct="1"/>
              <a:t>16</a:t>
            </a:fld>
            <a:endParaRPr lang="en-US" altLang="en-US" sz="1200"/>
          </a:p>
        </p:txBody>
      </p:sp>
      <p:sp>
        <p:nvSpPr>
          <p:cNvPr id="88067" name="Rectangle 2"/>
          <p:cNvSpPr>
            <a:spLocks noGrp="1" noRot="1" noChangeAspect="1" noChangeArrowheads="1" noTextEdit="1"/>
          </p:cNvSpPr>
          <p:nvPr>
            <p:ph type="sldImg"/>
          </p:nvPr>
        </p:nvSpPr>
        <p:spPr>
          <a:ln/>
        </p:spPr>
      </p:sp>
      <p:sp>
        <p:nvSpPr>
          <p:cNvPr id="88068"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215792E-F56D-41DD-9EFE-7E6440D88A80}" type="slidenum">
              <a:rPr lang="en-US"/>
              <a:pPr>
                <a:defRPr/>
              </a:pPr>
              <a:t>‹#›</a:t>
            </a:fld>
            <a:endParaRPr lang="en-US"/>
          </a:p>
        </p:txBody>
      </p:sp>
    </p:spTree>
    <p:extLst>
      <p:ext uri="{BB962C8B-B14F-4D97-AF65-F5344CB8AC3E}">
        <p14:creationId xmlns="" xmlns:p14="http://schemas.microsoft.com/office/powerpoint/2010/main" val="216180700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685800" y="1981200"/>
            <a:ext cx="7772400" cy="4114800"/>
          </a:xfrm>
        </p:spPr>
        <p:txBody>
          <a:bodyPr/>
          <a:lstStyle/>
          <a:p>
            <a:pPr lvl="0"/>
            <a:endParaRPr lang="en-US"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6738C44-7745-44AC-BCF7-0421BD551216}" type="slidenum">
              <a:rPr lang="en-US"/>
              <a:pPr>
                <a:defRPr/>
              </a:pPr>
              <a:t>‹#›</a:t>
            </a:fld>
            <a:endParaRPr lang="en-US"/>
          </a:p>
        </p:txBody>
      </p:sp>
    </p:spTree>
    <p:extLst>
      <p:ext uri="{BB962C8B-B14F-4D97-AF65-F5344CB8AC3E}">
        <p14:creationId xmlns="" xmlns:p14="http://schemas.microsoft.com/office/powerpoint/2010/main" val="289162468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pPr lvl="0"/>
            <a:endParaRPr lang="en-US" noProof="0" smtClean="0"/>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3A2441D-8F91-480D-A34D-261C874F5278}" type="slidenum">
              <a:rPr lang="en-US"/>
              <a:pPr>
                <a:defRPr/>
              </a:pPr>
              <a:t>‹#›</a:t>
            </a:fld>
            <a:endParaRPr lang="en-US"/>
          </a:p>
        </p:txBody>
      </p:sp>
    </p:spTree>
    <p:extLst>
      <p:ext uri="{BB962C8B-B14F-4D97-AF65-F5344CB8AC3E}">
        <p14:creationId xmlns="" xmlns:p14="http://schemas.microsoft.com/office/powerpoint/2010/main" val="68395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5/8/2015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991600" cy="1470025"/>
          </a:xfrm>
        </p:spPr>
        <p:txBody>
          <a:bodyPr>
            <a:noAutofit/>
          </a:bodyPr>
          <a:lstStyle/>
          <a:p>
            <a:r>
              <a:rPr lang="en-US" sz="4000" dirty="0" smtClean="0"/>
              <a:t>Historical and philosophical perspectives of ionizing radiation protection</a:t>
            </a:r>
            <a:endParaRPr lang="en-US" sz="4000" dirty="0"/>
          </a:p>
        </p:txBody>
      </p:sp>
      <p:sp>
        <p:nvSpPr>
          <p:cNvPr id="3" name="Subtitle 2"/>
          <p:cNvSpPr>
            <a:spLocks noGrp="1"/>
          </p:cNvSpPr>
          <p:nvPr>
            <p:ph type="subTitle" idx="1"/>
          </p:nvPr>
        </p:nvSpPr>
        <p:spPr/>
        <p:txBody>
          <a:bodyPr/>
          <a:lstStyle/>
          <a:p>
            <a:r>
              <a:rPr lang="en-GB" dirty="0" smtClean="0"/>
              <a:t>Sunil C</a:t>
            </a:r>
          </a:p>
          <a:p>
            <a:r>
              <a:rPr lang="en-GB" dirty="0" smtClean="0"/>
              <a:t>Accelerator Radiation Safety Section</a:t>
            </a:r>
          </a:p>
          <a:p>
            <a:r>
              <a:rPr lang="en-GB" dirty="0" smtClean="0"/>
              <a:t>Health Physics Division</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Units of Measurements</a:t>
            </a:r>
          </a:p>
        </p:txBody>
      </p:sp>
      <p:sp>
        <p:nvSpPr>
          <p:cNvPr id="2" name="Content Placeholder 1"/>
          <p:cNvSpPr>
            <a:spLocks noGrp="1"/>
          </p:cNvSpPr>
          <p:nvPr>
            <p:ph idx="1"/>
          </p:nvPr>
        </p:nvSpPr>
        <p:spPr/>
        <p:txBody>
          <a:bodyPr>
            <a:normAutofit fontScale="85000" lnSpcReduction="20000"/>
          </a:bodyPr>
          <a:lstStyle/>
          <a:p>
            <a:pPr algn="just"/>
            <a:r>
              <a:rPr lang="en-US" altLang="en-US" b="1" dirty="0" smtClean="0"/>
              <a:t>Roentgen</a:t>
            </a:r>
            <a:r>
              <a:rPr lang="en-US" altLang="en-US" dirty="0" smtClean="0"/>
              <a:t> </a:t>
            </a:r>
            <a:r>
              <a:rPr lang="en-US" altLang="en-US" dirty="0"/>
              <a:t>It is the amount of ionizing X-ray exposure that would liberate 1 electrostatic unit of charge per cubic centimeter of </a:t>
            </a:r>
            <a:r>
              <a:rPr lang="en-US" altLang="en-US" dirty="0" smtClean="0"/>
              <a:t>air at STP. </a:t>
            </a:r>
            <a:r>
              <a:rPr lang="en-US" altLang="en-US" dirty="0"/>
              <a:t>S.I unit is </a:t>
            </a:r>
            <a:r>
              <a:rPr lang="en-US" altLang="en-US" dirty="0" smtClean="0"/>
              <a:t>C/Kg.</a:t>
            </a:r>
            <a:endParaRPr lang="en-US" altLang="en-US" dirty="0"/>
          </a:p>
          <a:p>
            <a:pPr algn="just">
              <a:spcBef>
                <a:spcPct val="50000"/>
              </a:spcBef>
            </a:pPr>
            <a:r>
              <a:rPr lang="en-US" altLang="en-US" b="1" dirty="0"/>
              <a:t>RAD</a:t>
            </a:r>
            <a:r>
              <a:rPr lang="en-US" altLang="en-US" dirty="0"/>
              <a:t> (Radiation Absorbed Dose</a:t>
            </a:r>
            <a:r>
              <a:rPr lang="en-US" altLang="en-US" dirty="0" smtClean="0"/>
              <a:t>), is </a:t>
            </a:r>
            <a:r>
              <a:rPr lang="en-US" altLang="en-US" dirty="0"/>
              <a:t>equal to deposition of 100 ergs of ionizing energy per gram of target material. </a:t>
            </a:r>
            <a:r>
              <a:rPr lang="en-US" altLang="en-US" dirty="0" smtClean="0"/>
              <a:t>The </a:t>
            </a:r>
            <a:r>
              <a:rPr lang="en-US" altLang="en-US" dirty="0"/>
              <a:t>S.I. unit is Gray (J/Kg) and is equivalent to 100 </a:t>
            </a:r>
            <a:r>
              <a:rPr lang="en-US" altLang="en-US" dirty="0" err="1"/>
              <a:t>Rads</a:t>
            </a:r>
            <a:r>
              <a:rPr lang="en-US" altLang="en-US" dirty="0" smtClean="0"/>
              <a:t>.</a:t>
            </a:r>
          </a:p>
          <a:p>
            <a:pPr algn="just">
              <a:spcBef>
                <a:spcPct val="50000"/>
              </a:spcBef>
            </a:pPr>
            <a:r>
              <a:rPr lang="en-US" altLang="en-US" b="1" dirty="0"/>
              <a:t>REM </a:t>
            </a:r>
            <a:r>
              <a:rPr lang="en-US" altLang="en-US" dirty="0"/>
              <a:t>(Roentgen Equivalent Man</a:t>
            </a:r>
            <a:r>
              <a:rPr lang="en-US" altLang="en-US" dirty="0" smtClean="0"/>
              <a:t>) </a:t>
            </a:r>
            <a:r>
              <a:rPr lang="en-US" altLang="en-US" dirty="0"/>
              <a:t>(erg/g) </a:t>
            </a:r>
            <a:r>
              <a:rPr lang="en-US" altLang="en-US" dirty="0" smtClean="0"/>
              <a:t>is the product of Rad and a radiation weighting Quality Factor (unit less) which accounts </a:t>
            </a:r>
            <a:r>
              <a:rPr lang="en-US" altLang="en-US" dirty="0"/>
              <a:t>for the varying radiation damage caused by different types of </a:t>
            </a:r>
            <a:r>
              <a:rPr lang="en-US" altLang="en-US" dirty="0" smtClean="0"/>
              <a:t>radiation. S.I</a:t>
            </a:r>
            <a:r>
              <a:rPr lang="en-US" altLang="en-US" dirty="0"/>
              <a:t>. Unit is Sievert (J/Kg) and is equivalent  to 100 </a:t>
            </a:r>
            <a:r>
              <a:rPr lang="en-US" altLang="en-US" dirty="0" smtClean="0"/>
              <a:t>Rem.</a:t>
            </a:r>
            <a:endParaRPr lang="en-US" altLang="en-US" dirty="0"/>
          </a:p>
          <a:p>
            <a:pPr algn="just">
              <a:spcBef>
                <a:spcPct val="50000"/>
              </a:spcBef>
            </a:pPr>
            <a:endParaRPr lang="en-US" altLang="en-US" dirty="0"/>
          </a:p>
          <a:p>
            <a:endParaRPr lang="en-US" dirty="0"/>
          </a:p>
        </p:txBody>
      </p:sp>
    </p:spTree>
    <p:extLst>
      <p:ext uri="{BB962C8B-B14F-4D97-AF65-F5344CB8AC3E}">
        <p14:creationId xmlns="" xmlns:p14="http://schemas.microsoft.com/office/powerpoint/2010/main" val="127106474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en-US" altLang="en-US" dirty="0" smtClean="0"/>
              <a:t>High Background Areas</a:t>
            </a:r>
          </a:p>
        </p:txBody>
      </p:sp>
      <p:sp>
        <p:nvSpPr>
          <p:cNvPr id="37891" name="Rectangle 5"/>
          <p:cNvSpPr>
            <a:spLocks noGrp="1" noChangeArrowheads="1"/>
          </p:cNvSpPr>
          <p:nvPr>
            <p:ph type="body" idx="1"/>
          </p:nvPr>
        </p:nvSpPr>
        <p:spPr>
          <a:xfrm>
            <a:off x="457200" y="1600201"/>
            <a:ext cx="8229600" cy="3810000"/>
          </a:xfrm>
        </p:spPr>
        <p:txBody>
          <a:bodyPr>
            <a:normAutofit fontScale="77500" lnSpcReduction="20000"/>
          </a:bodyPr>
          <a:lstStyle/>
          <a:p>
            <a:pPr algn="just" eaLnBrk="1" hangingPunct="1">
              <a:spcBef>
                <a:spcPct val="50000"/>
              </a:spcBef>
            </a:pPr>
            <a:r>
              <a:rPr lang="en-US" altLang="en-US" dirty="0" smtClean="0"/>
              <a:t>Coastal regions of Kerala and </a:t>
            </a:r>
            <a:r>
              <a:rPr lang="en-US" altLang="en-US" dirty="0" err="1" smtClean="0"/>
              <a:t>Tamilnadu</a:t>
            </a:r>
            <a:r>
              <a:rPr lang="en-US" altLang="en-US" dirty="0"/>
              <a:t> </a:t>
            </a:r>
            <a:r>
              <a:rPr lang="en-US" altLang="en-US" dirty="0" smtClean="0"/>
              <a:t>in India and certain pockets of Brazil have high content of thorium in sand, </a:t>
            </a:r>
            <a:r>
              <a:rPr lang="en-US" altLang="en-US" dirty="0" err="1" smtClean="0"/>
              <a:t>Ramsar</a:t>
            </a:r>
            <a:r>
              <a:rPr lang="en-US" altLang="en-US" dirty="0" smtClean="0"/>
              <a:t> in Iran has high radium concentration in the hot springs.</a:t>
            </a:r>
          </a:p>
          <a:p>
            <a:pPr algn="just" eaLnBrk="1" hangingPunct="1">
              <a:spcBef>
                <a:spcPct val="50000"/>
              </a:spcBef>
            </a:pPr>
            <a:r>
              <a:rPr lang="en-US" altLang="en-US" dirty="0" smtClean="0"/>
              <a:t>This give rise to an average exposure 400 </a:t>
            </a:r>
            <a:r>
              <a:rPr lang="en-US" altLang="en-US" dirty="0" err="1" smtClean="0">
                <a:sym typeface="Symbol" pitchFamily="18" charset="2"/>
              </a:rPr>
              <a:t>mRem</a:t>
            </a:r>
            <a:r>
              <a:rPr lang="en-US" altLang="en-US" dirty="0" smtClean="0">
                <a:sym typeface="Symbol" pitchFamily="18" charset="2"/>
              </a:rPr>
              <a:t> per year.</a:t>
            </a:r>
          </a:p>
          <a:p>
            <a:pPr algn="just" eaLnBrk="1" hangingPunct="1">
              <a:spcBef>
                <a:spcPct val="50000"/>
              </a:spcBef>
            </a:pPr>
            <a:r>
              <a:rPr lang="en-US" altLang="en-US" dirty="0" smtClean="0">
                <a:sym typeface="Symbol" pitchFamily="18" charset="2"/>
              </a:rPr>
              <a:t>Peak values have been noted to be as high as</a:t>
            </a:r>
            <a:r>
              <a:rPr lang="en-US" altLang="en-US" sz="3600" dirty="0" smtClean="0">
                <a:sym typeface="Symbol" pitchFamily="18" charset="2"/>
              </a:rPr>
              <a:t> </a:t>
            </a:r>
            <a:r>
              <a:rPr lang="en-US" altLang="en-US" sz="3600" b="1" dirty="0" smtClean="0">
                <a:sym typeface="Symbol" pitchFamily="18" charset="2"/>
              </a:rPr>
              <a:t>70</a:t>
            </a:r>
            <a:r>
              <a:rPr lang="en-US" altLang="en-US" sz="3600" baseline="30000" dirty="0" smtClean="0">
                <a:sym typeface="Symbol" pitchFamily="18" charset="2"/>
              </a:rPr>
              <a:t>(1)</a:t>
            </a:r>
            <a:r>
              <a:rPr lang="en-US" altLang="en-US" b="1" dirty="0" smtClean="0">
                <a:sym typeface="Symbol" pitchFamily="18" charset="2"/>
              </a:rPr>
              <a:t> mSvy</a:t>
            </a:r>
            <a:r>
              <a:rPr lang="en-US" altLang="en-US" b="1" baseline="30000" dirty="0" smtClean="0">
                <a:sym typeface="Symbol" pitchFamily="18" charset="2"/>
              </a:rPr>
              <a:t>-1 </a:t>
            </a:r>
            <a:r>
              <a:rPr lang="en-US" altLang="en-US" b="1" dirty="0" smtClean="0">
                <a:sym typeface="Symbol" pitchFamily="18" charset="2"/>
              </a:rPr>
              <a:t>(Kerala) and 260</a:t>
            </a:r>
            <a:r>
              <a:rPr lang="en-US" altLang="en-US" baseline="30000" dirty="0" smtClean="0">
                <a:sym typeface="Symbol" pitchFamily="18" charset="2"/>
              </a:rPr>
              <a:t>(2)</a:t>
            </a:r>
            <a:r>
              <a:rPr lang="en-US" altLang="en-US" b="1" dirty="0" smtClean="0">
                <a:sym typeface="Symbol" pitchFamily="18" charset="2"/>
              </a:rPr>
              <a:t> mSvy</a:t>
            </a:r>
            <a:r>
              <a:rPr lang="en-US" altLang="en-US" b="1" baseline="30000" dirty="0" smtClean="0">
                <a:sym typeface="Symbol" pitchFamily="18" charset="2"/>
              </a:rPr>
              <a:t>-1</a:t>
            </a:r>
            <a:r>
              <a:rPr lang="en-US" altLang="en-US" b="1" dirty="0" smtClean="0">
                <a:sym typeface="Symbol" pitchFamily="18" charset="2"/>
              </a:rPr>
              <a:t>(</a:t>
            </a:r>
            <a:r>
              <a:rPr lang="en-US" altLang="en-US" b="1" dirty="0" err="1" smtClean="0">
                <a:sym typeface="Symbol" pitchFamily="18" charset="2"/>
              </a:rPr>
              <a:t>Ramsar</a:t>
            </a:r>
            <a:r>
              <a:rPr lang="en-US" altLang="en-US" b="1" dirty="0" smtClean="0">
                <a:sym typeface="Symbol" pitchFamily="18" charset="2"/>
              </a:rPr>
              <a:t>).</a:t>
            </a:r>
          </a:p>
          <a:p>
            <a:pPr algn="just" eaLnBrk="1" hangingPunct="1">
              <a:spcBef>
                <a:spcPct val="50000"/>
              </a:spcBef>
            </a:pPr>
            <a:r>
              <a:rPr lang="en-US" altLang="en-US" b="1" dirty="0" smtClean="0">
                <a:solidFill>
                  <a:srgbClr val="FF3300"/>
                </a:solidFill>
                <a:sym typeface="Symbol" pitchFamily="18" charset="2"/>
              </a:rPr>
              <a:t>The limit for occupational workers in nuclear industry is 20 mSvy</a:t>
            </a:r>
            <a:r>
              <a:rPr lang="en-US" altLang="en-US" b="1" baseline="30000" dirty="0" smtClean="0">
                <a:solidFill>
                  <a:srgbClr val="FF3300"/>
                </a:solidFill>
                <a:sym typeface="Symbol" pitchFamily="18" charset="2"/>
              </a:rPr>
              <a:t>-1</a:t>
            </a:r>
            <a:r>
              <a:rPr lang="en-US" altLang="en-US" b="1" dirty="0" smtClean="0">
                <a:solidFill>
                  <a:srgbClr val="FF3300"/>
                </a:solidFill>
                <a:sym typeface="Symbol" pitchFamily="18" charset="2"/>
              </a:rPr>
              <a:t>.</a:t>
            </a:r>
            <a:endParaRPr lang="en-US" altLang="en-US" dirty="0" smtClean="0">
              <a:solidFill>
                <a:srgbClr val="FF3300"/>
              </a:solidFill>
              <a:sym typeface="Symbol" pitchFamily="18" charset="2"/>
            </a:endParaRPr>
          </a:p>
        </p:txBody>
      </p:sp>
      <p:sp>
        <p:nvSpPr>
          <p:cNvPr id="2" name="Rectangle 1"/>
          <p:cNvSpPr/>
          <p:nvPr/>
        </p:nvSpPr>
        <p:spPr>
          <a:xfrm>
            <a:off x="158318" y="5562600"/>
            <a:ext cx="8833282" cy="954107"/>
          </a:xfrm>
          <a:prstGeom prst="rect">
            <a:avLst/>
          </a:prstGeom>
        </p:spPr>
        <p:txBody>
          <a:bodyPr wrap="square">
            <a:spAutoFit/>
          </a:bodyPr>
          <a:lstStyle/>
          <a:p>
            <a:pPr marL="342900" indent="-342900">
              <a:buFont typeface="+mj-lt"/>
              <a:buAutoNum type="arabicPeriod"/>
            </a:pPr>
            <a:r>
              <a:rPr lang="en-US" sz="1400" dirty="0" smtClean="0">
                <a:solidFill>
                  <a:srgbClr val="FF0000"/>
                </a:solidFill>
              </a:rPr>
              <a:t>Nair RR et al., </a:t>
            </a:r>
            <a:r>
              <a:rPr lang="en-IN" sz="1400" dirty="0">
                <a:solidFill>
                  <a:srgbClr val="FF0000"/>
                </a:solidFill>
              </a:rPr>
              <a:t>Background radiation and cancer incidence in Kerala, India-</a:t>
            </a:r>
            <a:r>
              <a:rPr lang="en-IN" sz="1400" dirty="0" err="1">
                <a:solidFill>
                  <a:srgbClr val="FF0000"/>
                </a:solidFill>
              </a:rPr>
              <a:t>Karanagappally</a:t>
            </a:r>
            <a:r>
              <a:rPr lang="en-IN" sz="1400" dirty="0">
                <a:solidFill>
                  <a:srgbClr val="FF0000"/>
                </a:solidFill>
              </a:rPr>
              <a:t> cohort </a:t>
            </a:r>
            <a:r>
              <a:rPr lang="en-IN" sz="1400" dirty="0" smtClean="0">
                <a:solidFill>
                  <a:srgbClr val="FF0000"/>
                </a:solidFill>
              </a:rPr>
              <a:t>study, Health </a:t>
            </a:r>
            <a:r>
              <a:rPr lang="en-IN" sz="1400" dirty="0">
                <a:solidFill>
                  <a:srgbClr val="FF0000"/>
                </a:solidFill>
              </a:rPr>
              <a:t>Phys. 2009 Jan;96(1):55-66. </a:t>
            </a:r>
            <a:endParaRPr lang="en-US" sz="1400" dirty="0" smtClean="0">
              <a:solidFill>
                <a:srgbClr val="FF0000"/>
              </a:solidFill>
            </a:endParaRPr>
          </a:p>
          <a:p>
            <a:pPr marL="342900" indent="-342900">
              <a:buFont typeface="+mj-lt"/>
              <a:buAutoNum type="arabicPeriod"/>
            </a:pPr>
            <a:r>
              <a:rPr lang="en-US" sz="1400" dirty="0" err="1" smtClean="0">
                <a:solidFill>
                  <a:srgbClr val="FF0000"/>
                </a:solidFill>
              </a:rPr>
              <a:t>Ghiassi-nejad</a:t>
            </a:r>
            <a:r>
              <a:rPr lang="en-US" sz="1400" dirty="0" smtClean="0">
                <a:solidFill>
                  <a:srgbClr val="FF0000"/>
                </a:solidFill>
              </a:rPr>
              <a:t> et al. </a:t>
            </a:r>
            <a:r>
              <a:rPr lang="en-IN" sz="1400" dirty="0">
                <a:solidFill>
                  <a:srgbClr val="FF0000"/>
                </a:solidFill>
              </a:rPr>
              <a:t>Very high background radiation areas of </a:t>
            </a:r>
            <a:r>
              <a:rPr lang="en-IN" sz="1400" dirty="0" err="1">
                <a:solidFill>
                  <a:srgbClr val="FF0000"/>
                </a:solidFill>
              </a:rPr>
              <a:t>Ramsar</a:t>
            </a:r>
            <a:r>
              <a:rPr lang="en-IN" sz="1400" dirty="0">
                <a:solidFill>
                  <a:srgbClr val="FF0000"/>
                </a:solidFill>
              </a:rPr>
              <a:t>, Iran: preliminary biological studies</a:t>
            </a:r>
            <a:r>
              <a:rPr lang="en-IN" sz="1400" dirty="0" smtClean="0">
                <a:solidFill>
                  <a:srgbClr val="FF0000"/>
                </a:solidFill>
              </a:rPr>
              <a:t>., Health </a:t>
            </a:r>
            <a:r>
              <a:rPr lang="en-IN" sz="1400" dirty="0">
                <a:solidFill>
                  <a:srgbClr val="FF0000"/>
                </a:solidFill>
              </a:rPr>
              <a:t>Phys. 2002 Jan;82(1):87-93.</a:t>
            </a:r>
            <a:endParaRPr lang="en-US" sz="1400" dirty="0">
              <a:solidFill>
                <a:srgbClr val="FF0000"/>
              </a:solidFill>
            </a:endParaRPr>
          </a:p>
        </p:txBody>
      </p:sp>
    </p:spTree>
    <p:extLst>
      <p:ext uri="{BB962C8B-B14F-4D97-AF65-F5344CB8AC3E}">
        <p14:creationId xmlns="" xmlns:p14="http://schemas.microsoft.com/office/powerpoint/2010/main" val="31387935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a:xfrm>
            <a:off x="533400" y="0"/>
            <a:ext cx="7772400" cy="1143000"/>
          </a:xfrm>
        </p:spPr>
        <p:txBody>
          <a:bodyPr anchor="t"/>
          <a:lstStyle/>
          <a:p>
            <a:pPr eaLnBrk="1" hangingPunct="1"/>
            <a:r>
              <a:rPr lang="en-US" altLang="en-US" dirty="0" smtClean="0"/>
              <a:t>Dose Rate from some Sources</a:t>
            </a:r>
          </a:p>
        </p:txBody>
      </p:sp>
      <p:graphicFrame>
        <p:nvGraphicFramePr>
          <p:cNvPr id="245763" name="Group 3"/>
          <p:cNvGraphicFramePr>
            <a:graphicFrameLocks noGrp="1"/>
          </p:cNvGraphicFramePr>
          <p:nvPr>
            <p:ph idx="1"/>
            <p:extLst>
              <p:ext uri="{D42A27DB-BD31-4B8C-83A1-F6EECF244321}">
                <p14:modId xmlns="" xmlns:p14="http://schemas.microsoft.com/office/powerpoint/2010/main" val="1473803818"/>
              </p:ext>
            </p:extLst>
          </p:nvPr>
        </p:nvGraphicFramePr>
        <p:xfrm>
          <a:off x="152400" y="1143000"/>
          <a:ext cx="8686800" cy="5531422"/>
        </p:xfrm>
        <a:graphic>
          <a:graphicData uri="http://schemas.openxmlformats.org/drawingml/2006/table">
            <a:tbl>
              <a:tblPr/>
              <a:tblGrid>
                <a:gridCol w="5869459"/>
                <a:gridCol w="2817341"/>
              </a:tblGrid>
              <a:tr h="424856">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1" i="0" u="none" strike="noStrike" cap="none" normalizeH="0" baseline="0" dirty="0" smtClean="0">
                          <a:ln>
                            <a:noFill/>
                          </a:ln>
                          <a:solidFill>
                            <a:schemeClr val="tx2"/>
                          </a:solidFill>
                          <a:effectLst/>
                          <a:latin typeface="Times New Roman" pitchFamily="18" charset="0"/>
                        </a:rPr>
                        <a:t>Source</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300" b="1" i="0" u="none" strike="noStrike" cap="none" normalizeH="0" baseline="0" dirty="0" smtClean="0">
                          <a:ln>
                            <a:noFill/>
                          </a:ln>
                          <a:solidFill>
                            <a:schemeClr val="tx2"/>
                          </a:solidFill>
                          <a:effectLst/>
                          <a:latin typeface="Times New Roman" pitchFamily="18" charset="0"/>
                        </a:rPr>
                        <a:t>Exposure </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Natural Background</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1 </a:t>
                      </a:r>
                      <a:r>
                        <a:rPr kumimoji="0" lang="en-US" sz="2300" b="0" i="0" u="none" strike="noStrike" cap="none" normalizeH="0" baseline="0" dirty="0" err="1" smtClean="0">
                          <a:ln>
                            <a:noFill/>
                          </a:ln>
                          <a:solidFill>
                            <a:schemeClr val="tx1"/>
                          </a:solidFill>
                          <a:effectLst/>
                          <a:latin typeface="Times New Roman" pitchFamily="18" charset="0"/>
                        </a:rPr>
                        <a:t>mSv</a:t>
                      </a:r>
                      <a:r>
                        <a:rPr kumimoji="0" lang="en-US" sz="2300" b="0" i="0" u="none" strike="noStrike" cap="none" normalizeH="0" baseline="0" dirty="0" smtClean="0">
                          <a:ln>
                            <a:noFill/>
                          </a:ln>
                          <a:solidFill>
                            <a:schemeClr val="tx1"/>
                          </a:solidFill>
                          <a:effectLst/>
                          <a:latin typeface="Times New Roman" pitchFamily="18" charset="0"/>
                        </a:rPr>
                        <a:t>/year</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smtClean="0">
                          <a:ln>
                            <a:noFill/>
                          </a:ln>
                          <a:solidFill>
                            <a:schemeClr val="tx1"/>
                          </a:solidFill>
                          <a:effectLst/>
                          <a:latin typeface="Times New Roman" pitchFamily="18" charset="0"/>
                        </a:rPr>
                        <a:t>Eye Glasses</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0.1 </a:t>
                      </a:r>
                      <a:r>
                        <a:rPr kumimoji="0" lang="en-US" sz="2300" b="0" i="0" u="none" strike="noStrike" cap="none" normalizeH="0" baseline="0" dirty="0" err="1" smtClean="0">
                          <a:ln>
                            <a:noFill/>
                          </a:ln>
                          <a:solidFill>
                            <a:schemeClr val="tx1"/>
                          </a:solidFill>
                          <a:effectLst/>
                          <a:latin typeface="Times New Roman" pitchFamily="18" charset="0"/>
                        </a:rPr>
                        <a:t>mSv</a:t>
                      </a:r>
                      <a:r>
                        <a:rPr kumimoji="0" lang="en-US" sz="2300" b="0" i="0" u="none" strike="noStrike" cap="none" normalizeH="0" baseline="0" dirty="0" smtClean="0">
                          <a:ln>
                            <a:noFill/>
                          </a:ln>
                          <a:solidFill>
                            <a:schemeClr val="tx1"/>
                          </a:solidFill>
                          <a:effectLst/>
                          <a:latin typeface="Times New Roman" pitchFamily="18" charset="0"/>
                        </a:rPr>
                        <a:t>/year</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smtClean="0">
                          <a:ln>
                            <a:noFill/>
                          </a:ln>
                          <a:solidFill>
                            <a:schemeClr val="tx1"/>
                          </a:solidFill>
                          <a:effectLst/>
                          <a:latin typeface="Times New Roman" pitchFamily="18" charset="0"/>
                        </a:rPr>
                        <a:t>Potassium -40 in body</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0.4 </a:t>
                      </a:r>
                      <a:r>
                        <a:rPr kumimoji="0" lang="en-US" sz="2300" b="0" i="0" u="none" strike="noStrike" cap="none" normalizeH="0" baseline="0" dirty="0" err="1" smtClean="0">
                          <a:ln>
                            <a:noFill/>
                          </a:ln>
                          <a:solidFill>
                            <a:schemeClr val="tx1"/>
                          </a:solidFill>
                          <a:effectLst/>
                          <a:latin typeface="Times New Roman" pitchFamily="18" charset="0"/>
                        </a:rPr>
                        <a:t>mSv</a:t>
                      </a:r>
                      <a:r>
                        <a:rPr kumimoji="0" lang="en-US" sz="2300" b="0" i="0" u="none" strike="noStrike" cap="none" normalizeH="0" baseline="0" dirty="0" smtClean="0">
                          <a:ln>
                            <a:noFill/>
                          </a:ln>
                          <a:solidFill>
                            <a:schemeClr val="tx1"/>
                          </a:solidFill>
                          <a:effectLst/>
                          <a:latin typeface="Times New Roman" pitchFamily="18" charset="0"/>
                        </a:rPr>
                        <a:t>/year</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Chest X-ray</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0.007-0.24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Mammography</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0.1-0.6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Annual limit of exposure to nuclear workers</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20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CT Head</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0.9-4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CT Chest</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4-40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Coronary Angiogram</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5-30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defRPr/>
                      </a:pPr>
                      <a:r>
                        <a:rPr kumimoji="0" lang="en-US" sz="2300" b="0" i="0" u="none" strike="noStrike" cap="none" normalizeH="0" baseline="0" dirty="0" smtClean="0">
                          <a:ln>
                            <a:noFill/>
                          </a:ln>
                          <a:solidFill>
                            <a:schemeClr val="tx1"/>
                          </a:solidFill>
                          <a:effectLst/>
                          <a:latin typeface="Times New Roman" pitchFamily="18" charset="0"/>
                        </a:rPr>
                        <a:t>Annual limit of exposure to the public</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1.0 </a:t>
                      </a:r>
                      <a:r>
                        <a:rPr kumimoji="0" lang="en-US" sz="2300" b="0" i="0" u="none" strike="noStrike" cap="none" normalizeH="0" baseline="0" dirty="0" err="1" smtClean="0">
                          <a:ln>
                            <a:noFill/>
                          </a:ln>
                          <a:solidFill>
                            <a:schemeClr val="tx1"/>
                          </a:solidFill>
                          <a:effectLst/>
                          <a:latin typeface="Times New Roman" pitchFamily="18" charset="0"/>
                        </a:rPr>
                        <a:t>mSv</a:t>
                      </a:r>
                      <a:endParaRPr kumimoji="0" lang="en-US" sz="2300" b="0" i="0" u="none" strike="noStrike" cap="none" normalizeH="0" baseline="30000" dirty="0" smtClean="0">
                        <a:ln>
                          <a:noFill/>
                        </a:ln>
                        <a:solidFill>
                          <a:schemeClr val="tx1"/>
                        </a:solidFill>
                        <a:effectLst/>
                        <a:latin typeface="Times New Roman" pitchFamily="18" charset="0"/>
                      </a:endParaRP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Dose due to long haul flight (30,000-60,000 ft)</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3-10 µSvh</a:t>
                      </a:r>
                      <a:r>
                        <a:rPr kumimoji="0" lang="en-US" sz="2300" b="0" i="0" u="none" strike="noStrike" cap="none" normalizeH="0" baseline="30000" dirty="0" smtClean="0">
                          <a:ln>
                            <a:noFill/>
                          </a:ln>
                          <a:solidFill>
                            <a:schemeClr val="tx1"/>
                          </a:solidFill>
                          <a:effectLst/>
                          <a:latin typeface="Times New Roman" pitchFamily="18" charset="0"/>
                        </a:rPr>
                        <a:t>-1</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248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Dose rate outside shield in a nuclear facility</a:t>
                      </a:r>
                    </a:p>
                  </a:txBody>
                  <a:tcPr marL="74964" marR="74964" marT="37487" marB="3748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300" b="0" i="0" u="none" strike="noStrike" cap="none" normalizeH="0" baseline="0" dirty="0" smtClean="0">
                          <a:ln>
                            <a:noFill/>
                          </a:ln>
                          <a:solidFill>
                            <a:schemeClr val="tx1"/>
                          </a:solidFill>
                          <a:effectLst/>
                          <a:latin typeface="Times New Roman" pitchFamily="18" charset="0"/>
                        </a:rPr>
                        <a:t>1.0 µSvh</a:t>
                      </a:r>
                      <a:r>
                        <a:rPr kumimoji="0" lang="en-US" sz="2300" b="0" i="0" u="none" strike="noStrike" cap="none" normalizeH="0" baseline="30000" dirty="0" smtClean="0">
                          <a:ln>
                            <a:noFill/>
                          </a:ln>
                          <a:solidFill>
                            <a:schemeClr val="tx1"/>
                          </a:solidFill>
                          <a:effectLst/>
                          <a:latin typeface="Times New Roman" pitchFamily="18" charset="0"/>
                        </a:rPr>
                        <a:t>-1</a:t>
                      </a:r>
                    </a:p>
                  </a:txBody>
                  <a:tcPr marL="74964" marR="74964" marT="37487" marB="3748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400671798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85800" y="76200"/>
            <a:ext cx="7772400" cy="1143000"/>
          </a:xfrm>
        </p:spPr>
        <p:txBody>
          <a:bodyPr/>
          <a:lstStyle/>
          <a:p>
            <a:pPr eaLnBrk="1" hangingPunct="1"/>
            <a:r>
              <a:rPr lang="en-US" altLang="en-US" smtClean="0"/>
              <a:t>Man As a Source of Radiation?</a:t>
            </a:r>
          </a:p>
        </p:txBody>
      </p:sp>
      <p:graphicFrame>
        <p:nvGraphicFramePr>
          <p:cNvPr id="49335" name="Group 183"/>
          <p:cNvGraphicFramePr>
            <a:graphicFrameLocks noGrp="1"/>
          </p:cNvGraphicFramePr>
          <p:nvPr>
            <p:ph idx="1"/>
          </p:nvPr>
        </p:nvGraphicFramePr>
        <p:xfrm>
          <a:off x="304800" y="1447800"/>
          <a:ext cx="8458200" cy="4937126"/>
        </p:xfrm>
        <a:graphic>
          <a:graphicData uri="http://schemas.openxmlformats.org/drawingml/2006/table">
            <a:tbl>
              <a:tblPr/>
              <a:tblGrid>
                <a:gridCol w="1828800"/>
                <a:gridCol w="1905000"/>
                <a:gridCol w="2819400"/>
                <a:gridCol w="1905000"/>
              </a:tblGrid>
              <a:tr h="485453">
                <a:tc gridSpan="4">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500" b="1" i="0" u="none" strike="noStrike" cap="none" normalizeH="0" baseline="0" dirty="0" smtClean="0">
                          <a:ln>
                            <a:noFill/>
                          </a:ln>
                          <a:solidFill>
                            <a:schemeClr val="tx1"/>
                          </a:solidFill>
                          <a:effectLst/>
                          <a:latin typeface="Arial" pitchFamily="34" charset="0"/>
                          <a:cs typeface="Arial" pitchFamily="34" charset="0"/>
                        </a:rPr>
                        <a:t>Natural Radioactivity in your body</a:t>
                      </a:r>
                    </a:p>
                  </a:txBody>
                  <a:tcPr marT="48545" marB="48545"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r>
              <a:tr h="56804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Nuclide</a:t>
                      </a: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Total Mass</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Total Activity</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Daily Intake</a:t>
                      </a: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Uranium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90 µg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dirty="0" smtClean="0">
                          <a:ln>
                            <a:noFill/>
                          </a:ln>
                          <a:solidFill>
                            <a:schemeClr val="tx1"/>
                          </a:solidFill>
                          <a:effectLst/>
                          <a:latin typeface="Arial" pitchFamily="34" charset="0"/>
                          <a:cs typeface="Arial" pitchFamily="34" charset="0"/>
                        </a:rPr>
                        <a:t>30pCi (1.1Bq)</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1.9 µg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Thorium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30 µg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3pCi (0.11Bq)</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3 µg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Potassium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17 mg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120nCi (4.4kBq)</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0.39 mg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Radium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31 pg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0" i="0" u="none" strike="noStrike" cap="none" normalizeH="0" baseline="0" smtClean="0">
                          <a:ln>
                            <a:noFill/>
                          </a:ln>
                          <a:solidFill>
                            <a:schemeClr val="tx1"/>
                          </a:solidFill>
                          <a:effectLst/>
                          <a:latin typeface="Arial" pitchFamily="34" charset="0"/>
                          <a:cs typeface="Arial" pitchFamily="34" charset="0"/>
                        </a:rPr>
                        <a:t>30pCi (1.1Bq)</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2.3 pg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Carbon</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95 µg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0.4 µCi (15 kBq)</a:t>
                      </a:r>
                      <a:r>
                        <a:rPr kumimoji="0" lang="en-US" sz="2000" b="0" i="0" u="none" strike="noStrike" cap="none" normalizeH="0" baseline="0" smtClean="0">
                          <a:ln>
                            <a:noFill/>
                          </a:ln>
                          <a:solidFill>
                            <a:schemeClr val="tx1"/>
                          </a:solidFill>
                          <a:effectLst/>
                          <a:latin typeface="Arial" pitchFamily="34" charset="0"/>
                          <a:cs typeface="Arial" pitchFamily="34" charset="0"/>
                        </a:rPr>
                        <a:t> </a:t>
                      </a: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1.8 µg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6636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Tritium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0.06 pg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0.6 nCi (23 Bq)</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0.003 pg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8545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1" i="0" u="none" strike="noStrike" cap="none" normalizeH="0" baseline="0" dirty="0" smtClean="0">
                          <a:ln>
                            <a:noFill/>
                          </a:ln>
                          <a:solidFill>
                            <a:schemeClr val="tx1"/>
                          </a:solidFill>
                          <a:effectLst/>
                          <a:latin typeface="Arial" pitchFamily="34" charset="0"/>
                          <a:cs typeface="Arial" pitchFamily="34" charset="0"/>
                        </a:rPr>
                        <a:t>Polonium</a:t>
                      </a:r>
                      <a:endParaRPr kumimoji="0" lang="en-US" sz="2000" b="1"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0.2 pg</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smtClean="0">
                          <a:ln>
                            <a:noFill/>
                          </a:ln>
                          <a:solidFill>
                            <a:schemeClr val="tx1"/>
                          </a:solidFill>
                          <a:effectLst/>
                          <a:latin typeface="Arial" pitchFamily="34" charset="0"/>
                          <a:cs typeface="Arial" pitchFamily="34" charset="0"/>
                        </a:rPr>
                        <a:t>1 nCi (37 Bq)</a:t>
                      </a:r>
                      <a:endParaRPr kumimoji="0" lang="en-US" sz="2000" b="0" i="0" u="none" strike="noStrike" cap="none" normalizeH="0" baseline="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000" b="0" i="0" u="none" strike="noStrike" cap="none" normalizeH="0" baseline="0" dirty="0" smtClean="0">
                          <a:ln>
                            <a:noFill/>
                          </a:ln>
                          <a:solidFill>
                            <a:schemeClr val="tx1"/>
                          </a:solidFill>
                          <a:effectLst/>
                          <a:latin typeface="Arial" pitchFamily="34" charset="0"/>
                          <a:cs typeface="Arial" pitchFamily="34" charset="0"/>
                        </a:rPr>
                        <a:t>~0.6 µg</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a:txBody>
                  <a:tcPr marT="48545" marB="4854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3208152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title"/>
          </p:nvPr>
        </p:nvSpPr>
        <p:spPr>
          <a:xfrm>
            <a:off x="0" y="228600"/>
            <a:ext cx="9144000" cy="1143000"/>
          </a:xfrm>
        </p:spPr>
        <p:txBody>
          <a:bodyPr/>
          <a:lstStyle/>
          <a:p>
            <a:pPr eaLnBrk="1" hangingPunct="1"/>
            <a:r>
              <a:rPr lang="en-US" altLang="en-US" smtClean="0"/>
              <a:t>Total From Natural Sources</a:t>
            </a:r>
          </a:p>
        </p:txBody>
      </p:sp>
      <p:graphicFrame>
        <p:nvGraphicFramePr>
          <p:cNvPr id="2" name="Object 3"/>
          <p:cNvGraphicFramePr>
            <a:graphicFrameLocks noGrp="1" noChangeAspect="1"/>
          </p:cNvGraphicFramePr>
          <p:nvPr>
            <p:ph type="chart" idx="1"/>
            <p:extLst>
              <p:ext uri="{D42A27DB-BD31-4B8C-83A1-F6EECF244321}">
                <p14:modId xmlns="" xmlns:p14="http://schemas.microsoft.com/office/powerpoint/2010/main" val="260326040"/>
              </p:ext>
            </p:extLst>
          </p:nvPr>
        </p:nvGraphicFramePr>
        <p:xfrm>
          <a:off x="736600" y="1346200"/>
          <a:ext cx="7670800" cy="4013200"/>
        </p:xfrm>
        <a:graphic>
          <a:graphicData uri="http://schemas.openxmlformats.org/drawingml/2006/chart">
            <c:chart xmlns:c="http://schemas.openxmlformats.org/drawingml/2006/chart" xmlns:r="http://schemas.openxmlformats.org/officeDocument/2006/relationships" r:id="rId3"/>
          </a:graphicData>
        </a:graphic>
      </p:graphicFrame>
      <p:sp>
        <p:nvSpPr>
          <p:cNvPr id="2052" name="Text Box 4"/>
          <p:cNvSpPr txBox="1">
            <a:spLocks noChangeArrowheads="1"/>
          </p:cNvSpPr>
          <p:nvPr/>
        </p:nvSpPr>
        <p:spPr bwMode="auto">
          <a:xfrm rot="10800000">
            <a:off x="609600" y="2819400"/>
            <a:ext cx="549275" cy="1752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eaVert">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ym typeface="Symbol" pitchFamily="18" charset="2"/>
              </a:rPr>
              <a:t>mRem</a:t>
            </a:r>
            <a:r>
              <a:rPr lang="en-US" altLang="en-US"/>
              <a:t> /Year</a:t>
            </a:r>
          </a:p>
        </p:txBody>
      </p:sp>
      <p:sp>
        <p:nvSpPr>
          <p:cNvPr id="2053" name="Text Box 5"/>
          <p:cNvSpPr txBox="1">
            <a:spLocks noChangeArrowheads="1"/>
          </p:cNvSpPr>
          <p:nvPr/>
        </p:nvSpPr>
        <p:spPr bwMode="auto">
          <a:xfrm>
            <a:off x="4000500" y="1752600"/>
            <a:ext cx="2590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t>Internal Exposure</a:t>
            </a:r>
          </a:p>
        </p:txBody>
      </p:sp>
      <p:sp>
        <p:nvSpPr>
          <p:cNvPr id="2054" name="Line 7"/>
          <p:cNvSpPr>
            <a:spLocks noChangeShapeType="1"/>
          </p:cNvSpPr>
          <p:nvPr/>
        </p:nvSpPr>
        <p:spPr bwMode="auto">
          <a:xfrm>
            <a:off x="6324600" y="1981200"/>
            <a:ext cx="685800"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2055" name="Line 8"/>
          <p:cNvSpPr>
            <a:spLocks noChangeShapeType="1"/>
          </p:cNvSpPr>
          <p:nvPr/>
        </p:nvSpPr>
        <p:spPr bwMode="auto">
          <a:xfrm flipH="1">
            <a:off x="3048000" y="1981200"/>
            <a:ext cx="990600" cy="0"/>
          </a:xfrm>
          <a:prstGeom prst="line">
            <a:avLst/>
          </a:prstGeom>
          <a:noFill/>
          <a:ln w="9525">
            <a:solidFill>
              <a:schemeClr val="tx1"/>
            </a:solidFill>
            <a:round/>
            <a:headEnd/>
            <a:tailEnd type="triangle" w="med" len="med"/>
          </a:ln>
          <a:extLst>
            <a:ext uri="{909E8E84-426E-40DD-AFC4-6F175D3DCCD1}">
              <a14:hiddenFill xmlns="" xmlns:a14="http://schemas.microsoft.com/office/drawing/2010/main">
                <a:noFill/>
              </a14:hiddenFill>
            </a:ext>
          </a:extLst>
        </p:spPr>
        <p:txBody>
          <a:bodyPr/>
          <a:lstStyle/>
          <a:p>
            <a:endParaRPr lang="en-US"/>
          </a:p>
        </p:txBody>
      </p:sp>
      <p:sp>
        <p:nvSpPr>
          <p:cNvPr id="2056" name="Text Box 9"/>
          <p:cNvSpPr txBox="1">
            <a:spLocks noChangeArrowheads="1"/>
          </p:cNvSpPr>
          <p:nvPr/>
        </p:nvSpPr>
        <p:spPr bwMode="auto">
          <a:xfrm>
            <a:off x="990600" y="5562600"/>
            <a:ext cx="70104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t>Total exposure from natural sources (India) </a:t>
            </a:r>
            <a:r>
              <a:rPr lang="en-US" altLang="en-US" dirty="0" smtClean="0"/>
              <a:t>2.4mSv.</a:t>
            </a:r>
            <a:endParaRPr lang="en-US" altLang="en-US" dirty="0"/>
          </a:p>
        </p:txBody>
      </p:sp>
    </p:spTree>
    <p:extLst>
      <p:ext uri="{BB962C8B-B14F-4D97-AF65-F5344CB8AC3E}">
        <p14:creationId xmlns="" xmlns:p14="http://schemas.microsoft.com/office/powerpoint/2010/main" val="155214990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en-US" altLang="en-US" smtClean="0"/>
              <a:t>Average Dose Comparison</a:t>
            </a:r>
          </a:p>
        </p:txBody>
      </p:sp>
      <p:graphicFrame>
        <p:nvGraphicFramePr>
          <p:cNvPr id="2" name="Object 3"/>
          <p:cNvGraphicFramePr>
            <a:graphicFrameLocks noGrp="1" noChangeAspect="1"/>
          </p:cNvGraphicFramePr>
          <p:nvPr>
            <p:ph type="chart" idx="1"/>
            <p:extLst>
              <p:ext uri="{D42A27DB-BD31-4B8C-83A1-F6EECF244321}">
                <p14:modId xmlns="" xmlns:p14="http://schemas.microsoft.com/office/powerpoint/2010/main" val="2407482179"/>
              </p:ext>
            </p:extLst>
          </p:nvPr>
        </p:nvGraphicFramePr>
        <p:xfrm>
          <a:off x="736600" y="2032000"/>
          <a:ext cx="7670800" cy="4013200"/>
        </p:xfrm>
        <a:graphic>
          <a:graphicData uri="http://schemas.openxmlformats.org/drawingml/2006/chart">
            <c:chart xmlns:c="http://schemas.openxmlformats.org/drawingml/2006/chart" xmlns:r="http://schemas.openxmlformats.org/officeDocument/2006/relationships" r:id="rId3"/>
          </a:graphicData>
        </a:graphic>
      </p:graphicFrame>
      <p:sp>
        <p:nvSpPr>
          <p:cNvPr id="4100" name="Text Box 4"/>
          <p:cNvSpPr txBox="1">
            <a:spLocks noChangeArrowheads="1"/>
          </p:cNvSpPr>
          <p:nvPr/>
        </p:nvSpPr>
        <p:spPr bwMode="auto">
          <a:xfrm rot="10800000">
            <a:off x="457200" y="2819400"/>
            <a:ext cx="549275" cy="1981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eaVert">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sym typeface="Symbol" pitchFamily="18" charset="2"/>
              </a:rPr>
              <a:t>mRem</a:t>
            </a:r>
            <a:r>
              <a:rPr lang="en-US" altLang="en-US"/>
              <a:t> /Year</a:t>
            </a:r>
          </a:p>
        </p:txBody>
      </p:sp>
    </p:spTree>
    <p:extLst>
      <p:ext uri="{BB962C8B-B14F-4D97-AF65-F5344CB8AC3E}">
        <p14:creationId xmlns="" xmlns:p14="http://schemas.microsoft.com/office/powerpoint/2010/main" val="26416512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2"/>
          <p:cNvSpPr>
            <a:spLocks noGrp="1" noChangeArrowheads="1"/>
          </p:cNvSpPr>
          <p:nvPr>
            <p:ph type="title"/>
          </p:nvPr>
        </p:nvSpPr>
        <p:spPr>
          <a:xfrm>
            <a:off x="685800" y="228600"/>
            <a:ext cx="7772400" cy="1143000"/>
          </a:xfrm>
        </p:spPr>
        <p:txBody>
          <a:bodyPr/>
          <a:lstStyle/>
          <a:p>
            <a:pPr eaLnBrk="1" hangingPunct="1"/>
            <a:r>
              <a:rPr lang="en-US" altLang="en-US" smtClean="0"/>
              <a:t>Radiation Dose From All Sources </a:t>
            </a:r>
          </a:p>
        </p:txBody>
      </p:sp>
      <p:graphicFrame>
        <p:nvGraphicFramePr>
          <p:cNvPr id="2" name="Object 3"/>
          <p:cNvGraphicFramePr>
            <a:graphicFrameLocks noGrp="1" noChangeAspect="1"/>
          </p:cNvGraphicFramePr>
          <p:nvPr>
            <p:ph type="chart" idx="1"/>
            <p:extLst>
              <p:ext uri="{D42A27DB-BD31-4B8C-83A1-F6EECF244321}">
                <p14:modId xmlns="" xmlns:p14="http://schemas.microsoft.com/office/powerpoint/2010/main" val="1686567402"/>
              </p:ext>
            </p:extLst>
          </p:nvPr>
        </p:nvGraphicFramePr>
        <p:xfrm>
          <a:off x="584200" y="1498600"/>
          <a:ext cx="8128000" cy="4470400"/>
        </p:xfrm>
        <a:graphic>
          <a:graphicData uri="http://schemas.openxmlformats.org/drawingml/2006/chart">
            <c:chart xmlns:c="http://schemas.openxmlformats.org/drawingml/2006/chart" xmlns:r="http://schemas.openxmlformats.org/officeDocument/2006/relationships" r:id="rId3"/>
          </a:graphicData>
        </a:graphic>
      </p:graphicFrame>
      <p:sp>
        <p:nvSpPr>
          <p:cNvPr id="3076" name="AutoShape 4"/>
          <p:cNvSpPr>
            <a:spLocks/>
          </p:cNvSpPr>
          <p:nvPr/>
        </p:nvSpPr>
        <p:spPr bwMode="auto">
          <a:xfrm>
            <a:off x="6248400" y="1524000"/>
            <a:ext cx="1295400" cy="762000"/>
          </a:xfrm>
          <a:prstGeom prst="borderCallout1">
            <a:avLst>
              <a:gd name="adj1" fmla="val 15000"/>
              <a:gd name="adj2" fmla="val -5884"/>
              <a:gd name="adj3" fmla="val 267500"/>
              <a:gd name="adj4" fmla="val -72060"/>
            </a:avLst>
          </a:prstGeom>
          <a:solidFill>
            <a:schemeClr val="tx2"/>
          </a:solidFill>
          <a:ln w="9525">
            <a:solidFill>
              <a:schemeClr val="tx1"/>
            </a:solidFill>
            <a:miter lim="800000"/>
            <a:headEnd/>
            <a:tailEnd/>
          </a:ln>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dirty="0">
                <a:solidFill>
                  <a:schemeClr val="bg1"/>
                </a:solidFill>
              </a:rPr>
              <a:t>Medical</a:t>
            </a:r>
          </a:p>
          <a:p>
            <a:pPr algn="ctr" eaLnBrk="1" hangingPunct="1"/>
            <a:r>
              <a:rPr lang="en-US" altLang="en-US" dirty="0">
                <a:solidFill>
                  <a:schemeClr val="bg1"/>
                </a:solidFill>
              </a:rPr>
              <a:t>1.9%</a:t>
            </a:r>
          </a:p>
        </p:txBody>
      </p:sp>
      <p:sp>
        <p:nvSpPr>
          <p:cNvPr id="3077" name="Text Box 5"/>
          <p:cNvSpPr txBox="1">
            <a:spLocks noChangeArrowheads="1"/>
          </p:cNvSpPr>
          <p:nvPr/>
        </p:nvSpPr>
        <p:spPr bwMode="auto">
          <a:xfrm>
            <a:off x="2286000" y="4038600"/>
            <a:ext cx="22098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a:t>Internal 67.7%</a:t>
            </a:r>
          </a:p>
        </p:txBody>
      </p:sp>
      <p:sp>
        <p:nvSpPr>
          <p:cNvPr id="3078" name="Text Box 6"/>
          <p:cNvSpPr txBox="1">
            <a:spLocks noChangeArrowheads="1"/>
          </p:cNvSpPr>
          <p:nvPr/>
        </p:nvSpPr>
        <p:spPr bwMode="auto">
          <a:xfrm>
            <a:off x="3352800" y="2362200"/>
            <a:ext cx="1524000" cy="8223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solidFill>
                  <a:schemeClr val="hlink"/>
                </a:solidFill>
              </a:rPr>
              <a:t>External (30%)</a:t>
            </a:r>
          </a:p>
        </p:txBody>
      </p:sp>
      <p:sp>
        <p:nvSpPr>
          <p:cNvPr id="3079" name="Text Box 7"/>
          <p:cNvSpPr txBox="1">
            <a:spLocks noChangeArrowheads="1"/>
          </p:cNvSpPr>
          <p:nvPr/>
        </p:nvSpPr>
        <p:spPr bwMode="auto">
          <a:xfrm>
            <a:off x="6248400" y="2362200"/>
            <a:ext cx="1371600" cy="15525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t>Nuclear</a:t>
            </a:r>
          </a:p>
          <a:p>
            <a:pPr eaLnBrk="1" hangingPunct="1">
              <a:spcBef>
                <a:spcPct val="50000"/>
              </a:spcBef>
            </a:pPr>
            <a:r>
              <a:rPr lang="en-US" altLang="en-US" dirty="0"/>
              <a:t>Activities</a:t>
            </a:r>
          </a:p>
          <a:p>
            <a:pPr eaLnBrk="1" hangingPunct="1">
              <a:spcBef>
                <a:spcPct val="50000"/>
              </a:spcBef>
            </a:pPr>
            <a:r>
              <a:rPr lang="en-US" altLang="en-US" dirty="0"/>
              <a:t>0.3%</a:t>
            </a:r>
          </a:p>
        </p:txBody>
      </p:sp>
      <p:sp>
        <p:nvSpPr>
          <p:cNvPr id="3080" name="Text Box 8"/>
          <p:cNvSpPr txBox="1">
            <a:spLocks noChangeArrowheads="1"/>
          </p:cNvSpPr>
          <p:nvPr/>
        </p:nvSpPr>
        <p:spPr bwMode="auto">
          <a:xfrm>
            <a:off x="6149268" y="4495800"/>
            <a:ext cx="15240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t>Misc.0.1%</a:t>
            </a:r>
          </a:p>
        </p:txBody>
      </p:sp>
      <p:sp>
        <p:nvSpPr>
          <p:cNvPr id="3081" name="Text Box 9"/>
          <p:cNvSpPr txBox="1">
            <a:spLocks noChangeArrowheads="1"/>
          </p:cNvSpPr>
          <p:nvPr/>
        </p:nvSpPr>
        <p:spPr bwMode="auto">
          <a:xfrm>
            <a:off x="533400" y="5867400"/>
            <a:ext cx="8229600" cy="457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dirty="0"/>
              <a:t>Total per caput dose to Indian population is </a:t>
            </a:r>
            <a:r>
              <a:rPr lang="en-US" altLang="en-US" dirty="0" smtClean="0"/>
              <a:t>2.5 </a:t>
            </a:r>
            <a:r>
              <a:rPr lang="en-US" altLang="en-US" dirty="0" err="1" smtClean="0"/>
              <a:t>mSv</a:t>
            </a:r>
            <a:r>
              <a:rPr lang="en-US" altLang="en-US" dirty="0" smtClean="0"/>
              <a:t>/year.</a:t>
            </a:r>
            <a:endParaRPr lang="en-US" altLang="en-US" dirty="0"/>
          </a:p>
        </p:txBody>
      </p:sp>
    </p:spTree>
    <p:extLst>
      <p:ext uri="{BB962C8B-B14F-4D97-AF65-F5344CB8AC3E}">
        <p14:creationId xmlns="" xmlns:p14="http://schemas.microsoft.com/office/powerpoint/2010/main" val="39155764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85800" y="609600"/>
            <a:ext cx="8458200" cy="1143000"/>
          </a:xfrm>
        </p:spPr>
        <p:txBody>
          <a:bodyPr/>
          <a:lstStyle/>
          <a:p>
            <a:pPr eaLnBrk="1" hangingPunct="1"/>
            <a:r>
              <a:rPr lang="en-US" altLang="en-US" smtClean="0"/>
              <a:t>Biological Effects (Direct Action)</a:t>
            </a:r>
            <a:endParaRPr lang="en-US" altLang="en-US" smtClean="0">
              <a:solidFill>
                <a:schemeClr val="tx1"/>
              </a:solidFill>
            </a:endParaRPr>
          </a:p>
        </p:txBody>
      </p:sp>
      <p:sp>
        <p:nvSpPr>
          <p:cNvPr id="45059" name="Rectangle 3"/>
          <p:cNvSpPr>
            <a:spLocks noGrp="1" noChangeArrowheads="1"/>
          </p:cNvSpPr>
          <p:nvPr>
            <p:ph type="body" sz="half" idx="2"/>
          </p:nvPr>
        </p:nvSpPr>
        <p:spPr>
          <a:xfrm>
            <a:off x="3352800" y="1828800"/>
            <a:ext cx="5181600" cy="4114800"/>
          </a:xfrm>
        </p:spPr>
        <p:txBody>
          <a:bodyPr/>
          <a:lstStyle/>
          <a:p>
            <a:pPr algn="just" eaLnBrk="1" hangingPunct="1">
              <a:lnSpc>
                <a:spcPct val="90000"/>
              </a:lnSpc>
              <a:spcBef>
                <a:spcPct val="50000"/>
              </a:spcBef>
            </a:pPr>
            <a:r>
              <a:rPr lang="en-US" altLang="en-US" dirty="0" smtClean="0"/>
              <a:t>Dissociation of the molecule by excitation or ionization of atoms in DNA.</a:t>
            </a:r>
          </a:p>
          <a:p>
            <a:pPr algn="just" eaLnBrk="1" hangingPunct="1">
              <a:lnSpc>
                <a:spcPct val="90000"/>
              </a:lnSpc>
              <a:spcBef>
                <a:spcPct val="50000"/>
              </a:spcBef>
            </a:pPr>
            <a:r>
              <a:rPr lang="en-US" altLang="en-US" dirty="0" smtClean="0"/>
              <a:t>Results in single strand or double strand breaks.</a:t>
            </a:r>
          </a:p>
          <a:p>
            <a:pPr algn="just" eaLnBrk="1" hangingPunct="1">
              <a:lnSpc>
                <a:spcPct val="90000"/>
              </a:lnSpc>
              <a:spcBef>
                <a:spcPct val="50000"/>
              </a:spcBef>
            </a:pPr>
            <a:r>
              <a:rPr lang="en-US" altLang="en-US" dirty="0" smtClean="0"/>
              <a:t>Could lead to cell death or mutation that may be passed on</a:t>
            </a:r>
            <a:r>
              <a:rPr lang="en-US" altLang="en-US" sz="2400" dirty="0" smtClean="0"/>
              <a:t>.</a:t>
            </a:r>
            <a:endParaRPr lang="en-US" altLang="en-US" sz="2800" dirty="0" smtClean="0"/>
          </a:p>
        </p:txBody>
      </p:sp>
      <p:pic>
        <p:nvPicPr>
          <p:cNvPr id="45060" name="Picture 4" descr="DNA2"/>
          <p:cNvPicPr>
            <a:picLocks noGrp="1" noChangeAspect="1" noChangeArrowheads="1"/>
          </p:cNvPicPr>
          <p:nvPr>
            <p:ph type="clipArt" sz="half" idx="1"/>
          </p:nvPr>
        </p:nvPicPr>
        <p:blipFill>
          <a:blip r:embed="rId2" cstate="print">
            <a:extLst>
              <a:ext uri="{28A0092B-C50C-407E-A947-70E740481C1C}">
                <a14:useLocalDpi xmlns="" xmlns:a14="http://schemas.microsoft.com/office/drawing/2010/main" val="0"/>
              </a:ext>
            </a:extLst>
          </a:blip>
          <a:srcRect/>
          <a:stretch>
            <a:fillRect/>
          </a:stretch>
        </p:blipFill>
        <p:spPr>
          <a:xfrm>
            <a:off x="381000" y="1828800"/>
            <a:ext cx="3044825" cy="4114800"/>
          </a:xfrm>
        </p:spPr>
      </p:pic>
    </p:spTree>
    <p:extLst>
      <p:ext uri="{BB962C8B-B14F-4D97-AF65-F5344CB8AC3E}">
        <p14:creationId xmlns="" xmlns:p14="http://schemas.microsoft.com/office/powerpoint/2010/main" val="423624556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2"/>
          <p:cNvSpPr txBox="1">
            <a:spLocks noChangeArrowheads="1"/>
          </p:cNvSpPr>
          <p:nvPr/>
        </p:nvSpPr>
        <p:spPr bwMode="auto">
          <a:xfrm>
            <a:off x="2068497" y="1600200"/>
            <a:ext cx="5257800" cy="35067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n-US" altLang="en-US" sz="3200" dirty="0"/>
              <a:t>H</a:t>
            </a:r>
            <a:r>
              <a:rPr lang="en-US" altLang="en-US" sz="3200" baseline="-20000" dirty="0"/>
              <a:t>2</a:t>
            </a:r>
            <a:r>
              <a:rPr lang="en-US" altLang="en-US" sz="3200" dirty="0"/>
              <a:t>O		</a:t>
            </a:r>
            <a:r>
              <a:rPr lang="en-US" altLang="en-US" sz="3200" dirty="0">
                <a:sym typeface="Symbol" pitchFamily="18" charset="2"/>
              </a:rPr>
              <a:t>	H</a:t>
            </a:r>
            <a:r>
              <a:rPr lang="en-US" altLang="en-US" sz="3200" baseline="-20000" dirty="0">
                <a:sym typeface="Symbol" pitchFamily="18" charset="2"/>
              </a:rPr>
              <a:t>2</a:t>
            </a:r>
            <a:r>
              <a:rPr lang="en-US" altLang="en-US" sz="3200" dirty="0">
                <a:sym typeface="Symbol" pitchFamily="18" charset="2"/>
              </a:rPr>
              <a:t>O</a:t>
            </a:r>
            <a:r>
              <a:rPr lang="en-US" altLang="en-US" sz="3200" baseline="30000" dirty="0">
                <a:sym typeface="Symbol" pitchFamily="18" charset="2"/>
              </a:rPr>
              <a:t>+</a:t>
            </a:r>
            <a:r>
              <a:rPr lang="en-US" altLang="en-US" sz="3200" dirty="0">
                <a:sym typeface="Symbol" pitchFamily="18" charset="2"/>
              </a:rPr>
              <a:t>+e</a:t>
            </a:r>
            <a:r>
              <a:rPr lang="en-US" altLang="en-US" sz="3200" baseline="30000" dirty="0">
                <a:sym typeface="Symbol" pitchFamily="18" charset="2"/>
              </a:rPr>
              <a:t>-</a:t>
            </a:r>
          </a:p>
          <a:p>
            <a:pPr eaLnBrk="1" hangingPunct="1">
              <a:spcBef>
                <a:spcPct val="50000"/>
              </a:spcBef>
            </a:pPr>
            <a:r>
              <a:rPr lang="en-US" altLang="en-US" sz="3200" dirty="0">
                <a:sym typeface="Symbol" pitchFamily="18" charset="2"/>
              </a:rPr>
              <a:t>H</a:t>
            </a:r>
            <a:r>
              <a:rPr lang="en-US" altLang="en-US" sz="3200" baseline="-20000" dirty="0">
                <a:sym typeface="Symbol" pitchFamily="18" charset="2"/>
              </a:rPr>
              <a:t>2</a:t>
            </a:r>
            <a:r>
              <a:rPr lang="en-US" altLang="en-US" sz="3200" dirty="0">
                <a:sym typeface="Symbol" pitchFamily="18" charset="2"/>
              </a:rPr>
              <a:t>O</a:t>
            </a:r>
            <a:r>
              <a:rPr lang="en-US" altLang="en-US" sz="3200" baseline="30000" dirty="0">
                <a:sym typeface="Symbol" pitchFamily="18" charset="2"/>
              </a:rPr>
              <a:t>+</a:t>
            </a:r>
            <a:r>
              <a:rPr lang="en-US" altLang="en-US" sz="3200" dirty="0">
                <a:sym typeface="Symbol" pitchFamily="18" charset="2"/>
              </a:rPr>
              <a:t> 		H</a:t>
            </a:r>
            <a:r>
              <a:rPr lang="en-US" altLang="en-US" sz="3200" baseline="30000" dirty="0">
                <a:sym typeface="Symbol" pitchFamily="18" charset="2"/>
              </a:rPr>
              <a:t>+</a:t>
            </a:r>
            <a:r>
              <a:rPr lang="en-US" altLang="en-US" sz="3200" dirty="0">
                <a:sym typeface="Symbol" pitchFamily="18" charset="2"/>
              </a:rPr>
              <a:t>+</a:t>
            </a:r>
            <a:r>
              <a:rPr lang="en-US" altLang="en-US" sz="3200" b="1" dirty="0">
                <a:solidFill>
                  <a:schemeClr val="hlink"/>
                </a:solidFill>
                <a:sym typeface="Symbol" pitchFamily="18" charset="2"/>
              </a:rPr>
              <a:t>OH</a:t>
            </a:r>
          </a:p>
          <a:p>
            <a:pPr eaLnBrk="1" hangingPunct="1">
              <a:spcBef>
                <a:spcPct val="50000"/>
              </a:spcBef>
            </a:pPr>
            <a:r>
              <a:rPr lang="en-US" altLang="en-US" sz="3200" dirty="0">
                <a:sym typeface="Symbol" pitchFamily="18" charset="2"/>
              </a:rPr>
              <a:t>H</a:t>
            </a:r>
            <a:r>
              <a:rPr lang="en-US" altLang="en-US" sz="3200" baseline="-20000" dirty="0">
                <a:sym typeface="Symbol" pitchFamily="18" charset="2"/>
              </a:rPr>
              <a:t>2</a:t>
            </a:r>
            <a:r>
              <a:rPr lang="en-US" altLang="en-US" sz="3200" dirty="0">
                <a:sym typeface="Symbol" pitchFamily="18" charset="2"/>
              </a:rPr>
              <a:t>O+e</a:t>
            </a:r>
            <a:r>
              <a:rPr lang="en-US" altLang="en-US" sz="3200" baseline="30000" dirty="0">
                <a:sym typeface="Symbol" pitchFamily="18" charset="2"/>
              </a:rPr>
              <a:t>-	</a:t>
            </a:r>
            <a:r>
              <a:rPr lang="en-US" altLang="en-US" sz="3200" dirty="0">
                <a:sym typeface="Symbol" pitchFamily="18" charset="2"/>
              </a:rPr>
              <a:t>	H</a:t>
            </a:r>
            <a:r>
              <a:rPr lang="en-US" altLang="en-US" sz="3200" baseline="-20000" dirty="0">
                <a:sym typeface="Symbol" pitchFamily="18" charset="2"/>
              </a:rPr>
              <a:t>2</a:t>
            </a:r>
            <a:r>
              <a:rPr lang="en-US" altLang="en-US" sz="3200" dirty="0">
                <a:sym typeface="Symbol" pitchFamily="18" charset="2"/>
              </a:rPr>
              <a:t>O</a:t>
            </a:r>
            <a:r>
              <a:rPr lang="en-US" altLang="en-US" sz="3200" baseline="30000" dirty="0">
                <a:sym typeface="Symbol" pitchFamily="18" charset="2"/>
              </a:rPr>
              <a:t>-</a:t>
            </a:r>
          </a:p>
          <a:p>
            <a:pPr eaLnBrk="1" hangingPunct="1">
              <a:spcBef>
                <a:spcPct val="50000"/>
              </a:spcBef>
            </a:pPr>
            <a:r>
              <a:rPr lang="en-US" altLang="en-US" sz="3200" dirty="0">
                <a:sym typeface="Symbol" pitchFamily="18" charset="2"/>
              </a:rPr>
              <a:t>H</a:t>
            </a:r>
            <a:r>
              <a:rPr lang="en-US" altLang="en-US" sz="3200" baseline="-20000" dirty="0">
                <a:sym typeface="Symbol" pitchFamily="18" charset="2"/>
              </a:rPr>
              <a:t>2</a:t>
            </a:r>
            <a:r>
              <a:rPr lang="en-US" altLang="en-US" sz="3200" dirty="0">
                <a:sym typeface="Symbol" pitchFamily="18" charset="2"/>
              </a:rPr>
              <a:t>O</a:t>
            </a:r>
            <a:r>
              <a:rPr lang="en-US" altLang="en-US" sz="3200" baseline="30000" dirty="0">
                <a:sym typeface="Symbol" pitchFamily="18" charset="2"/>
              </a:rPr>
              <a:t>-</a:t>
            </a:r>
            <a:r>
              <a:rPr lang="en-US" altLang="en-US" sz="3200" dirty="0">
                <a:sym typeface="Symbol" pitchFamily="18" charset="2"/>
              </a:rPr>
              <a:t> 	</a:t>
            </a:r>
            <a:r>
              <a:rPr lang="en-US" altLang="en-US" sz="3200" dirty="0" smtClean="0">
                <a:sym typeface="Symbol" pitchFamily="18" charset="2"/>
              </a:rPr>
              <a:t></a:t>
            </a:r>
            <a:r>
              <a:rPr lang="en-US" altLang="en-US" sz="3200" dirty="0">
                <a:sym typeface="Symbol" pitchFamily="18" charset="2"/>
              </a:rPr>
              <a:t>	</a:t>
            </a:r>
            <a:r>
              <a:rPr lang="en-US" altLang="en-US" sz="3200" b="1" dirty="0">
                <a:solidFill>
                  <a:schemeClr val="hlink"/>
                </a:solidFill>
                <a:sym typeface="Symbol" pitchFamily="18" charset="2"/>
              </a:rPr>
              <a:t>H</a:t>
            </a:r>
            <a:r>
              <a:rPr lang="en-US" altLang="en-US" sz="3200" dirty="0">
                <a:sym typeface="Symbol" pitchFamily="18" charset="2"/>
              </a:rPr>
              <a:t>+OH</a:t>
            </a:r>
            <a:r>
              <a:rPr lang="en-US" altLang="en-US" sz="3200" baseline="30000" dirty="0">
                <a:sym typeface="Symbol" pitchFamily="18" charset="2"/>
              </a:rPr>
              <a:t>-</a:t>
            </a:r>
          </a:p>
          <a:p>
            <a:pPr eaLnBrk="1" hangingPunct="1">
              <a:spcBef>
                <a:spcPct val="50000"/>
              </a:spcBef>
            </a:pPr>
            <a:r>
              <a:rPr lang="en-US" altLang="en-US" sz="3200" dirty="0">
                <a:sym typeface="Symbol" pitchFamily="18" charset="2"/>
              </a:rPr>
              <a:t>OH+OH 		</a:t>
            </a:r>
            <a:r>
              <a:rPr lang="en-US" altLang="en-US" sz="3200" b="1" dirty="0">
                <a:solidFill>
                  <a:schemeClr val="hlink"/>
                </a:solidFill>
                <a:sym typeface="Symbol" pitchFamily="18" charset="2"/>
              </a:rPr>
              <a:t>H</a:t>
            </a:r>
            <a:r>
              <a:rPr lang="en-US" altLang="en-US" sz="3200" b="1" baseline="-20000" dirty="0">
                <a:solidFill>
                  <a:schemeClr val="hlink"/>
                </a:solidFill>
                <a:sym typeface="Symbol" pitchFamily="18" charset="2"/>
              </a:rPr>
              <a:t>2</a:t>
            </a:r>
            <a:r>
              <a:rPr lang="en-US" altLang="en-US" sz="3200" b="1" dirty="0">
                <a:solidFill>
                  <a:schemeClr val="hlink"/>
                </a:solidFill>
                <a:sym typeface="Symbol" pitchFamily="18" charset="2"/>
              </a:rPr>
              <a:t>O</a:t>
            </a:r>
            <a:r>
              <a:rPr lang="en-US" altLang="en-US" sz="3200" b="1" baseline="-20000" dirty="0">
                <a:solidFill>
                  <a:schemeClr val="hlink"/>
                </a:solidFill>
                <a:sym typeface="Symbol" pitchFamily="18" charset="2"/>
              </a:rPr>
              <a:t>2</a:t>
            </a:r>
          </a:p>
        </p:txBody>
      </p:sp>
      <p:sp>
        <p:nvSpPr>
          <p:cNvPr id="46083" name="Rectangle 3"/>
          <p:cNvSpPr>
            <a:spLocks noGrp="1" noChangeArrowheads="1"/>
          </p:cNvSpPr>
          <p:nvPr>
            <p:ph type="title"/>
          </p:nvPr>
        </p:nvSpPr>
        <p:spPr/>
        <p:txBody>
          <a:bodyPr/>
          <a:lstStyle/>
          <a:p>
            <a:pPr eaLnBrk="1" hangingPunct="1"/>
            <a:r>
              <a:rPr lang="en-US" altLang="en-US" smtClean="0"/>
              <a:t>Indirect Effect</a:t>
            </a:r>
          </a:p>
        </p:txBody>
      </p:sp>
      <p:sp>
        <p:nvSpPr>
          <p:cNvPr id="2" name="Rectangle 1"/>
          <p:cNvSpPr/>
          <p:nvPr/>
        </p:nvSpPr>
        <p:spPr>
          <a:xfrm>
            <a:off x="304800" y="5487988"/>
            <a:ext cx="8610600" cy="646331"/>
          </a:xfrm>
          <a:prstGeom prst="rect">
            <a:avLst/>
          </a:prstGeom>
        </p:spPr>
        <p:txBody>
          <a:bodyPr wrap="square">
            <a:spAutoFit/>
          </a:bodyPr>
          <a:lstStyle/>
          <a:p>
            <a:r>
              <a:rPr lang="en-US" altLang="en-US" dirty="0"/>
              <a:t>H+ and OH- are of little consequence as our body has plenty of them always. The free radicals and hydrogen peroxide </a:t>
            </a:r>
            <a:r>
              <a:rPr lang="en-US" altLang="en-US" dirty="0" smtClean="0"/>
              <a:t>are </a:t>
            </a:r>
            <a:r>
              <a:rPr lang="en-US" altLang="en-US" dirty="0"/>
              <a:t>highly </a:t>
            </a:r>
            <a:r>
              <a:rPr lang="en-US" altLang="en-US" dirty="0" smtClean="0"/>
              <a:t>oxidizing </a:t>
            </a:r>
            <a:r>
              <a:rPr lang="en-US" altLang="en-US" dirty="0"/>
              <a:t>agents that cause harm to the cell</a:t>
            </a:r>
            <a:r>
              <a:rPr lang="en-US" altLang="en-US" dirty="0" smtClean="0"/>
              <a:t>.</a:t>
            </a:r>
          </a:p>
        </p:txBody>
      </p:sp>
    </p:spTree>
    <p:extLst>
      <p:ext uri="{BB962C8B-B14F-4D97-AF65-F5344CB8AC3E}">
        <p14:creationId xmlns="" xmlns:p14="http://schemas.microsoft.com/office/powerpoint/2010/main" val="251203160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839200" cy="1143000"/>
          </a:xfrm>
        </p:spPr>
        <p:txBody>
          <a:bodyPr>
            <a:normAutofit fontScale="90000"/>
          </a:bodyPr>
          <a:lstStyle/>
          <a:p>
            <a:r>
              <a:rPr lang="en-US" dirty="0" smtClean="0"/>
              <a:t>Damage to the DNA and repair mechanisms</a:t>
            </a:r>
            <a:endParaRPr lang="en-US" dirty="0"/>
          </a:p>
        </p:txBody>
      </p:sp>
      <p:sp>
        <p:nvSpPr>
          <p:cNvPr id="5" name="Content Placeholder 4"/>
          <p:cNvSpPr>
            <a:spLocks noGrp="1"/>
          </p:cNvSpPr>
          <p:nvPr>
            <p:ph sz="half" idx="1"/>
          </p:nvPr>
        </p:nvSpPr>
        <p:spPr>
          <a:xfrm>
            <a:off x="304800" y="1600200"/>
            <a:ext cx="4152900" cy="3733800"/>
          </a:xfrm>
        </p:spPr>
        <p:txBody>
          <a:bodyPr>
            <a:normAutofit lnSpcReduction="10000"/>
          </a:bodyPr>
          <a:lstStyle/>
          <a:p>
            <a:r>
              <a:rPr lang="en-US" dirty="0" smtClean="0"/>
              <a:t>Attack on the DNA. </a:t>
            </a:r>
          </a:p>
          <a:p>
            <a:pPr lvl="1"/>
            <a:r>
              <a:rPr lang="en-US" dirty="0" smtClean="0"/>
              <a:t>UVA, UVB in sunlight leads to skin cancer</a:t>
            </a:r>
          </a:p>
          <a:p>
            <a:pPr lvl="1"/>
            <a:r>
              <a:rPr lang="en-IN" dirty="0" smtClean="0"/>
              <a:t>Oxidative </a:t>
            </a:r>
            <a:r>
              <a:rPr lang="en-IN" dirty="0"/>
              <a:t>damage from </a:t>
            </a:r>
            <a:r>
              <a:rPr lang="en-IN" dirty="0" smtClean="0"/>
              <a:t>the by-products </a:t>
            </a:r>
            <a:r>
              <a:rPr lang="en-IN" dirty="0"/>
              <a:t>of metabolism, such as free </a:t>
            </a:r>
            <a:r>
              <a:rPr lang="en-IN" dirty="0" smtClean="0"/>
              <a:t>radicals.</a:t>
            </a:r>
            <a:endParaRPr lang="en-US" dirty="0" smtClean="0"/>
          </a:p>
          <a:p>
            <a:pPr lvl="1"/>
            <a:r>
              <a:rPr lang="en-US" dirty="0" smtClean="0"/>
              <a:t>T</a:t>
            </a:r>
            <a:r>
              <a:rPr lang="en-IN" dirty="0" err="1" smtClean="0"/>
              <a:t>obacco</a:t>
            </a:r>
            <a:r>
              <a:rPr lang="en-IN" dirty="0" smtClean="0"/>
              <a:t> smoke leads </a:t>
            </a:r>
            <a:r>
              <a:rPr lang="en-IN" dirty="0"/>
              <a:t>to mutations in lung </a:t>
            </a:r>
            <a:r>
              <a:rPr lang="en-IN" dirty="0" smtClean="0"/>
              <a:t>cells and cancer.</a:t>
            </a:r>
            <a:endParaRPr lang="en-US" dirty="0"/>
          </a:p>
        </p:txBody>
      </p:sp>
      <p:sp>
        <p:nvSpPr>
          <p:cNvPr id="6" name="Content Placeholder 5"/>
          <p:cNvSpPr>
            <a:spLocks noGrp="1"/>
          </p:cNvSpPr>
          <p:nvPr>
            <p:ph sz="half" idx="2"/>
          </p:nvPr>
        </p:nvSpPr>
        <p:spPr>
          <a:xfrm>
            <a:off x="4343400" y="1600200"/>
            <a:ext cx="4572000" cy="4525963"/>
          </a:xfrm>
        </p:spPr>
        <p:txBody>
          <a:bodyPr>
            <a:normAutofit lnSpcReduction="10000"/>
          </a:bodyPr>
          <a:lstStyle/>
          <a:p>
            <a:r>
              <a:rPr lang="en-IN" dirty="0" smtClean="0"/>
              <a:t>Repair mechanisms.</a:t>
            </a:r>
          </a:p>
          <a:p>
            <a:pPr lvl="1"/>
            <a:r>
              <a:rPr lang="en-IN" dirty="0" smtClean="0"/>
              <a:t>Nucleotide </a:t>
            </a:r>
            <a:r>
              <a:rPr lang="en-IN" dirty="0"/>
              <a:t>Excision </a:t>
            </a:r>
            <a:r>
              <a:rPr lang="en-IN" dirty="0" smtClean="0"/>
              <a:t>Repair (“dark repair”) </a:t>
            </a:r>
          </a:p>
          <a:p>
            <a:pPr lvl="1"/>
            <a:r>
              <a:rPr lang="en-IN" dirty="0" err="1" smtClean="0"/>
              <a:t>Photoreactivation</a:t>
            </a:r>
            <a:r>
              <a:rPr lang="en-IN" dirty="0"/>
              <a:t> </a:t>
            </a:r>
            <a:r>
              <a:rPr lang="en-US" dirty="0" smtClean="0"/>
              <a:t>(“light repair”)</a:t>
            </a:r>
          </a:p>
          <a:p>
            <a:pPr lvl="1"/>
            <a:r>
              <a:rPr lang="en-US" dirty="0" smtClean="0"/>
              <a:t>Double strand damage can </a:t>
            </a:r>
            <a:r>
              <a:rPr lang="en-US" dirty="0"/>
              <a:t>be repaired by </a:t>
            </a:r>
            <a:r>
              <a:rPr lang="en-US" dirty="0" err="1"/>
              <a:t>nonhomologous</a:t>
            </a:r>
            <a:r>
              <a:rPr lang="en-US" dirty="0"/>
              <a:t> end joining </a:t>
            </a:r>
            <a:r>
              <a:rPr lang="en-US" dirty="0" smtClean="0"/>
              <a:t>or </a:t>
            </a:r>
            <a:r>
              <a:rPr lang="en-US" dirty="0"/>
              <a:t>homologous recombination </a:t>
            </a:r>
            <a:r>
              <a:rPr lang="en-US" dirty="0" smtClean="0"/>
              <a:t>repair.</a:t>
            </a:r>
            <a:endParaRPr lang="en-US" dirty="0"/>
          </a:p>
        </p:txBody>
      </p:sp>
      <p:sp>
        <p:nvSpPr>
          <p:cNvPr id="7" name="Rectangle 6"/>
          <p:cNvSpPr/>
          <p:nvPr/>
        </p:nvSpPr>
        <p:spPr>
          <a:xfrm>
            <a:off x="152400" y="6019800"/>
            <a:ext cx="8915400" cy="738664"/>
          </a:xfrm>
          <a:prstGeom prst="rect">
            <a:avLst/>
          </a:prstGeom>
        </p:spPr>
        <p:txBody>
          <a:bodyPr wrap="square">
            <a:spAutoFit/>
          </a:bodyPr>
          <a:lstStyle/>
          <a:p>
            <a:r>
              <a:rPr lang="en-IN" sz="1400" i="1" dirty="0" err="1">
                <a:solidFill>
                  <a:srgbClr val="FF0000"/>
                </a:solidFill>
              </a:rPr>
              <a:t>Branze</a:t>
            </a:r>
            <a:r>
              <a:rPr lang="en-IN" sz="1400" i="1" dirty="0">
                <a:solidFill>
                  <a:srgbClr val="FF0000"/>
                </a:solidFill>
              </a:rPr>
              <a:t>, D., &amp; </a:t>
            </a:r>
            <a:r>
              <a:rPr lang="en-IN" sz="1400" i="1" dirty="0" err="1">
                <a:solidFill>
                  <a:srgbClr val="FF0000"/>
                </a:solidFill>
              </a:rPr>
              <a:t>Foiani</a:t>
            </a:r>
            <a:r>
              <a:rPr lang="en-IN" sz="1400" i="1" dirty="0">
                <a:solidFill>
                  <a:srgbClr val="FF0000"/>
                </a:solidFill>
              </a:rPr>
              <a:t>, M</a:t>
            </a:r>
            <a:r>
              <a:rPr lang="en-IN" sz="1400" i="1" dirty="0" smtClean="0">
                <a:solidFill>
                  <a:srgbClr val="FF0000"/>
                </a:solidFill>
              </a:rPr>
              <a:t>., Regulation </a:t>
            </a:r>
            <a:r>
              <a:rPr lang="en-IN" sz="1400" i="1" dirty="0">
                <a:solidFill>
                  <a:srgbClr val="FF0000"/>
                </a:solidFill>
              </a:rPr>
              <a:t>of DNA repair throughout the cell cycle, Nature Reviews Molecular Cell Biology 9, 297–308 (2008</a:t>
            </a:r>
            <a:r>
              <a:rPr lang="en-IN" sz="1400" i="1" dirty="0" smtClean="0">
                <a:solidFill>
                  <a:srgbClr val="FF0000"/>
                </a:solidFill>
              </a:rPr>
              <a:t>).</a:t>
            </a:r>
            <a:endParaRPr lang="en-IN" sz="1400" i="1" dirty="0">
              <a:solidFill>
                <a:srgbClr val="FF0000"/>
              </a:solidFill>
            </a:endParaRPr>
          </a:p>
          <a:p>
            <a:r>
              <a:rPr lang="en-IN" sz="1400" i="1" dirty="0" smtClean="0">
                <a:solidFill>
                  <a:srgbClr val="FF0000"/>
                </a:solidFill>
              </a:rPr>
              <a:t>Clancy</a:t>
            </a:r>
            <a:r>
              <a:rPr lang="en-IN" sz="1400" i="1" dirty="0">
                <a:solidFill>
                  <a:srgbClr val="FF0000"/>
                </a:solidFill>
              </a:rPr>
              <a:t>, S. (2008) DNA damage &amp; repair: mechanisms for maintaining DNA integrity. Nature Education 1(1):103</a:t>
            </a:r>
            <a:endParaRPr lang="en-US" sz="1400" i="1" dirty="0">
              <a:solidFill>
                <a:srgbClr val="FF0000"/>
              </a:solidFill>
            </a:endParaRPr>
          </a:p>
        </p:txBody>
      </p:sp>
      <p:sp>
        <p:nvSpPr>
          <p:cNvPr id="8" name="Rectangle 7"/>
          <p:cNvSpPr/>
          <p:nvPr/>
        </p:nvSpPr>
        <p:spPr>
          <a:xfrm>
            <a:off x="152400" y="5486400"/>
            <a:ext cx="8839200" cy="369332"/>
          </a:xfrm>
          <a:prstGeom prst="rect">
            <a:avLst/>
          </a:prstGeom>
        </p:spPr>
        <p:txBody>
          <a:bodyPr wrap="square">
            <a:spAutoFit/>
          </a:bodyPr>
          <a:lstStyle/>
          <a:p>
            <a:r>
              <a:rPr lang="en-IN" dirty="0" smtClean="0"/>
              <a:t>It is estimated that an </a:t>
            </a:r>
            <a:r>
              <a:rPr lang="en-IN" dirty="0"/>
              <a:t>individual cell can suffer up to one million DNA changes per </a:t>
            </a:r>
            <a:r>
              <a:rPr lang="en-IN" dirty="0" smtClean="0"/>
              <a:t>day.</a:t>
            </a:r>
            <a:endParaRPr lang="en-US" dirty="0"/>
          </a:p>
        </p:txBody>
      </p:sp>
    </p:spTree>
    <p:extLst>
      <p:ext uri="{BB962C8B-B14F-4D97-AF65-F5344CB8AC3E}">
        <p14:creationId xmlns="" xmlns:p14="http://schemas.microsoft.com/office/powerpoint/2010/main" val="41327989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Life and Radiation</a:t>
            </a:r>
            <a:endParaRPr lang="en-US" dirty="0"/>
          </a:p>
        </p:txBody>
      </p:sp>
      <p:sp>
        <p:nvSpPr>
          <p:cNvPr id="4" name="Rectangle 8"/>
          <p:cNvSpPr>
            <a:spLocks noGrp="1" noChangeArrowheads="1"/>
          </p:cNvSpPr>
          <p:nvPr>
            <p:ph idx="1"/>
          </p:nvPr>
        </p:nvSpPr>
        <p:spPr/>
        <p:txBody>
          <a:bodyPr>
            <a:normAutofit fontScale="77500" lnSpcReduction="20000"/>
          </a:bodyPr>
          <a:lstStyle/>
          <a:p>
            <a:pPr algn="just" eaLnBrk="1" hangingPunct="1">
              <a:lnSpc>
                <a:spcPct val="200000"/>
              </a:lnSpc>
              <a:spcBef>
                <a:spcPct val="50000"/>
              </a:spcBef>
              <a:buFontTx/>
              <a:buNone/>
            </a:pPr>
            <a:r>
              <a:rPr lang="en-US" sz="2400" b="1" dirty="0" smtClean="0"/>
              <a:t>	</a:t>
            </a:r>
            <a:r>
              <a:rPr lang="en-US" dirty="0" smtClean="0">
                <a:latin typeface="Arial" charset="0"/>
              </a:rPr>
              <a:t>Life on earth has developed with an ever present background of radiation. It is not something new, invented by the wit of man: radiation has always been there.</a:t>
            </a:r>
            <a:endParaRPr lang="en-US" dirty="0">
              <a:latin typeface="Arial" charset="0"/>
            </a:endParaRPr>
          </a:p>
          <a:p>
            <a:pPr marL="0" indent="0" algn="just" eaLnBrk="1" hangingPunct="1">
              <a:lnSpc>
                <a:spcPct val="200000"/>
              </a:lnSpc>
              <a:spcBef>
                <a:spcPct val="50000"/>
              </a:spcBef>
              <a:buFontTx/>
              <a:buNone/>
            </a:pPr>
            <a:r>
              <a:rPr lang="en-US" sz="2300" i="1" dirty="0" smtClean="0">
                <a:latin typeface="Arial" charset="0"/>
              </a:rPr>
              <a:t>Eric J Hall, Professor of Radiology, College of Physicians and Surgeons, Columbia University, New York, in his book "Radiation and Life</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Cell Sensitivity</a:t>
            </a:r>
            <a:endParaRPr lang="en-US" dirty="0"/>
          </a:p>
        </p:txBody>
      </p:sp>
      <p:sp>
        <p:nvSpPr>
          <p:cNvPr id="4" name="Content Placeholder 3"/>
          <p:cNvSpPr>
            <a:spLocks noGrp="1"/>
          </p:cNvSpPr>
          <p:nvPr>
            <p:ph idx="1"/>
          </p:nvPr>
        </p:nvSpPr>
        <p:spPr>
          <a:xfrm>
            <a:off x="457200" y="1524000"/>
            <a:ext cx="8229600" cy="5257800"/>
          </a:xfrm>
        </p:spPr>
        <p:txBody>
          <a:bodyPr>
            <a:normAutofit fontScale="77500" lnSpcReduction="20000"/>
          </a:bodyPr>
          <a:lstStyle/>
          <a:p>
            <a:pPr algn="just"/>
            <a:r>
              <a:rPr lang="en-US" dirty="0" smtClean="0"/>
              <a:t>"Law of </a:t>
            </a:r>
            <a:r>
              <a:rPr lang="en-US" dirty="0" err="1" smtClean="0"/>
              <a:t>Bergonie</a:t>
            </a:r>
            <a:r>
              <a:rPr lang="en-US" dirty="0" smtClean="0"/>
              <a:t> and </a:t>
            </a:r>
            <a:r>
              <a:rPr lang="en-US" dirty="0" err="1" smtClean="0"/>
              <a:t>Tribondeau</a:t>
            </a:r>
            <a:r>
              <a:rPr lang="en-US" dirty="0" smtClean="0"/>
              <a:t>“ states that; "the </a:t>
            </a:r>
            <a:r>
              <a:rPr lang="en-US" dirty="0" err="1" smtClean="0"/>
              <a:t>radiosensitivity</a:t>
            </a:r>
            <a:r>
              <a:rPr lang="en-US" dirty="0" smtClean="0"/>
              <a:t> of a tissue is directly proportional to the reproductive activity and inversely proportional to the degree of differentiation”.</a:t>
            </a:r>
          </a:p>
          <a:p>
            <a:r>
              <a:rPr lang="en-US" dirty="0" smtClean="0"/>
              <a:t>The susceptibility of the cells in decreasing order  </a:t>
            </a:r>
          </a:p>
          <a:p>
            <a:pPr lvl="1"/>
            <a:r>
              <a:rPr lang="en-US" dirty="0" smtClean="0"/>
              <a:t>Blood forming organs, (lymph nodes, thymus, spleen, bone marrow)</a:t>
            </a:r>
          </a:p>
          <a:p>
            <a:pPr lvl="1"/>
            <a:r>
              <a:rPr lang="en-US" dirty="0" smtClean="0"/>
              <a:t>Reproductive Organs (Males and Females)</a:t>
            </a:r>
          </a:p>
          <a:p>
            <a:pPr lvl="1"/>
            <a:r>
              <a:rPr lang="en-US" dirty="0" smtClean="0"/>
              <a:t>Digestive Organs (small intestine, lower intestine, pharynx, esophagus)</a:t>
            </a:r>
          </a:p>
          <a:p>
            <a:pPr lvl="1"/>
            <a:r>
              <a:rPr lang="en-US" dirty="0" smtClean="0"/>
              <a:t>Vascular System</a:t>
            </a:r>
          </a:p>
          <a:p>
            <a:pPr lvl="1"/>
            <a:r>
              <a:rPr lang="en-US" dirty="0" smtClean="0"/>
              <a:t>Skin</a:t>
            </a:r>
          </a:p>
          <a:p>
            <a:pPr lvl="1"/>
            <a:r>
              <a:rPr lang="en-US" dirty="0" smtClean="0"/>
              <a:t>Bone and teeth</a:t>
            </a:r>
          </a:p>
          <a:p>
            <a:pPr lvl="1"/>
            <a:r>
              <a:rPr lang="en-US" dirty="0" smtClean="0"/>
              <a:t>Respiratory System</a:t>
            </a:r>
          </a:p>
          <a:p>
            <a:pPr lvl="1"/>
            <a:r>
              <a:rPr lang="en-US" dirty="0" smtClean="0"/>
              <a:t>Muscle and Connective Tissues</a:t>
            </a:r>
          </a:p>
          <a:p>
            <a:pPr lvl="1"/>
            <a:r>
              <a:rPr lang="en-US" dirty="0" smtClean="0"/>
              <a:t>Nervous Tissue</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Time line of biological effects</a:t>
            </a:r>
            <a:endParaRPr lang="en-US" dirty="0"/>
          </a:p>
        </p:txBody>
      </p:sp>
      <p:graphicFrame>
        <p:nvGraphicFramePr>
          <p:cNvPr id="5" name="Content Placeholder 4"/>
          <p:cNvGraphicFramePr>
            <a:graphicFrameLocks noGrp="1"/>
          </p:cNvGraphicFramePr>
          <p:nvPr>
            <p:ph idx="1"/>
            <p:extLst>
              <p:ext uri="{D42A27DB-BD31-4B8C-83A1-F6EECF244321}">
                <p14:modId xmlns="" xmlns:p14="http://schemas.microsoft.com/office/powerpoint/2010/main" val="2999864697"/>
              </p:ext>
            </p:extLst>
          </p:nvPr>
        </p:nvGraphicFramePr>
        <p:xfrm>
          <a:off x="381000" y="1600200"/>
          <a:ext cx="7204868" cy="40385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ctangle 5"/>
          <p:cNvSpPr/>
          <p:nvPr/>
        </p:nvSpPr>
        <p:spPr>
          <a:xfrm>
            <a:off x="0" y="4038600"/>
            <a:ext cx="1688283" cy="369332"/>
          </a:xfrm>
          <a:prstGeom prst="rect">
            <a:avLst/>
          </a:prstGeom>
        </p:spPr>
        <p:txBody>
          <a:bodyPr wrap="none">
            <a:spAutoFit/>
          </a:bodyPr>
          <a:lstStyle/>
          <a:p>
            <a:pPr algn="ctr"/>
            <a:r>
              <a:rPr lang="en-US" altLang="en-US" b="1" dirty="0">
                <a:solidFill>
                  <a:srgbClr val="000000"/>
                </a:solidFill>
                <a:latin typeface="Arial" pitchFamily="34" charset="0"/>
              </a:rPr>
              <a:t>10</a:t>
            </a:r>
            <a:r>
              <a:rPr lang="en-US" altLang="en-US" b="1" baseline="30000" dirty="0">
                <a:solidFill>
                  <a:srgbClr val="000000"/>
                </a:solidFill>
                <a:latin typeface="Arial" pitchFamily="34" charset="0"/>
              </a:rPr>
              <a:t>-10</a:t>
            </a:r>
            <a:r>
              <a:rPr lang="en-US" altLang="en-US" b="1" dirty="0">
                <a:solidFill>
                  <a:srgbClr val="000000"/>
                </a:solidFill>
                <a:latin typeface="Arial" pitchFamily="34" charset="0"/>
              </a:rPr>
              <a:t> Seconds</a:t>
            </a:r>
          </a:p>
        </p:txBody>
      </p:sp>
      <p:sp>
        <p:nvSpPr>
          <p:cNvPr id="7" name="Rectangle 13"/>
          <p:cNvSpPr>
            <a:spLocks noChangeArrowheads="1"/>
          </p:cNvSpPr>
          <p:nvPr/>
        </p:nvSpPr>
        <p:spPr bwMode="auto">
          <a:xfrm>
            <a:off x="1066800" y="2590800"/>
            <a:ext cx="2209800" cy="369974"/>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lIns="92075" tIns="46038" rIns="92075" bIns="46038">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en-US" altLang="en-US" sz="1800" b="1" dirty="0">
                <a:solidFill>
                  <a:srgbClr val="000000"/>
                </a:solidFill>
                <a:latin typeface="Arial" pitchFamily="34" charset="0"/>
              </a:rPr>
              <a:t>Seconds to hours</a:t>
            </a:r>
          </a:p>
        </p:txBody>
      </p:sp>
      <p:sp>
        <p:nvSpPr>
          <p:cNvPr id="8" name="Rectangle 7"/>
          <p:cNvSpPr/>
          <p:nvPr/>
        </p:nvSpPr>
        <p:spPr>
          <a:xfrm>
            <a:off x="3657600" y="2008984"/>
            <a:ext cx="1800493" cy="369332"/>
          </a:xfrm>
          <a:prstGeom prst="rect">
            <a:avLst/>
          </a:prstGeom>
        </p:spPr>
        <p:txBody>
          <a:bodyPr wrap="none">
            <a:spAutoFit/>
          </a:bodyPr>
          <a:lstStyle/>
          <a:p>
            <a:pPr algn="ctr"/>
            <a:r>
              <a:rPr lang="en-US" altLang="en-US" b="1" dirty="0">
                <a:solidFill>
                  <a:srgbClr val="000000"/>
                </a:solidFill>
                <a:latin typeface="Arial" pitchFamily="34" charset="0"/>
              </a:rPr>
              <a:t>Hours to years</a:t>
            </a:r>
          </a:p>
        </p:txBody>
      </p:sp>
      <p:sp>
        <p:nvSpPr>
          <p:cNvPr id="9" name="Oval 8"/>
          <p:cNvSpPr/>
          <p:nvPr/>
        </p:nvSpPr>
        <p:spPr>
          <a:xfrm>
            <a:off x="7239000" y="1654416"/>
            <a:ext cx="1676400" cy="1676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p:cNvSpPr txBox="1"/>
          <p:nvPr/>
        </p:nvSpPr>
        <p:spPr>
          <a:xfrm>
            <a:off x="7315200" y="2286000"/>
            <a:ext cx="1600200" cy="369332"/>
          </a:xfrm>
          <a:prstGeom prst="rect">
            <a:avLst/>
          </a:prstGeom>
          <a:noFill/>
        </p:spPr>
        <p:txBody>
          <a:bodyPr wrap="square" rtlCol="0">
            <a:spAutoFit/>
          </a:bodyPr>
          <a:lstStyle/>
          <a:p>
            <a:r>
              <a:rPr lang="en-US" dirty="0" smtClean="0">
                <a:solidFill>
                  <a:schemeClr val="bg1"/>
                </a:solidFill>
              </a:rPr>
              <a:t>Critical Target</a:t>
            </a:r>
            <a:endParaRPr lang="en-US" dirty="0">
              <a:solidFill>
                <a:schemeClr val="bg1"/>
              </a:solidFill>
            </a:endParaRPr>
          </a:p>
        </p:txBody>
      </p:sp>
      <p:sp>
        <p:nvSpPr>
          <p:cNvPr id="11" name="TextBox 10"/>
          <p:cNvSpPr txBox="1"/>
          <p:nvPr/>
        </p:nvSpPr>
        <p:spPr>
          <a:xfrm rot="20007976">
            <a:off x="1811266" y="3647252"/>
            <a:ext cx="1638300" cy="307777"/>
          </a:xfrm>
          <a:prstGeom prst="rect">
            <a:avLst/>
          </a:prstGeom>
          <a:noFill/>
        </p:spPr>
        <p:txBody>
          <a:bodyPr wrap="square" rtlCol="0">
            <a:spAutoFit/>
          </a:bodyPr>
          <a:lstStyle/>
          <a:p>
            <a:r>
              <a:rPr lang="en-US" sz="1400" dirty="0" smtClean="0">
                <a:latin typeface="Arial" panose="020B0604020202020204" pitchFamily="34" charset="0"/>
                <a:cs typeface="Arial" panose="020B0604020202020204" pitchFamily="34" charset="0"/>
              </a:rPr>
              <a:t>Repair or Damage</a:t>
            </a:r>
            <a:endParaRPr lang="en-US" sz="1400" dirty="0">
              <a:latin typeface="Arial" panose="020B0604020202020204" pitchFamily="34" charset="0"/>
              <a:cs typeface="Arial" panose="020B0604020202020204" pitchFamily="34" charset="0"/>
            </a:endParaRPr>
          </a:p>
        </p:txBody>
      </p:sp>
    </p:spTree>
    <p:extLst>
      <p:ext uri="{BB962C8B-B14F-4D97-AF65-F5344CB8AC3E}">
        <p14:creationId xmlns="" xmlns:p14="http://schemas.microsoft.com/office/powerpoint/2010/main" val="31060806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xfrm>
            <a:off x="685800" y="0"/>
            <a:ext cx="7772400" cy="1143000"/>
          </a:xfrm>
        </p:spPr>
        <p:txBody>
          <a:bodyPr>
            <a:normAutofit/>
          </a:bodyPr>
          <a:lstStyle/>
          <a:p>
            <a:r>
              <a:rPr lang="en-US" altLang="en-US" dirty="0" smtClean="0"/>
              <a:t>Deterministic Effects</a:t>
            </a:r>
          </a:p>
        </p:txBody>
      </p:sp>
      <p:graphicFrame>
        <p:nvGraphicFramePr>
          <p:cNvPr id="269315" name="Group 3"/>
          <p:cNvGraphicFramePr>
            <a:graphicFrameLocks noGrp="1"/>
          </p:cNvGraphicFramePr>
          <p:nvPr/>
        </p:nvGraphicFramePr>
        <p:xfrm>
          <a:off x="304800" y="1447800"/>
          <a:ext cx="8458200" cy="4986504"/>
        </p:xfrm>
        <a:graphic>
          <a:graphicData uri="http://schemas.openxmlformats.org/drawingml/2006/table">
            <a:tbl>
              <a:tblPr/>
              <a:tblGrid>
                <a:gridCol w="2514600"/>
                <a:gridCol w="5943600"/>
              </a:tblGrid>
              <a:tr h="5181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Exposure (Rad)</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Effect</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0 - 10</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No Observable effects</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4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  - 100</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Slight Blood changes</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4568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100 - 200</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Hematopoietic syndrome</a:t>
                      </a:r>
                      <a:r>
                        <a:rPr kumimoji="0" lang="en-US" sz="2800" b="0" i="0" u="none" strike="noStrike" cap="none" normalizeH="0" baseline="0" dirty="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Reduction in platelets and White Blood cells</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018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200 - 500</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Gastrointestinal syndrome</a:t>
                      </a:r>
                      <a:r>
                        <a:rPr kumimoji="0" lang="en-US" sz="2800" b="0" i="0" u="none" strike="noStrike" cap="none" normalizeH="0" baseline="0" smtClean="0">
                          <a:ln>
                            <a:noFill/>
                          </a:ln>
                          <a:solidFill>
                            <a:schemeClr val="tx1"/>
                          </a:solidFill>
                          <a:effectLst/>
                          <a:latin typeface="Arial Unicode MS" pitchFamily="34" charset="-128"/>
                        </a:rPr>
                        <a:t> </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Severe blood damage, epilation, NVD</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4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500-1000</a:t>
                      </a:r>
                    </a:p>
                  </a:txBody>
                  <a:tcPr marT="45718" marB="45718"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smtClean="0">
                          <a:ln>
                            <a:noFill/>
                          </a:ln>
                          <a:solidFill>
                            <a:schemeClr val="tx1"/>
                          </a:solidFill>
                          <a:effectLst/>
                          <a:latin typeface="Times New Roman" pitchFamily="18" charset="0"/>
                        </a:rPr>
                        <a:t>Central Nervous syndrome death in 1-2 days</a:t>
                      </a:r>
                    </a:p>
                  </a:txBody>
                  <a:tcPr marT="45718" marB="45718"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 xmlns:p14="http://schemas.microsoft.com/office/powerpoint/2010/main" val="217260709"/>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Radiation Protection in early days</a:t>
            </a:r>
            <a:endParaRPr lang="en-US" dirty="0"/>
          </a:p>
        </p:txBody>
      </p:sp>
      <p:sp>
        <p:nvSpPr>
          <p:cNvPr id="3" name="Content Placeholder 2"/>
          <p:cNvSpPr>
            <a:spLocks noGrp="1"/>
          </p:cNvSpPr>
          <p:nvPr>
            <p:ph idx="1"/>
          </p:nvPr>
        </p:nvSpPr>
        <p:spPr>
          <a:xfrm>
            <a:off x="457200" y="1447800"/>
            <a:ext cx="4191000" cy="3505200"/>
          </a:xfrm>
        </p:spPr>
        <p:txBody>
          <a:bodyPr>
            <a:normAutofit lnSpcReduction="10000"/>
          </a:bodyPr>
          <a:lstStyle/>
          <a:p>
            <a:r>
              <a:rPr lang="en-GB" sz="2000" dirty="0" smtClean="0"/>
              <a:t>X-rays  were invented in 1895.</a:t>
            </a:r>
          </a:p>
          <a:p>
            <a:r>
              <a:rPr lang="en-GB" sz="2000" dirty="0" smtClean="0"/>
              <a:t>Within months, radiation injuries were reported.</a:t>
            </a:r>
          </a:p>
          <a:p>
            <a:r>
              <a:rPr lang="en-GB" sz="2000" dirty="0" smtClean="0"/>
              <a:t>Many were gruesome and even lethal.</a:t>
            </a:r>
          </a:p>
          <a:p>
            <a:r>
              <a:rPr lang="en-GB" sz="2000" dirty="0" smtClean="0"/>
              <a:t>It also gave rise to the idea of treatment by radiation.</a:t>
            </a:r>
          </a:p>
          <a:p>
            <a:r>
              <a:rPr lang="en-GB" sz="2000" dirty="0" smtClean="0"/>
              <a:t>Present day philosophy of time, distance and shielding was first  espoused by an </a:t>
            </a:r>
            <a:r>
              <a:rPr lang="en-US" sz="2000" dirty="0" smtClean="0"/>
              <a:t>American engineer Wolfram Fuchs;</a:t>
            </a:r>
            <a:endParaRPr lang="en-GB" sz="2000" dirty="0" smtClean="0"/>
          </a:p>
        </p:txBody>
      </p:sp>
      <p:pic>
        <p:nvPicPr>
          <p:cNvPr id="4" name="Picture 3" descr="Radiation.Martyrs.Memorial..jpg"/>
          <p:cNvPicPr>
            <a:picLocks noChangeAspect="1"/>
          </p:cNvPicPr>
          <p:nvPr/>
        </p:nvPicPr>
        <p:blipFill>
          <a:blip r:embed="rId2" cstate="print"/>
          <a:srcRect l="5000" t="5000" r="10000" b="13750"/>
          <a:stretch>
            <a:fillRect/>
          </a:stretch>
        </p:blipFill>
        <p:spPr>
          <a:xfrm>
            <a:off x="4800600" y="1371600"/>
            <a:ext cx="3945988" cy="2514600"/>
          </a:xfrm>
          <a:prstGeom prst="rect">
            <a:avLst/>
          </a:prstGeom>
        </p:spPr>
      </p:pic>
      <p:sp>
        <p:nvSpPr>
          <p:cNvPr id="5" name="Rectangle 4"/>
          <p:cNvSpPr/>
          <p:nvPr/>
        </p:nvSpPr>
        <p:spPr>
          <a:xfrm>
            <a:off x="4800600" y="3886200"/>
            <a:ext cx="4343400" cy="830997"/>
          </a:xfrm>
          <a:prstGeom prst="rect">
            <a:avLst/>
          </a:prstGeom>
        </p:spPr>
        <p:txBody>
          <a:bodyPr wrap="square">
            <a:spAutoFit/>
          </a:bodyPr>
          <a:lstStyle/>
          <a:p>
            <a:r>
              <a:rPr lang="en-US" sz="1600" i="1" dirty="0" smtClean="0"/>
              <a:t>Monument to the early radiation martyrs erected by the German Rontgen Society in Hamburg (1936)</a:t>
            </a:r>
            <a:endParaRPr lang="en-US" sz="1600" i="1" dirty="0"/>
          </a:p>
        </p:txBody>
      </p:sp>
      <p:sp>
        <p:nvSpPr>
          <p:cNvPr id="6" name="TextBox 5"/>
          <p:cNvSpPr txBox="1"/>
          <p:nvPr/>
        </p:nvSpPr>
        <p:spPr>
          <a:xfrm>
            <a:off x="457200" y="4953000"/>
            <a:ext cx="8305800" cy="1477328"/>
          </a:xfrm>
          <a:prstGeom prst="rect">
            <a:avLst/>
          </a:prstGeom>
          <a:noFill/>
        </p:spPr>
        <p:txBody>
          <a:bodyPr wrap="square" rtlCol="0">
            <a:spAutoFit/>
          </a:bodyPr>
          <a:lstStyle/>
          <a:p>
            <a:r>
              <a:rPr lang="en-GB" dirty="0" smtClean="0"/>
              <a:t>In 1896, </a:t>
            </a:r>
            <a:r>
              <a:rPr lang="en-US" dirty="0" smtClean="0"/>
              <a:t>he gave what is generally recognized as the first protection advices: </a:t>
            </a:r>
          </a:p>
          <a:p>
            <a:pPr marL="231775" indent="-231775">
              <a:buFont typeface="Arial" pitchFamily="34" charset="0"/>
              <a:buChar char="•"/>
            </a:pPr>
            <a:r>
              <a:rPr lang="en-US" dirty="0" smtClean="0"/>
              <a:t>Make the exposure as short as possible;</a:t>
            </a:r>
          </a:p>
          <a:p>
            <a:pPr marL="231775" indent="-231775">
              <a:buFont typeface="Arial" pitchFamily="34" charset="0"/>
              <a:buChar char="•"/>
            </a:pPr>
            <a:r>
              <a:rPr lang="en-US" dirty="0" smtClean="0"/>
              <a:t>Do not stand within 12 inches (30 cm) of the X-ray tube; and</a:t>
            </a:r>
          </a:p>
          <a:p>
            <a:pPr marL="231775" indent="-231775">
              <a:buFont typeface="Arial" pitchFamily="34" charset="0"/>
              <a:buChar char="•"/>
            </a:pPr>
            <a:r>
              <a:rPr lang="en-US" dirty="0" smtClean="0"/>
              <a:t>Coat the skin with Vaseline (a petroleum jelly) and leave an extra layer on the most exposed area.</a:t>
            </a:r>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a:xfrm>
            <a:off x="304800" y="1447800"/>
            <a:ext cx="8839200" cy="4724400"/>
          </a:xfrm>
        </p:spPr>
        <p:txBody>
          <a:bodyPr/>
          <a:lstStyle/>
          <a:p>
            <a:pPr eaLnBrk="1" hangingPunct="1">
              <a:lnSpc>
                <a:spcPct val="85000"/>
              </a:lnSpc>
              <a:spcBef>
                <a:spcPct val="50000"/>
              </a:spcBef>
            </a:pPr>
            <a:r>
              <a:rPr lang="en-US" sz="2000" dirty="0" smtClean="0"/>
              <a:t>Embryo/fetus is rapidly developing so is more sensitive to a possible radiation effect than an adult.</a:t>
            </a:r>
          </a:p>
          <a:p>
            <a:pPr eaLnBrk="1" hangingPunct="1">
              <a:lnSpc>
                <a:spcPct val="85000"/>
              </a:lnSpc>
              <a:spcBef>
                <a:spcPct val="50000"/>
              </a:spcBef>
            </a:pPr>
            <a:r>
              <a:rPr lang="en-US" sz="2000" dirty="0" smtClean="0"/>
              <a:t>Effects vary with amount of radiation and stage of development of the embryo/fetus.</a:t>
            </a:r>
          </a:p>
          <a:p>
            <a:pPr eaLnBrk="1" hangingPunct="1">
              <a:lnSpc>
                <a:spcPct val="85000"/>
              </a:lnSpc>
              <a:spcBef>
                <a:spcPct val="50000"/>
              </a:spcBef>
            </a:pPr>
            <a:r>
              <a:rPr lang="en-US" sz="2000" dirty="0" smtClean="0">
                <a:solidFill>
                  <a:schemeClr val="tx2"/>
                </a:solidFill>
              </a:rPr>
              <a:t>Principal effects are loss of pregnancy, malformations, and mental retardation.</a:t>
            </a:r>
            <a:r>
              <a:rPr lang="en-US" sz="2000" baseline="30000" dirty="0" smtClean="0">
                <a:solidFill>
                  <a:schemeClr val="tx2"/>
                </a:solidFill>
              </a:rPr>
              <a:t>1</a:t>
            </a:r>
          </a:p>
          <a:p>
            <a:pPr lvl="1" eaLnBrk="1" hangingPunct="1">
              <a:lnSpc>
                <a:spcPct val="85000"/>
              </a:lnSpc>
              <a:spcBef>
                <a:spcPct val="50000"/>
              </a:spcBef>
            </a:pPr>
            <a:r>
              <a:rPr lang="en-US" sz="1800" dirty="0" smtClean="0">
                <a:solidFill>
                  <a:schemeClr val="tx2"/>
                </a:solidFill>
              </a:rPr>
              <a:t>Without radiation exposure, risk of spontaneous abortion is 15 percent.</a:t>
            </a:r>
          </a:p>
          <a:p>
            <a:pPr lvl="1" eaLnBrk="1" hangingPunct="1">
              <a:lnSpc>
                <a:spcPct val="85000"/>
              </a:lnSpc>
              <a:spcBef>
                <a:spcPct val="50000"/>
              </a:spcBef>
            </a:pPr>
            <a:r>
              <a:rPr lang="en-US" sz="1800" dirty="0" smtClean="0">
                <a:solidFill>
                  <a:schemeClr val="tx2"/>
                </a:solidFill>
              </a:rPr>
              <a:t>Without radiation exposure, risk of genetic disease is 11 percent.</a:t>
            </a:r>
          </a:p>
          <a:p>
            <a:pPr lvl="1" eaLnBrk="1" hangingPunct="1">
              <a:lnSpc>
                <a:spcPct val="85000"/>
              </a:lnSpc>
              <a:spcBef>
                <a:spcPct val="50000"/>
              </a:spcBef>
            </a:pPr>
            <a:r>
              <a:rPr lang="en-US" sz="1800" dirty="0" smtClean="0">
                <a:solidFill>
                  <a:schemeClr val="tx2"/>
                </a:solidFill>
              </a:rPr>
              <a:t>Without radiation exposure, risk of major malformation is 3 percent.</a:t>
            </a:r>
          </a:p>
          <a:p>
            <a:pPr lvl="1" eaLnBrk="1" hangingPunct="1">
              <a:lnSpc>
                <a:spcPct val="85000"/>
              </a:lnSpc>
              <a:spcBef>
                <a:spcPct val="50000"/>
              </a:spcBef>
            </a:pPr>
            <a:r>
              <a:rPr lang="en-US" sz="1800" dirty="0" smtClean="0">
                <a:solidFill>
                  <a:schemeClr val="tx2"/>
                </a:solidFill>
              </a:rPr>
              <a:t>Without radiation exposure, risk of growth retardation is 3 percent.</a:t>
            </a:r>
          </a:p>
          <a:p>
            <a:pPr eaLnBrk="1" hangingPunct="1">
              <a:lnSpc>
                <a:spcPct val="85000"/>
              </a:lnSpc>
              <a:spcBef>
                <a:spcPct val="50000"/>
              </a:spcBef>
            </a:pPr>
            <a:r>
              <a:rPr lang="en-US" sz="2000" dirty="0" smtClean="0"/>
              <a:t>Malformations are identical to those occurring naturally.</a:t>
            </a:r>
          </a:p>
          <a:p>
            <a:pPr eaLnBrk="1" hangingPunct="1">
              <a:lnSpc>
                <a:spcPct val="85000"/>
              </a:lnSpc>
              <a:spcBef>
                <a:spcPct val="50000"/>
              </a:spcBef>
            </a:pPr>
            <a:r>
              <a:rPr lang="en-US" sz="2000" dirty="0" smtClean="0"/>
              <a:t>More than 100 </a:t>
            </a:r>
            <a:r>
              <a:rPr lang="en-US" sz="2000" dirty="0" err="1" smtClean="0"/>
              <a:t>mSv</a:t>
            </a:r>
            <a:r>
              <a:rPr lang="en-US" sz="2000" dirty="0" smtClean="0"/>
              <a:t> is required to increase the rate of malformations.</a:t>
            </a:r>
            <a:r>
              <a:rPr lang="en-US" sz="2400" dirty="0" smtClean="0"/>
              <a:t> </a:t>
            </a:r>
          </a:p>
        </p:txBody>
      </p:sp>
      <p:sp>
        <p:nvSpPr>
          <p:cNvPr id="38915" name="Rectangle 3"/>
          <p:cNvSpPr>
            <a:spLocks noGrp="1" noChangeArrowheads="1"/>
          </p:cNvSpPr>
          <p:nvPr>
            <p:ph type="title"/>
          </p:nvPr>
        </p:nvSpPr>
        <p:spPr>
          <a:xfrm>
            <a:off x="0" y="228600"/>
            <a:ext cx="8229600" cy="1143000"/>
          </a:xfrm>
        </p:spPr>
        <p:txBody>
          <a:bodyPr/>
          <a:lstStyle/>
          <a:p>
            <a:pPr eaLnBrk="1" hangingPunct="1">
              <a:lnSpc>
                <a:spcPct val="80000"/>
              </a:lnSpc>
              <a:defRPr/>
            </a:pPr>
            <a:r>
              <a:rPr lang="en-US" sz="3600" b="1" dirty="0" smtClean="0"/>
              <a:t>Radiation Effects on Embryo/Fetus</a:t>
            </a:r>
            <a:endParaRPr lang="en-US" sz="3600" dirty="0" smtClean="0"/>
          </a:p>
        </p:txBody>
      </p:sp>
      <p:sp>
        <p:nvSpPr>
          <p:cNvPr id="15364" name="Text Box 4"/>
          <p:cNvSpPr txBox="1">
            <a:spLocks noChangeArrowheads="1"/>
          </p:cNvSpPr>
          <p:nvPr/>
        </p:nvSpPr>
        <p:spPr bwMode="auto">
          <a:xfrm>
            <a:off x="2971800" y="5943600"/>
            <a:ext cx="6172200" cy="461665"/>
          </a:xfrm>
          <a:prstGeom prst="rect">
            <a:avLst/>
          </a:prstGeom>
          <a:noFill/>
          <a:ln w="12700">
            <a:noFill/>
            <a:miter lim="800000"/>
            <a:headEnd/>
            <a:tailEnd/>
          </a:ln>
        </p:spPr>
        <p:txBody>
          <a:bodyPr>
            <a:spAutoFit/>
          </a:bodyPr>
          <a:lstStyle/>
          <a:p>
            <a:pPr>
              <a:spcBef>
                <a:spcPct val="50000"/>
              </a:spcBef>
            </a:pPr>
            <a:r>
              <a:rPr lang="en-US" sz="1200" baseline="30000" dirty="0">
                <a:solidFill>
                  <a:srgbClr val="FF0000"/>
                </a:solidFill>
              </a:rPr>
              <a:t>1</a:t>
            </a:r>
            <a:r>
              <a:rPr lang="en-US" sz="1200" dirty="0">
                <a:solidFill>
                  <a:srgbClr val="FF0000"/>
                </a:solidFill>
              </a:rPr>
              <a:t>Brent RL. Utilization of developmental basic science principles in the evaluation of reproductive risks from pre- and </a:t>
            </a:r>
            <a:r>
              <a:rPr lang="en-US" sz="1200" dirty="0" err="1">
                <a:solidFill>
                  <a:srgbClr val="FF0000"/>
                </a:solidFill>
              </a:rPr>
              <a:t>postconception</a:t>
            </a:r>
            <a:r>
              <a:rPr lang="en-US" sz="1200" dirty="0">
                <a:solidFill>
                  <a:srgbClr val="FF0000"/>
                </a:solidFill>
              </a:rPr>
              <a:t> environmental radiation exposure. Teratology 59:182; 1999</a:t>
            </a:r>
            <a:r>
              <a:rPr lang="en-US" sz="1200" dirty="0" smtClean="0">
                <a:solidFill>
                  <a:srgbClr val="FF0000"/>
                </a:solidFill>
              </a:rPr>
              <a:t>.</a:t>
            </a:r>
            <a:endParaRPr lang="en-US" sz="1200" dirty="0">
              <a:solidFill>
                <a:srgbClr val="FF0000"/>
              </a:solidFill>
            </a:endParaRPr>
          </a:p>
        </p:txBody>
      </p:sp>
      <p:sp>
        <p:nvSpPr>
          <p:cNvPr id="6" name="TextBox 5"/>
          <p:cNvSpPr txBox="1"/>
          <p:nvPr/>
        </p:nvSpPr>
        <p:spPr>
          <a:xfrm>
            <a:off x="228600" y="6400800"/>
            <a:ext cx="1981200" cy="369332"/>
          </a:xfrm>
          <a:prstGeom prst="rect">
            <a:avLst/>
          </a:prstGeom>
          <a:noFill/>
        </p:spPr>
        <p:txBody>
          <a:bodyPr wrap="square" rtlCol="0">
            <a:spAutoFit/>
          </a:bodyPr>
          <a:lstStyle/>
          <a:p>
            <a:r>
              <a:rPr lang="en-US" dirty="0" smtClean="0">
                <a:solidFill>
                  <a:srgbClr val="FF0000"/>
                </a:solidFill>
              </a:rPr>
              <a:t>From www.hps.org</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Threshold model</a:t>
            </a:r>
            <a:endParaRPr lang="en-US" dirty="0"/>
          </a:p>
        </p:txBody>
      </p:sp>
      <p:grpSp>
        <p:nvGrpSpPr>
          <p:cNvPr id="29" name="Group 28"/>
          <p:cNvGrpSpPr/>
          <p:nvPr/>
        </p:nvGrpSpPr>
        <p:grpSpPr>
          <a:xfrm>
            <a:off x="1371600" y="1828800"/>
            <a:ext cx="5791200" cy="4026932"/>
            <a:chOff x="1676400" y="2362200"/>
            <a:chExt cx="5791200" cy="4026932"/>
          </a:xfrm>
        </p:grpSpPr>
        <p:cxnSp>
          <p:nvCxnSpPr>
            <p:cNvPr id="7" name="Straight Arrow Connector 6"/>
            <p:cNvCxnSpPr/>
            <p:nvPr/>
          </p:nvCxnSpPr>
          <p:spPr>
            <a:xfrm flipV="1">
              <a:off x="2133600" y="2362200"/>
              <a:ext cx="0" cy="35814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2133600" y="5943600"/>
              <a:ext cx="5334000"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flipV="1">
              <a:off x="3429000" y="3352800"/>
              <a:ext cx="990600" cy="259080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419600" y="3352800"/>
              <a:ext cx="2895600"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15" name="TextBox 14"/>
            <p:cNvSpPr txBox="1"/>
            <p:nvPr/>
          </p:nvSpPr>
          <p:spPr>
            <a:xfrm rot="16200000">
              <a:off x="451366" y="3968234"/>
              <a:ext cx="2819400" cy="369332"/>
            </a:xfrm>
            <a:prstGeom prst="rect">
              <a:avLst/>
            </a:prstGeom>
            <a:noFill/>
          </p:spPr>
          <p:txBody>
            <a:bodyPr wrap="square" rtlCol="0">
              <a:spAutoFit/>
            </a:bodyPr>
            <a:lstStyle/>
            <a:p>
              <a:r>
                <a:rPr lang="en-GB" dirty="0" smtClean="0"/>
                <a:t>Probability of occurrence</a:t>
              </a:r>
              <a:endParaRPr lang="en-US" dirty="0"/>
            </a:p>
          </p:txBody>
        </p:sp>
        <p:sp>
          <p:nvSpPr>
            <p:cNvPr id="16" name="TextBox 15"/>
            <p:cNvSpPr txBox="1"/>
            <p:nvPr/>
          </p:nvSpPr>
          <p:spPr>
            <a:xfrm>
              <a:off x="3048000" y="6019800"/>
              <a:ext cx="2819400" cy="369332"/>
            </a:xfrm>
            <a:prstGeom prst="rect">
              <a:avLst/>
            </a:prstGeom>
            <a:noFill/>
          </p:spPr>
          <p:txBody>
            <a:bodyPr wrap="square" rtlCol="0">
              <a:spAutoFit/>
            </a:bodyPr>
            <a:lstStyle/>
            <a:p>
              <a:r>
                <a:rPr lang="en-GB" dirty="0" smtClean="0"/>
                <a:t>Dose </a:t>
              </a:r>
              <a:endParaRPr lang="en-US" dirty="0"/>
            </a:p>
          </p:txBody>
        </p:sp>
        <p:cxnSp>
          <p:nvCxnSpPr>
            <p:cNvPr id="23" name="Straight Connector 22"/>
            <p:cNvCxnSpPr/>
            <p:nvPr/>
          </p:nvCxnSpPr>
          <p:spPr>
            <a:xfrm>
              <a:off x="2057400" y="3352800"/>
              <a:ext cx="2895600" cy="0"/>
            </a:xfrm>
            <a:prstGeom prst="line">
              <a:avLst/>
            </a:prstGeom>
            <a:ln w="15875">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2066225" y="3056825"/>
              <a:ext cx="762000" cy="369332"/>
            </a:xfrm>
            <a:prstGeom prst="rect">
              <a:avLst/>
            </a:prstGeom>
            <a:noFill/>
          </p:spPr>
          <p:txBody>
            <a:bodyPr wrap="square" rtlCol="0">
              <a:spAutoFit/>
            </a:bodyPr>
            <a:lstStyle/>
            <a:p>
              <a:r>
                <a:rPr lang="en-GB" dirty="0" smtClean="0"/>
                <a:t>1.0</a:t>
              </a:r>
              <a:endParaRPr lang="en-US" dirty="0"/>
            </a:p>
          </p:txBody>
        </p:sp>
        <p:cxnSp>
          <p:nvCxnSpPr>
            <p:cNvPr id="26" name="Straight Arrow Connector 25"/>
            <p:cNvCxnSpPr/>
            <p:nvPr/>
          </p:nvCxnSpPr>
          <p:spPr>
            <a:xfrm flipV="1">
              <a:off x="2819400" y="3429000"/>
              <a:ext cx="0" cy="2514600"/>
            </a:xfrm>
            <a:prstGeom prst="straightConnector1">
              <a:avLst/>
            </a:prstGeom>
            <a:ln w="15875">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8" name="TextBox 27"/>
            <p:cNvSpPr txBox="1"/>
            <p:nvPr/>
          </p:nvSpPr>
          <p:spPr>
            <a:xfrm>
              <a:off x="2819400" y="3505200"/>
              <a:ext cx="762000" cy="369332"/>
            </a:xfrm>
            <a:prstGeom prst="rect">
              <a:avLst/>
            </a:prstGeom>
            <a:noFill/>
          </p:spPr>
          <p:txBody>
            <a:bodyPr wrap="square" rtlCol="0">
              <a:spAutoFit/>
            </a:bodyPr>
            <a:lstStyle/>
            <a:p>
              <a:r>
                <a:rPr lang="en-GB" dirty="0" smtClean="0"/>
                <a:t>Limit</a:t>
              </a:r>
              <a:endParaRPr lang="en-US" dirty="0"/>
            </a:p>
          </p:txBody>
        </p:sp>
      </p:gr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Linear No Threshold model</a:t>
            </a:r>
            <a:endParaRPr lang="en-US" dirty="0"/>
          </a:p>
        </p:txBody>
      </p:sp>
      <p:grpSp>
        <p:nvGrpSpPr>
          <p:cNvPr id="25" name="Group 24"/>
          <p:cNvGrpSpPr/>
          <p:nvPr/>
        </p:nvGrpSpPr>
        <p:grpSpPr>
          <a:xfrm>
            <a:off x="1447800" y="1524000"/>
            <a:ext cx="5775810" cy="4179330"/>
            <a:chOff x="1615590" y="1676402"/>
            <a:chExt cx="5775810" cy="4179330"/>
          </a:xfrm>
        </p:grpSpPr>
        <p:cxnSp>
          <p:nvCxnSpPr>
            <p:cNvPr id="4" name="Straight Arrow Connector 3"/>
            <p:cNvCxnSpPr/>
            <p:nvPr/>
          </p:nvCxnSpPr>
          <p:spPr>
            <a:xfrm flipV="1">
              <a:off x="2057400" y="1828800"/>
              <a:ext cx="0" cy="358140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 name="Straight Arrow Connector 4"/>
            <p:cNvCxnSpPr/>
            <p:nvPr/>
          </p:nvCxnSpPr>
          <p:spPr>
            <a:xfrm>
              <a:off x="2057400" y="5410200"/>
              <a:ext cx="5334000" cy="0"/>
            </a:xfrm>
            <a:prstGeom prst="straightConnector1">
              <a:avLst/>
            </a:prstGeom>
            <a:ln w="158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flipV="1">
              <a:off x="4800600" y="1905000"/>
              <a:ext cx="1447800" cy="121920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rot="16200000">
              <a:off x="108468" y="3183524"/>
              <a:ext cx="3352798" cy="338554"/>
            </a:xfrm>
            <a:prstGeom prst="rect">
              <a:avLst/>
            </a:prstGeom>
            <a:noFill/>
          </p:spPr>
          <p:txBody>
            <a:bodyPr wrap="square" rtlCol="0">
              <a:spAutoFit/>
            </a:bodyPr>
            <a:lstStyle/>
            <a:p>
              <a:r>
                <a:rPr lang="en-GB" sz="1600" dirty="0" smtClean="0"/>
                <a:t>Risk (Excess radiation induced  cancer)</a:t>
              </a:r>
              <a:endParaRPr lang="en-US" sz="1600" dirty="0"/>
            </a:p>
          </p:txBody>
        </p:sp>
        <p:sp>
          <p:nvSpPr>
            <p:cNvPr id="9" name="TextBox 8"/>
            <p:cNvSpPr txBox="1"/>
            <p:nvPr/>
          </p:nvSpPr>
          <p:spPr>
            <a:xfrm>
              <a:off x="2971800" y="5486400"/>
              <a:ext cx="2819400" cy="369332"/>
            </a:xfrm>
            <a:prstGeom prst="rect">
              <a:avLst/>
            </a:prstGeom>
            <a:noFill/>
          </p:spPr>
          <p:txBody>
            <a:bodyPr wrap="square" rtlCol="0">
              <a:spAutoFit/>
            </a:bodyPr>
            <a:lstStyle/>
            <a:p>
              <a:r>
                <a:rPr lang="en-GB" dirty="0" smtClean="0"/>
                <a:t>Dose above background</a:t>
              </a:r>
              <a:endParaRPr lang="en-US" dirty="0"/>
            </a:p>
          </p:txBody>
        </p:sp>
        <p:cxnSp>
          <p:nvCxnSpPr>
            <p:cNvPr id="14" name="Straight Connector 13"/>
            <p:cNvCxnSpPr/>
            <p:nvPr/>
          </p:nvCxnSpPr>
          <p:spPr>
            <a:xfrm flipV="1">
              <a:off x="2057400" y="3124200"/>
              <a:ext cx="2743200" cy="2286000"/>
            </a:xfrm>
            <a:prstGeom prst="line">
              <a:avLst/>
            </a:prstGeom>
            <a:ln w="15875">
              <a:solidFill>
                <a:srgbClr val="FF0000"/>
              </a:solidFill>
              <a:prstDash val="sysDot"/>
            </a:ln>
          </p:spPr>
          <p:style>
            <a:lnRef idx="1">
              <a:schemeClr val="accent1"/>
            </a:lnRef>
            <a:fillRef idx="0">
              <a:schemeClr val="accent1"/>
            </a:fillRef>
            <a:effectRef idx="0">
              <a:schemeClr val="accent1"/>
            </a:effectRef>
            <a:fontRef idx="minor">
              <a:schemeClr val="tx1"/>
            </a:fontRef>
          </p:style>
        </p:cxnSp>
        <p:sp>
          <p:nvSpPr>
            <p:cNvPr id="19" name="Oval 18"/>
            <p:cNvSpPr/>
            <p:nvPr/>
          </p:nvSpPr>
          <p:spPr>
            <a:xfrm>
              <a:off x="5029200" y="26670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Oval 19"/>
            <p:cNvSpPr/>
            <p:nvPr/>
          </p:nvSpPr>
          <p:spPr>
            <a:xfrm>
              <a:off x="5562600" y="2590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Oval 20"/>
            <p:cNvSpPr/>
            <p:nvPr/>
          </p:nvSpPr>
          <p:spPr>
            <a:xfrm>
              <a:off x="6324600" y="19812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Oval 21"/>
            <p:cNvSpPr/>
            <p:nvPr/>
          </p:nvSpPr>
          <p:spPr>
            <a:xfrm>
              <a:off x="5562600" y="21336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Oval 22"/>
            <p:cNvSpPr/>
            <p:nvPr/>
          </p:nvSpPr>
          <p:spPr>
            <a:xfrm>
              <a:off x="5943600" y="2209800"/>
              <a:ext cx="152400" cy="152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a:off x="3886200" y="1828800"/>
              <a:ext cx="1905000" cy="307777"/>
            </a:xfrm>
            <a:prstGeom prst="rect">
              <a:avLst/>
            </a:prstGeom>
            <a:noFill/>
          </p:spPr>
          <p:txBody>
            <a:bodyPr wrap="square" rtlCol="0">
              <a:spAutoFit/>
            </a:bodyPr>
            <a:lstStyle/>
            <a:p>
              <a:r>
                <a:rPr lang="en-GB" sz="1400" dirty="0" smtClean="0"/>
                <a:t>Epidemiological data</a:t>
              </a:r>
              <a:endParaRPr lang="en-US" sz="1400" dirty="0"/>
            </a:p>
          </p:txBody>
        </p:sp>
      </p:grpSp>
      <p:sp>
        <p:nvSpPr>
          <p:cNvPr id="26" name="TextBox 25"/>
          <p:cNvSpPr txBox="1"/>
          <p:nvPr/>
        </p:nvSpPr>
        <p:spPr>
          <a:xfrm>
            <a:off x="152400" y="6096000"/>
            <a:ext cx="8839200" cy="646331"/>
          </a:xfrm>
          <a:prstGeom prst="rect">
            <a:avLst/>
          </a:prstGeom>
          <a:noFill/>
        </p:spPr>
        <p:txBody>
          <a:bodyPr wrap="square" rtlCol="0">
            <a:spAutoFit/>
          </a:bodyPr>
          <a:lstStyle/>
          <a:p>
            <a:r>
              <a:rPr lang="en-US" dirty="0" smtClean="0"/>
              <a:t>For stochastic effects, extrapolation from high dose and dose rates as seen by A bomb </a:t>
            </a:r>
            <a:r>
              <a:rPr lang="en-US" dirty="0" smtClean="0"/>
              <a:t>survivors.</a:t>
            </a:r>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a:t>
            </a:r>
            <a:endParaRPr lang="en-US" dirty="0"/>
          </a:p>
        </p:txBody>
      </p:sp>
      <p:sp>
        <p:nvSpPr>
          <p:cNvPr id="5" name="Text Placeholder 4"/>
          <p:cNvSpPr>
            <a:spLocks noGrp="1"/>
          </p:cNvSpPr>
          <p:nvPr>
            <p:ph type="body" idx="1"/>
          </p:nvPr>
        </p:nvSpPr>
        <p:spPr>
          <a:xfrm>
            <a:off x="457200" y="1535113"/>
            <a:ext cx="8305800" cy="639762"/>
          </a:xfrm>
        </p:spPr>
        <p:txBody>
          <a:bodyPr anchor="ctr">
            <a:normAutofit fontScale="92500"/>
          </a:bodyPr>
          <a:lstStyle/>
          <a:p>
            <a:r>
              <a:rPr lang="en-US" dirty="0"/>
              <a:t>Subjective and objective risks showcases the way risks are perceived</a:t>
            </a:r>
            <a:r>
              <a:rPr lang="en-US" dirty="0" smtClean="0"/>
              <a:t>.</a:t>
            </a:r>
            <a:endParaRPr lang="en-US" dirty="0"/>
          </a:p>
        </p:txBody>
      </p:sp>
      <p:sp>
        <p:nvSpPr>
          <p:cNvPr id="3" name="Content Placeholder 2"/>
          <p:cNvSpPr>
            <a:spLocks noGrp="1"/>
          </p:cNvSpPr>
          <p:nvPr>
            <p:ph sz="half" idx="2"/>
          </p:nvPr>
        </p:nvSpPr>
        <p:spPr/>
        <p:txBody>
          <a:bodyPr/>
          <a:lstStyle/>
          <a:p>
            <a:r>
              <a:rPr lang="en-US" dirty="0" smtClean="0"/>
              <a:t>Subjective (as perceived by common man)</a:t>
            </a:r>
          </a:p>
          <a:p>
            <a:pPr lvl="1"/>
            <a:r>
              <a:rPr lang="en-US" dirty="0" smtClean="0"/>
              <a:t>Nuclear Industry</a:t>
            </a:r>
          </a:p>
          <a:p>
            <a:pPr lvl="1"/>
            <a:r>
              <a:rPr lang="en-US" dirty="0" smtClean="0"/>
              <a:t>Motor vehicles</a:t>
            </a:r>
          </a:p>
          <a:p>
            <a:pPr lvl="1"/>
            <a:r>
              <a:rPr lang="en-US" dirty="0" smtClean="0"/>
              <a:t>Handguns</a:t>
            </a:r>
          </a:p>
          <a:p>
            <a:pPr lvl="1"/>
            <a:r>
              <a:rPr lang="en-US" dirty="0" smtClean="0"/>
              <a:t>Smoking</a:t>
            </a:r>
          </a:p>
          <a:p>
            <a:pPr lvl="1"/>
            <a:r>
              <a:rPr lang="en-US" dirty="0" smtClean="0"/>
              <a:t>Motor cycles</a:t>
            </a:r>
          </a:p>
          <a:p>
            <a:pPr lvl="1">
              <a:buNone/>
            </a:pPr>
            <a:r>
              <a:rPr lang="en-US" dirty="0" smtClean="0"/>
              <a:t>	………..</a:t>
            </a:r>
            <a:endParaRPr lang="en-US" dirty="0" smtClean="0"/>
          </a:p>
          <a:p>
            <a:pPr lvl="1"/>
            <a:r>
              <a:rPr lang="en-US" dirty="0" smtClean="0"/>
              <a:t>Prescription antibiotics</a:t>
            </a:r>
            <a:endParaRPr lang="en-US" dirty="0"/>
          </a:p>
        </p:txBody>
      </p:sp>
      <p:sp>
        <p:nvSpPr>
          <p:cNvPr id="7" name="Content Placeholder 6"/>
          <p:cNvSpPr>
            <a:spLocks noGrp="1"/>
          </p:cNvSpPr>
          <p:nvPr>
            <p:ph sz="quarter" idx="4"/>
          </p:nvPr>
        </p:nvSpPr>
        <p:spPr/>
        <p:txBody>
          <a:bodyPr/>
          <a:lstStyle/>
          <a:p>
            <a:r>
              <a:rPr lang="en-US" dirty="0" smtClean="0"/>
              <a:t>Objective risks (as perceived by professionals)</a:t>
            </a:r>
          </a:p>
          <a:p>
            <a:pPr lvl="1"/>
            <a:r>
              <a:rPr lang="en-US" dirty="0" smtClean="0"/>
              <a:t>Prescription painkillers</a:t>
            </a:r>
          </a:p>
          <a:p>
            <a:pPr lvl="1"/>
            <a:r>
              <a:rPr lang="en-US" dirty="0" smtClean="0"/>
              <a:t>Handguns</a:t>
            </a:r>
          </a:p>
          <a:p>
            <a:pPr lvl="1"/>
            <a:r>
              <a:rPr lang="en-US" dirty="0" smtClean="0"/>
              <a:t>Motor vehicles</a:t>
            </a:r>
          </a:p>
          <a:p>
            <a:pPr lvl="1"/>
            <a:r>
              <a:rPr lang="en-US" dirty="0" smtClean="0"/>
              <a:t>Smoking</a:t>
            </a:r>
          </a:p>
          <a:p>
            <a:pPr lvl="1"/>
            <a:r>
              <a:rPr lang="en-US" dirty="0" smtClean="0"/>
              <a:t>Alcohol</a:t>
            </a:r>
          </a:p>
          <a:p>
            <a:pPr lvl="1">
              <a:buNone/>
            </a:pPr>
            <a:r>
              <a:rPr lang="en-IN" dirty="0" smtClean="0"/>
              <a:t>	……..</a:t>
            </a:r>
            <a:endParaRPr lang="en-US" dirty="0"/>
          </a:p>
          <a:p>
            <a:pPr lvl="1"/>
            <a:r>
              <a:rPr lang="en-IN" dirty="0" smtClean="0"/>
              <a:t>Nuclear Industry</a:t>
            </a:r>
            <a:endParaRPr lang="en-US" dirty="0"/>
          </a:p>
        </p:txBody>
      </p:sp>
      <p:sp>
        <p:nvSpPr>
          <p:cNvPr id="9" name="Rectangle 8"/>
          <p:cNvSpPr/>
          <p:nvPr/>
        </p:nvSpPr>
        <p:spPr>
          <a:xfrm>
            <a:off x="496410" y="6096000"/>
            <a:ext cx="7010400" cy="646331"/>
          </a:xfrm>
          <a:prstGeom prst="rect">
            <a:avLst/>
          </a:prstGeom>
        </p:spPr>
        <p:txBody>
          <a:bodyPr wrap="square">
            <a:spAutoFit/>
          </a:bodyPr>
          <a:lstStyle/>
          <a:p>
            <a:pPr marL="342900" indent="-342900">
              <a:buFont typeface="+mj-lt"/>
              <a:buAutoNum type="arabicPeriod"/>
            </a:pPr>
            <a:r>
              <a:rPr lang="en-IN" dirty="0">
                <a:solidFill>
                  <a:srgbClr val="FF0000"/>
                </a:solidFill>
              </a:rPr>
              <a:t>Perception of </a:t>
            </a:r>
            <a:r>
              <a:rPr lang="en-IN" dirty="0" smtClean="0">
                <a:solidFill>
                  <a:srgbClr val="FF0000"/>
                </a:solidFill>
              </a:rPr>
              <a:t>Risk, Paul </a:t>
            </a:r>
            <a:r>
              <a:rPr lang="en-IN" dirty="0" err="1" smtClean="0">
                <a:solidFill>
                  <a:srgbClr val="FF0000"/>
                </a:solidFill>
              </a:rPr>
              <a:t>Slovic</a:t>
            </a:r>
            <a:r>
              <a:rPr lang="en-IN" dirty="0" smtClean="0">
                <a:solidFill>
                  <a:srgbClr val="FF0000"/>
                </a:solidFill>
              </a:rPr>
              <a:t>, Science, 236,4799 (1987</a:t>
            </a:r>
            <a:r>
              <a:rPr lang="en-IN" dirty="0">
                <a:solidFill>
                  <a:srgbClr val="FF0000"/>
                </a:solidFill>
              </a:rPr>
              <a:t>), pp. 280-285</a:t>
            </a:r>
            <a:r>
              <a:rPr lang="en-IN" dirty="0" smtClean="0">
                <a:solidFill>
                  <a:srgbClr val="FF0000"/>
                </a:solidFill>
              </a:rPr>
              <a:t>.</a:t>
            </a:r>
          </a:p>
          <a:p>
            <a:pPr marL="342900" indent="-342900">
              <a:buFont typeface="+mj-lt"/>
              <a:buAutoNum type="arabicPeriod"/>
            </a:pPr>
            <a:r>
              <a:rPr lang="en-US" dirty="0" smtClean="0">
                <a:solidFill>
                  <a:srgbClr val="FF0000"/>
                </a:solidFill>
              </a:rPr>
              <a:t>The National Safety Council www.nsc.org</a:t>
            </a:r>
            <a:endParaRPr lang="en-US" dirty="0">
              <a:solidFill>
                <a:srgbClr val="FF0000"/>
              </a:solidFill>
            </a:endParaRPr>
          </a:p>
        </p:txBody>
      </p:sp>
    </p:spTree>
    <p:extLst>
      <p:ext uri="{BB962C8B-B14F-4D97-AF65-F5344CB8AC3E}">
        <p14:creationId xmlns="" xmlns:p14="http://schemas.microsoft.com/office/powerpoint/2010/main" val="400172691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Left Arrow 15"/>
          <p:cNvSpPr/>
          <p:nvPr/>
        </p:nvSpPr>
        <p:spPr>
          <a:xfrm rot="7006145">
            <a:off x="6193701" y="2493099"/>
            <a:ext cx="1809465" cy="633267"/>
          </a:xfrm>
          <a:prstGeom prst="lef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10" name="Left Arrow 9"/>
          <p:cNvSpPr/>
          <p:nvPr/>
        </p:nvSpPr>
        <p:spPr>
          <a:xfrm rot="16200000">
            <a:off x="6436085" y="4231915"/>
            <a:ext cx="822352" cy="588122"/>
          </a:xfrm>
          <a:prstGeom prst="lef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6" name="Left Arrow 5"/>
          <p:cNvSpPr/>
          <p:nvPr/>
        </p:nvSpPr>
        <p:spPr>
          <a:xfrm rot="16200000">
            <a:off x="1483085" y="3850915"/>
            <a:ext cx="1584352" cy="588122"/>
          </a:xfrm>
          <a:prstGeom prst="lef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 name="Title 1"/>
          <p:cNvSpPr>
            <a:spLocks noGrp="1"/>
          </p:cNvSpPr>
          <p:nvPr>
            <p:ph type="title"/>
          </p:nvPr>
        </p:nvSpPr>
        <p:spPr>
          <a:xfrm>
            <a:off x="0" y="0"/>
            <a:ext cx="8229600" cy="1143000"/>
          </a:xfrm>
        </p:spPr>
        <p:txBody>
          <a:bodyPr/>
          <a:lstStyle/>
          <a:p>
            <a:pPr algn="l"/>
            <a:r>
              <a:rPr lang="en-GB" dirty="0" smtClean="0"/>
              <a:t>Estimation of risk</a:t>
            </a:r>
            <a:endParaRPr lang="en-US" dirty="0"/>
          </a:p>
        </p:txBody>
      </p:sp>
      <p:graphicFrame>
        <p:nvGraphicFramePr>
          <p:cNvPr id="4" name="Content Placeholder 3"/>
          <p:cNvGraphicFramePr>
            <a:graphicFrameLocks noGrp="1"/>
          </p:cNvGraphicFramePr>
          <p:nvPr>
            <p:ph idx="1"/>
            <p:extLst>
              <p:ext uri="{D42A27DB-BD31-4B8C-83A1-F6EECF244321}">
                <p14:modId xmlns="" xmlns:p14="http://schemas.microsoft.com/office/powerpoint/2010/main" val="3454499620"/>
              </p:ext>
            </p:extLst>
          </p:nvPr>
        </p:nvGraphicFramePr>
        <p:xfrm>
          <a:off x="457200" y="1143000"/>
          <a:ext cx="8229600" cy="49831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7" name="Group 6"/>
          <p:cNvGrpSpPr/>
          <p:nvPr/>
        </p:nvGrpSpPr>
        <p:grpSpPr>
          <a:xfrm>
            <a:off x="1066800" y="4876800"/>
            <a:ext cx="1960408" cy="1568327"/>
            <a:chOff x="916039" y="1155731"/>
            <a:chExt cx="1960408" cy="1568327"/>
          </a:xfrm>
        </p:grpSpPr>
        <p:sp>
          <p:nvSpPr>
            <p:cNvPr id="8" name="Rounded Rectangle 7"/>
            <p:cNvSpPr/>
            <p:nvPr/>
          </p:nvSpPr>
          <p:spPr>
            <a:xfrm>
              <a:off x="916039" y="1155731"/>
              <a:ext cx="1960408" cy="156832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9" name="Rounded Rectangle 4"/>
            <p:cNvSpPr/>
            <p:nvPr/>
          </p:nvSpPr>
          <p:spPr>
            <a:xfrm>
              <a:off x="961974" y="1201666"/>
              <a:ext cx="1868538" cy="14764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GB" sz="1600" kern="1200" dirty="0" smtClean="0"/>
                <a:t>Repair Mechanism</a:t>
              </a:r>
            </a:p>
            <a:p>
              <a:pPr lvl="0" algn="ctr" defTabSz="1111250">
                <a:lnSpc>
                  <a:spcPct val="90000"/>
                </a:lnSpc>
                <a:spcBef>
                  <a:spcPct val="0"/>
                </a:spcBef>
                <a:spcAft>
                  <a:spcPct val="35000"/>
                </a:spcAft>
              </a:pPr>
              <a:r>
                <a:rPr lang="en-GB" sz="1600" dirty="0" smtClean="0"/>
                <a:t>DNA Mutation</a:t>
              </a:r>
            </a:p>
            <a:p>
              <a:pPr lvl="0" algn="ctr" defTabSz="1111250">
                <a:lnSpc>
                  <a:spcPct val="90000"/>
                </a:lnSpc>
                <a:spcBef>
                  <a:spcPct val="0"/>
                </a:spcBef>
                <a:spcAft>
                  <a:spcPct val="35000"/>
                </a:spcAft>
              </a:pPr>
              <a:r>
                <a:rPr lang="en-GB" sz="1600" kern="1200" dirty="0" smtClean="0"/>
                <a:t>Delayed effects</a:t>
              </a:r>
            </a:p>
            <a:p>
              <a:pPr lvl="0" algn="ctr" defTabSz="1111250">
                <a:lnSpc>
                  <a:spcPct val="90000"/>
                </a:lnSpc>
                <a:spcBef>
                  <a:spcPct val="0"/>
                </a:spcBef>
                <a:spcAft>
                  <a:spcPct val="35000"/>
                </a:spcAft>
              </a:pPr>
              <a:r>
                <a:rPr lang="en-GB" sz="1600" dirty="0" smtClean="0"/>
                <a:t>By stander effects</a:t>
              </a:r>
              <a:endParaRPr lang="en-US" sz="1600" kern="1200" dirty="0"/>
            </a:p>
          </p:txBody>
        </p:sp>
      </p:grpSp>
      <p:grpSp>
        <p:nvGrpSpPr>
          <p:cNvPr id="13" name="Group 12"/>
          <p:cNvGrpSpPr/>
          <p:nvPr/>
        </p:nvGrpSpPr>
        <p:grpSpPr>
          <a:xfrm>
            <a:off x="6172200" y="4876800"/>
            <a:ext cx="1960408" cy="1568327"/>
            <a:chOff x="916039" y="1155731"/>
            <a:chExt cx="1960408" cy="1568327"/>
          </a:xfrm>
        </p:grpSpPr>
        <p:sp>
          <p:nvSpPr>
            <p:cNvPr id="14" name="Rounded Rectangle 13"/>
            <p:cNvSpPr/>
            <p:nvPr/>
          </p:nvSpPr>
          <p:spPr>
            <a:xfrm>
              <a:off x="916039" y="1155731"/>
              <a:ext cx="1960408" cy="156832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5" name="Rounded Rectangle 4"/>
            <p:cNvSpPr/>
            <p:nvPr/>
          </p:nvSpPr>
          <p:spPr>
            <a:xfrm>
              <a:off x="961974" y="1201666"/>
              <a:ext cx="1868538" cy="14764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GB" sz="1600" kern="1200" dirty="0" smtClean="0"/>
                <a:t>Cancer</a:t>
              </a:r>
            </a:p>
            <a:p>
              <a:pPr lvl="0" algn="ctr" defTabSz="1111250">
                <a:lnSpc>
                  <a:spcPct val="90000"/>
                </a:lnSpc>
                <a:spcBef>
                  <a:spcPct val="0"/>
                </a:spcBef>
                <a:spcAft>
                  <a:spcPct val="35000"/>
                </a:spcAft>
              </a:pPr>
              <a:r>
                <a:rPr lang="en-GB" sz="1600" dirty="0" smtClean="0"/>
                <a:t>Hereditary effects</a:t>
              </a:r>
            </a:p>
            <a:p>
              <a:pPr lvl="0" algn="ctr" defTabSz="1111250">
                <a:lnSpc>
                  <a:spcPct val="90000"/>
                </a:lnSpc>
                <a:spcBef>
                  <a:spcPct val="0"/>
                </a:spcBef>
                <a:spcAft>
                  <a:spcPct val="35000"/>
                </a:spcAft>
              </a:pPr>
              <a:r>
                <a:rPr lang="en-GB" sz="1600" kern="1200" dirty="0" smtClean="0"/>
                <a:t>Non Cancer effects</a:t>
              </a:r>
              <a:endParaRPr lang="en-US" sz="1600" kern="1200" dirty="0"/>
            </a:p>
          </p:txBody>
        </p:sp>
      </p:grpSp>
      <p:grpSp>
        <p:nvGrpSpPr>
          <p:cNvPr id="17" name="Group 16"/>
          <p:cNvGrpSpPr/>
          <p:nvPr/>
        </p:nvGrpSpPr>
        <p:grpSpPr>
          <a:xfrm>
            <a:off x="6477000" y="381000"/>
            <a:ext cx="2265208" cy="1568327"/>
            <a:chOff x="916039" y="1155731"/>
            <a:chExt cx="1960408" cy="1568327"/>
          </a:xfrm>
        </p:grpSpPr>
        <p:sp>
          <p:nvSpPr>
            <p:cNvPr id="18" name="Rounded Rectangle 17"/>
            <p:cNvSpPr/>
            <p:nvPr/>
          </p:nvSpPr>
          <p:spPr>
            <a:xfrm>
              <a:off x="916039" y="1155731"/>
              <a:ext cx="1960408" cy="1568327"/>
            </a:xfrm>
            <a:prstGeom prst="roundRect">
              <a:avLst>
                <a:gd name="adj" fmla="val 10000"/>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Rounded Rectangle 4"/>
            <p:cNvSpPr/>
            <p:nvPr/>
          </p:nvSpPr>
          <p:spPr>
            <a:xfrm>
              <a:off x="961974" y="1201666"/>
              <a:ext cx="1868538" cy="147645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47625" tIns="47625" rIns="47625" bIns="47625" numCol="1" spcCol="1270" anchor="ctr" anchorCtr="0">
              <a:noAutofit/>
            </a:bodyPr>
            <a:lstStyle/>
            <a:p>
              <a:pPr lvl="0" algn="ctr" defTabSz="1111250">
                <a:lnSpc>
                  <a:spcPct val="90000"/>
                </a:lnSpc>
                <a:spcBef>
                  <a:spcPct val="0"/>
                </a:spcBef>
                <a:spcAft>
                  <a:spcPct val="35000"/>
                </a:spcAft>
              </a:pPr>
              <a:r>
                <a:rPr lang="en-GB" sz="1600" kern="1200" dirty="0" smtClean="0"/>
                <a:t>A Bomb survivors</a:t>
              </a:r>
            </a:p>
            <a:p>
              <a:pPr lvl="0" algn="ctr" defTabSz="1111250">
                <a:lnSpc>
                  <a:spcPct val="90000"/>
                </a:lnSpc>
                <a:spcBef>
                  <a:spcPct val="0"/>
                </a:spcBef>
                <a:spcAft>
                  <a:spcPct val="35000"/>
                </a:spcAft>
              </a:pPr>
              <a:r>
                <a:rPr lang="en-GB" sz="1600" dirty="0" smtClean="0"/>
                <a:t>Medical exposures</a:t>
              </a:r>
            </a:p>
            <a:p>
              <a:pPr lvl="0" algn="ctr" defTabSz="1111250">
                <a:lnSpc>
                  <a:spcPct val="90000"/>
                </a:lnSpc>
                <a:spcBef>
                  <a:spcPct val="0"/>
                </a:spcBef>
                <a:spcAft>
                  <a:spcPct val="35000"/>
                </a:spcAft>
              </a:pPr>
              <a:r>
                <a:rPr lang="en-GB" sz="1600" kern="1200" dirty="0" smtClean="0"/>
                <a:t>High background areas</a:t>
              </a:r>
            </a:p>
            <a:p>
              <a:pPr lvl="0" algn="ctr" defTabSz="1111250">
                <a:lnSpc>
                  <a:spcPct val="90000"/>
                </a:lnSpc>
                <a:spcBef>
                  <a:spcPct val="0"/>
                </a:spcBef>
                <a:spcAft>
                  <a:spcPct val="35000"/>
                </a:spcAft>
              </a:pPr>
              <a:r>
                <a:rPr lang="en-GB" sz="1600" dirty="0" smtClean="0"/>
                <a:t>Occupational workers</a:t>
              </a:r>
              <a:endParaRPr lang="en-US" sz="1600" kern="1200" dirty="0"/>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risk coefficient</a:t>
            </a:r>
            <a:endParaRPr lang="en-US" dirty="0"/>
          </a:p>
        </p:txBody>
      </p:sp>
      <p:graphicFrame>
        <p:nvGraphicFramePr>
          <p:cNvPr id="4" name="Content Placeholder 3"/>
          <p:cNvGraphicFramePr>
            <a:graphicFrameLocks noGrp="1"/>
          </p:cNvGraphicFramePr>
          <p:nvPr>
            <p:ph sz="half" idx="1"/>
          </p:nvPr>
        </p:nvGraphicFramePr>
        <p:xfrm>
          <a:off x="457200" y="1600200"/>
          <a:ext cx="8458200" cy="1483360"/>
        </p:xfrm>
        <a:graphic>
          <a:graphicData uri="http://schemas.openxmlformats.org/drawingml/2006/table">
            <a:tbl>
              <a:tblPr firstRow="1" bandRow="1">
                <a:tableStyleId>{5C22544A-7EE6-4342-B048-85BDC9FD1C3A}</a:tableStyleId>
              </a:tblPr>
              <a:tblGrid>
                <a:gridCol w="2819400"/>
                <a:gridCol w="2819400"/>
                <a:gridCol w="2819400"/>
              </a:tblGrid>
              <a:tr h="370840">
                <a:tc>
                  <a:txBody>
                    <a:bodyPr/>
                    <a:lstStyle/>
                    <a:p>
                      <a:r>
                        <a:rPr lang="en-US" dirty="0" smtClean="0"/>
                        <a:t>Risk</a:t>
                      </a:r>
                      <a:endParaRPr lang="en-US" dirty="0"/>
                    </a:p>
                  </a:txBody>
                  <a:tcPr marL="74784" marR="74784"/>
                </a:tc>
                <a:tc>
                  <a:txBody>
                    <a:bodyPr/>
                    <a:lstStyle/>
                    <a:p>
                      <a:r>
                        <a:rPr lang="en-US" dirty="0" smtClean="0"/>
                        <a:t>1990</a:t>
                      </a:r>
                      <a:endParaRPr lang="en-US" dirty="0"/>
                    </a:p>
                  </a:txBody>
                  <a:tcPr marL="74784" marR="74784"/>
                </a:tc>
                <a:tc>
                  <a:txBody>
                    <a:bodyPr/>
                    <a:lstStyle/>
                    <a:p>
                      <a:r>
                        <a:rPr lang="en-US" dirty="0" smtClean="0"/>
                        <a:t>2007</a:t>
                      </a:r>
                      <a:endParaRPr lang="en-US" dirty="0"/>
                    </a:p>
                  </a:txBody>
                  <a:tcPr marL="74784" marR="74784"/>
                </a:tc>
              </a:tr>
              <a:tr h="370840">
                <a:tc>
                  <a:txBody>
                    <a:bodyPr/>
                    <a:lstStyle/>
                    <a:p>
                      <a:r>
                        <a:rPr lang="en-US" dirty="0" smtClean="0"/>
                        <a:t>Cancer</a:t>
                      </a:r>
                      <a:endParaRPr lang="en-US" dirty="0"/>
                    </a:p>
                  </a:txBody>
                  <a:tcPr marL="74784" marR="74784"/>
                </a:tc>
                <a:tc>
                  <a:txBody>
                    <a:bodyPr/>
                    <a:lstStyle/>
                    <a:p>
                      <a:pPr algn="ctr"/>
                      <a:r>
                        <a:rPr lang="en-US" dirty="0" smtClean="0"/>
                        <a:t>6.0 x 10</a:t>
                      </a:r>
                      <a:r>
                        <a:rPr lang="en-US" baseline="30000" dirty="0" smtClean="0"/>
                        <a:t>-2</a:t>
                      </a:r>
                      <a:r>
                        <a:rPr lang="en-US" dirty="0" smtClean="0"/>
                        <a:t> Sv</a:t>
                      </a:r>
                      <a:r>
                        <a:rPr lang="en-US" baseline="30000" dirty="0" smtClean="0"/>
                        <a:t>-1</a:t>
                      </a:r>
                      <a:endParaRPr lang="en-US" baseline="30000" dirty="0"/>
                    </a:p>
                  </a:txBody>
                  <a:tcPr marL="74784" marR="7478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5.5 x 10</a:t>
                      </a:r>
                      <a:r>
                        <a:rPr lang="en-US" baseline="30000" dirty="0" smtClean="0"/>
                        <a:t>-2</a:t>
                      </a:r>
                      <a:r>
                        <a:rPr lang="en-US" dirty="0" smtClean="0"/>
                        <a:t> Sv</a:t>
                      </a:r>
                      <a:r>
                        <a:rPr lang="en-US" baseline="30000" dirty="0" smtClean="0"/>
                        <a:t>-1</a:t>
                      </a:r>
                    </a:p>
                  </a:txBody>
                  <a:tcPr marL="74784" marR="74784"/>
                </a:tc>
              </a:tr>
              <a:tr h="370840">
                <a:tc>
                  <a:txBody>
                    <a:bodyPr/>
                    <a:lstStyle/>
                    <a:p>
                      <a:r>
                        <a:rPr lang="en-US" dirty="0" smtClean="0"/>
                        <a:t>Hereditary </a:t>
                      </a:r>
                      <a:endParaRPr lang="en-US" dirty="0"/>
                    </a:p>
                  </a:txBody>
                  <a:tcPr marL="74784" marR="7478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1.3 x 10</a:t>
                      </a:r>
                      <a:r>
                        <a:rPr lang="en-US" baseline="30000" dirty="0" smtClean="0"/>
                        <a:t>-2</a:t>
                      </a:r>
                      <a:r>
                        <a:rPr lang="en-US" dirty="0" smtClean="0"/>
                        <a:t> Sv</a:t>
                      </a:r>
                      <a:r>
                        <a:rPr lang="en-US" baseline="30000" dirty="0" smtClean="0"/>
                        <a:t>-1</a:t>
                      </a:r>
                    </a:p>
                  </a:txBody>
                  <a:tcPr marL="74784" marR="7478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0.2 x 10</a:t>
                      </a:r>
                      <a:r>
                        <a:rPr lang="en-US" baseline="30000" dirty="0" smtClean="0"/>
                        <a:t>-2</a:t>
                      </a:r>
                      <a:r>
                        <a:rPr lang="en-US" dirty="0" smtClean="0"/>
                        <a:t> Sv</a:t>
                      </a:r>
                      <a:r>
                        <a:rPr lang="en-US" baseline="30000" dirty="0" smtClean="0"/>
                        <a:t>-1</a:t>
                      </a:r>
                    </a:p>
                  </a:txBody>
                  <a:tcPr marL="74784" marR="74784"/>
                </a:tc>
              </a:tr>
              <a:tr h="370840">
                <a:tc>
                  <a:txBody>
                    <a:bodyPr/>
                    <a:lstStyle/>
                    <a:p>
                      <a:r>
                        <a:rPr lang="en-US" dirty="0" smtClean="0"/>
                        <a:t>Total</a:t>
                      </a:r>
                      <a:endParaRPr lang="en-US" dirty="0"/>
                    </a:p>
                  </a:txBody>
                  <a:tcPr marL="74784" marR="7478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7.3 x 10</a:t>
                      </a:r>
                      <a:r>
                        <a:rPr lang="en-US" baseline="30000" dirty="0" smtClean="0"/>
                        <a:t>-2</a:t>
                      </a:r>
                      <a:r>
                        <a:rPr lang="en-US" dirty="0" smtClean="0"/>
                        <a:t> Sv</a:t>
                      </a:r>
                      <a:r>
                        <a:rPr lang="en-US" baseline="30000" dirty="0" smtClean="0"/>
                        <a:t>-1</a:t>
                      </a:r>
                    </a:p>
                  </a:txBody>
                  <a:tcPr marL="74784" marR="74784"/>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t>5.7 x 10</a:t>
                      </a:r>
                      <a:r>
                        <a:rPr lang="en-US" baseline="30000" dirty="0" smtClean="0"/>
                        <a:t>-2</a:t>
                      </a:r>
                      <a:r>
                        <a:rPr lang="en-US" dirty="0" smtClean="0"/>
                        <a:t> Sv</a:t>
                      </a:r>
                      <a:r>
                        <a:rPr lang="en-US" baseline="30000" dirty="0" smtClean="0"/>
                        <a:t>-1</a:t>
                      </a:r>
                    </a:p>
                  </a:txBody>
                  <a:tcPr marL="74784" marR="74784"/>
                </a:tc>
              </a:tr>
            </a:tbl>
          </a:graphicData>
        </a:graphic>
      </p:graphicFrame>
      <p:sp>
        <p:nvSpPr>
          <p:cNvPr id="5" name="Rectangle 4"/>
          <p:cNvSpPr/>
          <p:nvPr/>
        </p:nvSpPr>
        <p:spPr>
          <a:xfrm>
            <a:off x="152400" y="3429000"/>
            <a:ext cx="8991600" cy="2862322"/>
          </a:xfrm>
          <a:prstGeom prst="rect">
            <a:avLst/>
          </a:prstGeom>
        </p:spPr>
        <p:txBody>
          <a:bodyPr wrap="square">
            <a:spAutoFit/>
          </a:bodyPr>
          <a:lstStyle/>
          <a:p>
            <a:r>
              <a:rPr lang="en-US" dirty="0" smtClean="0"/>
              <a:t>The  risk is 25% lower in the 2007 Recommendations compared to 1990. </a:t>
            </a:r>
          </a:p>
          <a:p>
            <a:pPr marL="509588" indent="-509588" algn="just">
              <a:buFont typeface="Arial" pitchFamily="34" charset="0"/>
              <a:buChar char="•"/>
            </a:pPr>
            <a:r>
              <a:rPr lang="en-US" dirty="0" smtClean="0"/>
              <a:t>The cancer risk estimates in 2007 were derived from incidence data whereas in 1990 the starting point was mortality data. </a:t>
            </a:r>
          </a:p>
          <a:p>
            <a:pPr marL="509588" indent="-509588" algn="just">
              <a:buFont typeface="Arial" pitchFamily="34" charset="0"/>
              <a:buChar char="•"/>
            </a:pPr>
            <a:r>
              <a:rPr lang="en-US" dirty="0" smtClean="0"/>
              <a:t>The total hereditary risk is 0.3-0.5% per gray to the first generation following irradiation. This is less than one tenth of the risk of fatal carcinogenesis following irradiation. Since it is now believed to take some hundreds of generations for defects to reach equilibrium, the risk to the first few generations is still about 10% of the carcinogenic risk to the parents.</a:t>
            </a:r>
          </a:p>
          <a:p>
            <a:pPr marL="509588" indent="-509588" algn="just">
              <a:buFont typeface="Arial" pitchFamily="34" charset="0"/>
              <a:buChar char="•"/>
            </a:pPr>
            <a:r>
              <a:rPr lang="en-US" dirty="0" smtClean="0"/>
              <a:t>Because of the decrease in the estimates of fatal cancer and detriment  the level of protection increases by 25%.</a:t>
            </a: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Source of natural radiation</a:t>
            </a:r>
            <a:endParaRPr lang="en-US" dirty="0"/>
          </a:p>
        </p:txBody>
      </p:sp>
      <p:sp>
        <p:nvSpPr>
          <p:cNvPr id="3" name="Content Placeholder 2"/>
          <p:cNvSpPr>
            <a:spLocks noGrp="1"/>
          </p:cNvSpPr>
          <p:nvPr>
            <p:ph idx="1"/>
          </p:nvPr>
        </p:nvSpPr>
        <p:spPr>
          <a:xfrm>
            <a:off x="457200" y="1600200"/>
            <a:ext cx="5562600" cy="4953000"/>
          </a:xfrm>
        </p:spPr>
        <p:txBody>
          <a:bodyPr>
            <a:normAutofit fontScale="70000" lnSpcReduction="20000"/>
          </a:bodyPr>
          <a:lstStyle/>
          <a:p>
            <a:r>
              <a:rPr lang="en-US" b="1" dirty="0" smtClean="0"/>
              <a:t>Primordial </a:t>
            </a:r>
          </a:p>
          <a:p>
            <a:pPr lvl="1"/>
            <a:r>
              <a:rPr lang="en-US" dirty="0" smtClean="0"/>
              <a:t>from before the creation of the Earth</a:t>
            </a:r>
          </a:p>
          <a:p>
            <a:pPr lvl="2"/>
            <a:r>
              <a:rPr lang="en-GB" dirty="0" smtClean="0"/>
              <a:t>Uranium, thorium, </a:t>
            </a:r>
            <a:r>
              <a:rPr lang="en-GB" baseline="30000" dirty="0" smtClean="0"/>
              <a:t>40</a:t>
            </a:r>
            <a:r>
              <a:rPr lang="en-GB" dirty="0" smtClean="0"/>
              <a:t>K</a:t>
            </a:r>
            <a:endParaRPr lang="en-US" dirty="0" smtClean="0"/>
          </a:p>
          <a:p>
            <a:r>
              <a:rPr lang="en-US" b="1" dirty="0" err="1" smtClean="0"/>
              <a:t>Cosmogenic</a:t>
            </a:r>
            <a:r>
              <a:rPr lang="en-US" b="1" dirty="0" smtClean="0"/>
              <a:t>  </a:t>
            </a:r>
          </a:p>
          <a:p>
            <a:pPr lvl="1"/>
            <a:r>
              <a:rPr lang="en-US" dirty="0" smtClean="0"/>
              <a:t>formed as a result of cosmic ray interactions</a:t>
            </a:r>
          </a:p>
          <a:p>
            <a:pPr lvl="2"/>
            <a:r>
              <a:rPr lang="en-GB" baseline="30000" dirty="0" smtClean="0"/>
              <a:t>14</a:t>
            </a:r>
            <a:r>
              <a:rPr lang="en-GB" dirty="0" smtClean="0"/>
              <a:t>C, </a:t>
            </a:r>
            <a:r>
              <a:rPr lang="en-GB" baseline="30000" dirty="0" smtClean="0"/>
              <a:t>3</a:t>
            </a:r>
            <a:r>
              <a:rPr lang="en-GB" dirty="0" smtClean="0"/>
              <a:t>H, </a:t>
            </a:r>
            <a:r>
              <a:rPr lang="en-GB" baseline="30000" dirty="0" smtClean="0"/>
              <a:t>7</a:t>
            </a:r>
            <a:r>
              <a:rPr lang="en-GB" dirty="0" smtClean="0"/>
              <a:t>Be</a:t>
            </a:r>
            <a:endParaRPr lang="en-US" dirty="0" smtClean="0"/>
          </a:p>
          <a:p>
            <a:r>
              <a:rPr lang="en-GB" b="1" dirty="0" smtClean="0"/>
              <a:t>Terrestrial</a:t>
            </a:r>
          </a:p>
          <a:p>
            <a:pPr lvl="1"/>
            <a:r>
              <a:rPr lang="en-US" dirty="0" smtClean="0">
                <a:solidFill>
                  <a:srgbClr val="FF0000"/>
                </a:solidFill>
              </a:rPr>
              <a:t>Remember man, that thou are dust and unto dust thou </a:t>
            </a:r>
            <a:r>
              <a:rPr lang="en-US" dirty="0" err="1" smtClean="0">
                <a:solidFill>
                  <a:srgbClr val="FF0000"/>
                </a:solidFill>
              </a:rPr>
              <a:t>shalt</a:t>
            </a:r>
            <a:r>
              <a:rPr lang="en-US" dirty="0" smtClean="0">
                <a:solidFill>
                  <a:srgbClr val="FF0000"/>
                </a:solidFill>
              </a:rPr>
              <a:t> return (Genesis 3.19)</a:t>
            </a:r>
          </a:p>
          <a:p>
            <a:pPr lvl="2"/>
            <a:r>
              <a:rPr lang="en-GB" dirty="0" smtClean="0"/>
              <a:t>Radon in Air, dissolved </a:t>
            </a:r>
            <a:r>
              <a:rPr lang="en-GB" dirty="0" err="1" smtClean="0"/>
              <a:t>U,Th</a:t>
            </a:r>
            <a:endParaRPr lang="en-US" dirty="0" smtClean="0"/>
          </a:p>
          <a:p>
            <a:r>
              <a:rPr lang="en-US" b="1" dirty="0" smtClean="0"/>
              <a:t>Human produced</a:t>
            </a:r>
          </a:p>
          <a:p>
            <a:pPr lvl="1"/>
            <a:r>
              <a:rPr lang="en-GB" dirty="0" smtClean="0"/>
              <a:t>(TENORM)Technically Enhanced NORM (naturally occurring radioactive materials)</a:t>
            </a:r>
          </a:p>
          <a:p>
            <a:pPr lvl="2"/>
            <a:r>
              <a:rPr lang="en-GB" baseline="30000" dirty="0" smtClean="0"/>
              <a:t>238</a:t>
            </a:r>
            <a:r>
              <a:rPr lang="en-GB" dirty="0" smtClean="0"/>
              <a:t>U, </a:t>
            </a:r>
            <a:r>
              <a:rPr lang="en-GB" baseline="30000" dirty="0" smtClean="0"/>
              <a:t>226</a:t>
            </a:r>
            <a:r>
              <a:rPr lang="en-GB" dirty="0" smtClean="0"/>
              <a:t>Ra, </a:t>
            </a:r>
            <a:r>
              <a:rPr lang="en-GB" baseline="30000" dirty="0" smtClean="0"/>
              <a:t>214</a:t>
            </a:r>
            <a:r>
              <a:rPr lang="en-GB" dirty="0" smtClean="0"/>
              <a:t>Pb</a:t>
            </a:r>
          </a:p>
          <a:p>
            <a:pPr lvl="1"/>
            <a:r>
              <a:rPr lang="en-GB" dirty="0" smtClean="0"/>
              <a:t>Technology produced</a:t>
            </a:r>
          </a:p>
          <a:p>
            <a:pPr lvl="2"/>
            <a:r>
              <a:rPr lang="en-GB" baseline="30000" dirty="0" smtClean="0"/>
              <a:t>90</a:t>
            </a:r>
            <a:r>
              <a:rPr lang="en-GB" dirty="0" smtClean="0"/>
              <a:t>Sr, </a:t>
            </a:r>
            <a:r>
              <a:rPr lang="en-GB" baseline="30000" dirty="0" smtClean="0"/>
              <a:t>137</a:t>
            </a:r>
            <a:r>
              <a:rPr lang="en-GB" dirty="0" smtClean="0"/>
              <a:t>Cs, </a:t>
            </a:r>
            <a:r>
              <a:rPr lang="en-GB" baseline="30000" dirty="0" smtClean="0"/>
              <a:t>99</a:t>
            </a:r>
            <a:r>
              <a:rPr lang="en-GB" dirty="0" smtClean="0"/>
              <a:t>Tc, </a:t>
            </a:r>
            <a:r>
              <a:rPr lang="en-GB" baseline="30000" dirty="0" smtClean="0"/>
              <a:t>239</a:t>
            </a:r>
            <a:r>
              <a:rPr lang="en-GB" dirty="0" smtClean="0"/>
              <a:t>Pu</a:t>
            </a:r>
            <a:endParaRPr lang="en-US" dirty="0" smtClean="0"/>
          </a:p>
          <a:p>
            <a:pPr lvl="1"/>
            <a:endParaRPr lang="en-US" dirty="0"/>
          </a:p>
        </p:txBody>
      </p:sp>
      <p:sp>
        <p:nvSpPr>
          <p:cNvPr id="6" name="Rectangle 5"/>
          <p:cNvSpPr/>
          <p:nvPr/>
        </p:nvSpPr>
        <p:spPr>
          <a:xfrm>
            <a:off x="5562600" y="5715000"/>
            <a:ext cx="3581400" cy="523220"/>
          </a:xfrm>
          <a:prstGeom prst="rect">
            <a:avLst/>
          </a:prstGeom>
        </p:spPr>
        <p:txBody>
          <a:bodyPr wrap="square">
            <a:spAutoFit/>
          </a:bodyPr>
          <a:lstStyle/>
          <a:p>
            <a:r>
              <a:rPr lang="en-US" sz="1400" dirty="0" smtClean="0"/>
              <a:t>For the modern physicists, Shiva’s dance is the dance of subatomic </a:t>
            </a:r>
            <a:r>
              <a:rPr lang="en-US" sz="1400" dirty="0"/>
              <a:t>matter (</a:t>
            </a:r>
            <a:r>
              <a:rPr lang="en-US" sz="1400" dirty="0" err="1"/>
              <a:t>Fritjof</a:t>
            </a:r>
            <a:r>
              <a:rPr lang="en-US" sz="1400" dirty="0"/>
              <a:t> </a:t>
            </a:r>
            <a:r>
              <a:rPr lang="en-US" sz="1400" dirty="0" smtClean="0"/>
              <a:t>Capra)</a:t>
            </a:r>
            <a:endParaRPr lang="en-US" sz="1400" dirty="0"/>
          </a:p>
        </p:txBody>
      </p:sp>
      <p:pic>
        <p:nvPicPr>
          <p:cNvPr id="7" name="Picture 6" descr="cernshiva8.jpg"/>
          <p:cNvPicPr>
            <a:picLocks noChangeAspect="1"/>
          </p:cNvPicPr>
          <p:nvPr/>
        </p:nvPicPr>
        <p:blipFill>
          <a:blip r:embed="rId2" cstate="print"/>
          <a:srcRect l="57600" t="18391" r="2400"/>
          <a:stretch>
            <a:fillRect/>
          </a:stretch>
        </p:blipFill>
        <p:spPr>
          <a:xfrm>
            <a:off x="6096000" y="1600200"/>
            <a:ext cx="2819400" cy="4003548"/>
          </a:xfrm>
          <a:prstGeom prst="rect">
            <a:avLst/>
          </a:prstGeom>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Risk Coefficient</a:t>
            </a:r>
            <a:endParaRPr lang="en-US" dirty="0"/>
          </a:p>
        </p:txBody>
      </p:sp>
      <p:sp>
        <p:nvSpPr>
          <p:cNvPr id="5" name="Content Placeholder 4"/>
          <p:cNvSpPr>
            <a:spLocks noGrp="1"/>
          </p:cNvSpPr>
          <p:nvPr>
            <p:ph sz="half" idx="1"/>
          </p:nvPr>
        </p:nvSpPr>
        <p:spPr>
          <a:xfrm>
            <a:off x="457200" y="1371600"/>
            <a:ext cx="4419600" cy="5181600"/>
          </a:xfrm>
        </p:spPr>
        <p:txBody>
          <a:bodyPr>
            <a:normAutofit fontScale="70000" lnSpcReduction="20000"/>
          </a:bodyPr>
          <a:lstStyle/>
          <a:p>
            <a:pPr algn="just"/>
            <a:r>
              <a:rPr lang="en-US" dirty="0" smtClean="0"/>
              <a:t>Cancer risk is estimated to be ~0.05Sv</a:t>
            </a:r>
            <a:r>
              <a:rPr lang="en-US" baseline="30000" dirty="0" smtClean="0"/>
              <a:t>-1</a:t>
            </a:r>
            <a:r>
              <a:rPr lang="en-US" dirty="0" smtClean="0"/>
              <a:t>. That is, 5 excess cancers among 10</a:t>
            </a:r>
            <a:r>
              <a:rPr lang="en-US" baseline="30000" dirty="0" smtClean="0"/>
              <a:t>4</a:t>
            </a:r>
            <a:r>
              <a:rPr lang="en-US" dirty="0" smtClean="0"/>
              <a:t> people exposed to 1 </a:t>
            </a:r>
            <a:r>
              <a:rPr lang="en-US" dirty="0" err="1" smtClean="0"/>
              <a:t>Sv</a:t>
            </a:r>
            <a:r>
              <a:rPr lang="en-US" dirty="0" smtClean="0"/>
              <a:t>. </a:t>
            </a:r>
          </a:p>
          <a:p>
            <a:pPr algn="just"/>
            <a:r>
              <a:rPr lang="en-US" dirty="0" smtClean="0"/>
              <a:t>For 20 </a:t>
            </a:r>
            <a:r>
              <a:rPr lang="en-US" dirty="0" err="1" smtClean="0"/>
              <a:t>mSv</a:t>
            </a:r>
            <a:r>
              <a:rPr lang="en-US" dirty="0" smtClean="0"/>
              <a:t>, this scales down linearly (LNT model</a:t>
            </a:r>
            <a:r>
              <a:rPr lang="en-US" dirty="0" smtClean="0"/>
              <a:t>).</a:t>
            </a:r>
            <a:endParaRPr lang="en-US" dirty="0" smtClean="0"/>
          </a:p>
          <a:p>
            <a:pPr algn="just"/>
            <a:r>
              <a:rPr lang="en-US" dirty="0" smtClean="0"/>
              <a:t>The natural cancer occurrence in the USA is about 42% and in India it is believed to be higher.</a:t>
            </a:r>
          </a:p>
          <a:p>
            <a:pPr algn="just"/>
            <a:r>
              <a:rPr lang="en-IN" dirty="0"/>
              <a:t>Occupational exposures to ionising radiation occur normally at low-dose rate and may sum up to moderate doses in the order of 100 </a:t>
            </a:r>
            <a:r>
              <a:rPr lang="en-IN" dirty="0" err="1"/>
              <a:t>mGy</a:t>
            </a:r>
            <a:r>
              <a:rPr lang="en-IN" dirty="0"/>
              <a:t>.</a:t>
            </a:r>
          </a:p>
          <a:p>
            <a:pPr algn="just"/>
            <a:r>
              <a:rPr lang="en-US" dirty="0" smtClean="0"/>
              <a:t>The </a:t>
            </a:r>
            <a:r>
              <a:rPr lang="en-US" dirty="0" smtClean="0"/>
              <a:t>risk due to radiation is neither distinguishable  nor directly measurable from the cancer risk caused by other sources (environmental, chemical, biological, etc.). </a:t>
            </a:r>
          </a:p>
          <a:p>
            <a:pPr algn="just"/>
            <a:endParaRPr lang="en-US" dirty="0"/>
          </a:p>
        </p:txBody>
      </p:sp>
      <p:pic>
        <p:nvPicPr>
          <p:cNvPr id="7" name="Picture 6"/>
          <p:cNvPicPr>
            <a:picLocks noChangeAspect="1"/>
          </p:cNvPicPr>
          <p:nvPr/>
        </p:nvPicPr>
        <p:blipFill>
          <a:blip r:embed="rId2" cstate="print">
            <a:extLst>
              <a:ext uri="{28A0092B-C50C-407E-A947-70E740481C1C}">
                <a14:useLocalDpi xmlns="" xmlns:a14="http://schemas.microsoft.com/office/drawing/2010/main" val="0"/>
              </a:ext>
            </a:extLst>
          </a:blip>
          <a:stretch>
            <a:fillRect/>
          </a:stretch>
        </p:blipFill>
        <p:spPr>
          <a:xfrm>
            <a:off x="4876800" y="1747421"/>
            <a:ext cx="3913823" cy="4000500"/>
          </a:xfrm>
          <a:prstGeom prst="rect">
            <a:avLst/>
          </a:prstGeom>
        </p:spPr>
      </p:pic>
    </p:spTree>
    <p:extLst>
      <p:ext uri="{BB962C8B-B14F-4D97-AF65-F5344CB8AC3E}">
        <p14:creationId xmlns="" xmlns:p14="http://schemas.microsoft.com/office/powerpoint/2010/main" val="149799187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chor="t"/>
          <a:lstStyle/>
          <a:p>
            <a:r>
              <a:rPr lang="en-US" dirty="0" smtClean="0"/>
              <a:t>Evolution of Protection principles</a:t>
            </a:r>
            <a:endParaRPr lang="en-US" dirty="0"/>
          </a:p>
        </p:txBody>
      </p:sp>
      <p:sp>
        <p:nvSpPr>
          <p:cNvPr id="5" name="Content Placeholder 4"/>
          <p:cNvSpPr>
            <a:spLocks noGrp="1"/>
          </p:cNvSpPr>
          <p:nvPr>
            <p:ph idx="1"/>
          </p:nvPr>
        </p:nvSpPr>
        <p:spPr>
          <a:xfrm>
            <a:off x="457200" y="914400"/>
            <a:ext cx="8229600" cy="5334000"/>
          </a:xfrm>
        </p:spPr>
        <p:txBody>
          <a:bodyPr>
            <a:normAutofit fontScale="77500" lnSpcReduction="20000"/>
          </a:bodyPr>
          <a:lstStyle/>
          <a:p>
            <a:pPr algn="just"/>
            <a:r>
              <a:rPr lang="en-US" dirty="0" smtClean="0"/>
              <a:t>Physical protection (1928)</a:t>
            </a:r>
          </a:p>
          <a:p>
            <a:pPr lvl="1" algn="just"/>
            <a:r>
              <a:rPr lang="en-US" dirty="0" smtClean="0"/>
              <a:t>Guarded against injuries to superficial tissues, derangements of internal organs and changes in the blood’. </a:t>
            </a:r>
          </a:p>
          <a:p>
            <a:pPr lvl="1" algn="just"/>
            <a:r>
              <a:rPr lang="en-US" dirty="0" smtClean="0"/>
              <a:t>Remedy suggested was a prolonged holiday and limitation of working hours .</a:t>
            </a:r>
          </a:p>
          <a:p>
            <a:pPr lvl="1" algn="just"/>
            <a:r>
              <a:rPr lang="en-US" dirty="0" smtClean="0"/>
              <a:t>No dose limit was proposed, but </a:t>
            </a:r>
            <a:r>
              <a:rPr lang="en-US" dirty="0" smtClean="0"/>
              <a:t>is estimated to be about </a:t>
            </a:r>
            <a:r>
              <a:rPr lang="en-US" dirty="0" smtClean="0">
                <a:solidFill>
                  <a:srgbClr val="FF0000"/>
                </a:solidFill>
              </a:rPr>
              <a:t>1000 </a:t>
            </a:r>
            <a:r>
              <a:rPr lang="en-US" dirty="0" err="1" smtClean="0">
                <a:solidFill>
                  <a:srgbClr val="FF0000"/>
                </a:solidFill>
              </a:rPr>
              <a:t>mSv</a:t>
            </a:r>
            <a:r>
              <a:rPr lang="en-US" dirty="0" smtClean="0">
                <a:solidFill>
                  <a:srgbClr val="FF0000"/>
                </a:solidFill>
              </a:rPr>
              <a:t>/year</a:t>
            </a:r>
            <a:r>
              <a:rPr lang="en-US" dirty="0" smtClean="0"/>
              <a:t>.  </a:t>
            </a:r>
          </a:p>
          <a:p>
            <a:pPr algn="just"/>
            <a:r>
              <a:rPr lang="en-US" dirty="0" smtClean="0"/>
              <a:t>First quantitative recommendation of tolerance dose (1931)</a:t>
            </a:r>
          </a:p>
          <a:p>
            <a:pPr lvl="1" algn="just"/>
            <a:r>
              <a:rPr lang="en-US" dirty="0" smtClean="0"/>
              <a:t>Same recommendation but tolerance limit of 0.2 R per day </a:t>
            </a:r>
            <a:r>
              <a:rPr lang="en-US" dirty="0" smtClean="0">
                <a:solidFill>
                  <a:srgbClr val="FF0000"/>
                </a:solidFill>
              </a:rPr>
              <a:t>(~ 500 </a:t>
            </a:r>
            <a:r>
              <a:rPr lang="en-US" dirty="0" err="1" smtClean="0">
                <a:solidFill>
                  <a:srgbClr val="FF0000"/>
                </a:solidFill>
              </a:rPr>
              <a:t>mSv</a:t>
            </a:r>
            <a:r>
              <a:rPr lang="en-US" dirty="0" smtClean="0">
                <a:solidFill>
                  <a:srgbClr val="FF0000"/>
                </a:solidFill>
              </a:rPr>
              <a:t>/year</a:t>
            </a:r>
            <a:r>
              <a:rPr lang="en-US" dirty="0" smtClean="0"/>
              <a:t>).</a:t>
            </a:r>
          </a:p>
          <a:p>
            <a:pPr lvl="1" algn="just"/>
            <a:r>
              <a:rPr lang="en-US" dirty="0" smtClean="0"/>
              <a:t>X-ray, and particularly radium workers, should be systematically submitted, both on entry and subsequently at least twice a year, to expert medical, general and blood examinations. These examinations will determine the acceptance, refusal, limitation or termination of such occupation</a:t>
            </a:r>
            <a:r>
              <a:rPr lang="en-US" dirty="0" smtClean="0"/>
              <a:t>’.</a:t>
            </a:r>
            <a:endParaRPr lang="en-US" dirty="0" smtClean="0"/>
          </a:p>
        </p:txBody>
      </p:sp>
      <p:sp>
        <p:nvSpPr>
          <p:cNvPr id="4" name="Rectangle 3"/>
          <p:cNvSpPr/>
          <p:nvPr/>
        </p:nvSpPr>
        <p:spPr>
          <a:xfrm>
            <a:off x="228600" y="6400800"/>
            <a:ext cx="8915400" cy="338554"/>
          </a:xfrm>
          <a:prstGeom prst="rect">
            <a:avLst/>
          </a:prstGeom>
        </p:spPr>
        <p:txBody>
          <a:bodyPr wrap="square">
            <a:spAutoFit/>
          </a:bodyPr>
          <a:lstStyle/>
          <a:p>
            <a:r>
              <a:rPr lang="en-US" sz="1600" dirty="0" smtClean="0">
                <a:solidFill>
                  <a:srgbClr val="FF0000"/>
                </a:solidFill>
              </a:rPr>
              <a:t>R.H. Clarke and </a:t>
            </a:r>
            <a:r>
              <a:rPr lang="en-US" sz="1600" dirty="0" err="1" smtClean="0">
                <a:solidFill>
                  <a:srgbClr val="FF0000"/>
                </a:solidFill>
              </a:rPr>
              <a:t>J.Valentin</a:t>
            </a:r>
            <a:r>
              <a:rPr lang="en-US" sz="1600" dirty="0" smtClean="0">
                <a:solidFill>
                  <a:srgbClr val="FF0000"/>
                </a:solidFill>
              </a:rPr>
              <a:t>, The History of ICRP and the Evolution of its Policies, ICRP 109 </a:t>
            </a:r>
            <a:endParaRPr lang="en-US" sz="1600" dirty="0">
              <a:solidFill>
                <a:srgbClr val="FF0000"/>
              </a:solidFill>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838200"/>
          </a:xfrm>
        </p:spPr>
        <p:txBody>
          <a:bodyPr anchor="t"/>
          <a:lstStyle/>
          <a:p>
            <a:r>
              <a:rPr lang="en-US" dirty="0" smtClean="0"/>
              <a:t>Evolution of Protection principles</a:t>
            </a:r>
            <a:endParaRPr lang="en-US" dirty="0"/>
          </a:p>
        </p:txBody>
      </p:sp>
      <p:sp>
        <p:nvSpPr>
          <p:cNvPr id="5" name="Content Placeholder 4"/>
          <p:cNvSpPr>
            <a:spLocks noGrp="1"/>
          </p:cNvSpPr>
          <p:nvPr>
            <p:ph idx="1"/>
          </p:nvPr>
        </p:nvSpPr>
        <p:spPr>
          <a:xfrm>
            <a:off x="457200" y="914400"/>
            <a:ext cx="8229600" cy="5562600"/>
          </a:xfrm>
        </p:spPr>
        <p:txBody>
          <a:bodyPr>
            <a:normAutofit fontScale="85000" lnSpcReduction="10000"/>
          </a:bodyPr>
          <a:lstStyle/>
          <a:p>
            <a:pPr algn="just"/>
            <a:r>
              <a:rPr lang="en-US" dirty="0" smtClean="0"/>
              <a:t>Post </a:t>
            </a:r>
            <a:r>
              <a:rPr lang="en-US" dirty="0" smtClean="0"/>
              <a:t>war (1951)</a:t>
            </a:r>
          </a:p>
          <a:p>
            <a:pPr lvl="1" algn="just"/>
            <a:r>
              <a:rPr lang="en-US" dirty="0" smtClean="0"/>
              <a:t>0.5 Rontgen in any 1 week in the case of whole-body exposure to x and gamma radiation (at the surface, corresponding to 0.3 Rontgen in ‘free air’), and 1.5 Rontgen in any 1 week in the case of exposure of hands and forearms. (~</a:t>
            </a:r>
            <a:r>
              <a:rPr lang="en-US" dirty="0" smtClean="0">
                <a:solidFill>
                  <a:srgbClr val="FF0000"/>
                </a:solidFill>
              </a:rPr>
              <a:t>150 </a:t>
            </a:r>
            <a:r>
              <a:rPr lang="en-US" dirty="0" err="1" smtClean="0">
                <a:solidFill>
                  <a:srgbClr val="FF0000"/>
                </a:solidFill>
              </a:rPr>
              <a:t>mSv</a:t>
            </a:r>
            <a:r>
              <a:rPr lang="en-US" dirty="0" smtClean="0">
                <a:solidFill>
                  <a:srgbClr val="FF0000"/>
                </a:solidFill>
              </a:rPr>
              <a:t>/year</a:t>
            </a:r>
            <a:r>
              <a:rPr lang="en-US" dirty="0" smtClean="0"/>
              <a:t>).</a:t>
            </a:r>
          </a:p>
          <a:p>
            <a:pPr lvl="1"/>
            <a:r>
              <a:rPr lang="en-US" dirty="0" smtClean="0"/>
              <a:t>New set of rules were drafted and the thrust was to decide on; </a:t>
            </a:r>
          </a:p>
          <a:p>
            <a:pPr lvl="2"/>
            <a:r>
              <a:rPr lang="en-US" dirty="0" smtClean="0"/>
              <a:t>permissible dose for external radiation;</a:t>
            </a:r>
          </a:p>
          <a:p>
            <a:pPr lvl="2"/>
            <a:r>
              <a:rPr lang="en-US" dirty="0" smtClean="0"/>
              <a:t>permissible dose for internal radiation;</a:t>
            </a:r>
          </a:p>
          <a:p>
            <a:pPr lvl="2"/>
            <a:r>
              <a:rPr lang="en-US" dirty="0" smtClean="0"/>
              <a:t>protection against X rays generated at potentials up to 2 million volts;</a:t>
            </a:r>
          </a:p>
          <a:p>
            <a:pPr lvl="2"/>
            <a:r>
              <a:rPr lang="en-US" dirty="0" smtClean="0"/>
              <a:t>protection against X rays above 2 million volts, and </a:t>
            </a:r>
            <a:r>
              <a:rPr lang="en-US" dirty="0" smtClean="0">
                <a:sym typeface="Symbol"/>
              </a:rPr>
              <a:t></a:t>
            </a:r>
            <a:r>
              <a:rPr lang="en-US" dirty="0" smtClean="0"/>
              <a:t>rays and </a:t>
            </a:r>
            <a:r>
              <a:rPr lang="en-US" dirty="0" smtClean="0">
                <a:sym typeface="Symbol"/>
              </a:rPr>
              <a:t> </a:t>
            </a:r>
            <a:r>
              <a:rPr lang="en-US" dirty="0" smtClean="0"/>
              <a:t>rays;</a:t>
            </a:r>
          </a:p>
          <a:p>
            <a:pPr lvl="2"/>
            <a:r>
              <a:rPr lang="en-US" dirty="0" smtClean="0"/>
              <a:t>protection against heavy particles, including neutrons and protons; </a:t>
            </a:r>
          </a:p>
          <a:p>
            <a:pPr lvl="2"/>
            <a:r>
              <a:rPr lang="en-US" dirty="0" smtClean="0"/>
              <a:t>disposal of radioactive wastes and handling of radioisotopes</a:t>
            </a:r>
            <a:r>
              <a:rPr lang="en-US" dirty="0" smtClean="0"/>
              <a:t>.</a:t>
            </a:r>
            <a:endParaRPr lang="en-US" dirty="0" smtClean="0"/>
          </a:p>
        </p:txBody>
      </p:sp>
      <p:sp>
        <p:nvSpPr>
          <p:cNvPr id="4" name="Rectangle 3"/>
          <p:cNvSpPr/>
          <p:nvPr/>
        </p:nvSpPr>
        <p:spPr>
          <a:xfrm>
            <a:off x="228600" y="6400800"/>
            <a:ext cx="8915400" cy="338554"/>
          </a:xfrm>
          <a:prstGeom prst="rect">
            <a:avLst/>
          </a:prstGeom>
        </p:spPr>
        <p:txBody>
          <a:bodyPr wrap="square">
            <a:spAutoFit/>
          </a:bodyPr>
          <a:lstStyle/>
          <a:p>
            <a:r>
              <a:rPr lang="en-US" sz="1600" dirty="0" smtClean="0">
                <a:solidFill>
                  <a:srgbClr val="FF0000"/>
                </a:solidFill>
              </a:rPr>
              <a:t>R.H. Clarke and </a:t>
            </a:r>
            <a:r>
              <a:rPr lang="en-US" sz="1600" dirty="0" err="1" smtClean="0">
                <a:solidFill>
                  <a:srgbClr val="FF0000"/>
                </a:solidFill>
              </a:rPr>
              <a:t>J.Valentin</a:t>
            </a:r>
            <a:r>
              <a:rPr lang="en-US" sz="1600" dirty="0" smtClean="0">
                <a:solidFill>
                  <a:srgbClr val="FF0000"/>
                </a:solidFill>
              </a:rPr>
              <a:t>, The History of ICRP and the Evolution of its Policies, ICRP 109 </a:t>
            </a:r>
            <a:endParaRPr lang="en-US" sz="1600" dirty="0">
              <a:solidFill>
                <a:srgbClr val="FF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Protection principles</a:t>
            </a:r>
            <a:endParaRPr lang="en-US" dirty="0"/>
          </a:p>
        </p:txBody>
      </p:sp>
      <p:sp>
        <p:nvSpPr>
          <p:cNvPr id="3" name="Content Placeholder 2"/>
          <p:cNvSpPr>
            <a:spLocks noGrp="1"/>
          </p:cNvSpPr>
          <p:nvPr>
            <p:ph idx="1"/>
          </p:nvPr>
        </p:nvSpPr>
        <p:spPr/>
        <p:txBody>
          <a:bodyPr>
            <a:normAutofit fontScale="85000" lnSpcReduction="20000"/>
          </a:bodyPr>
          <a:lstStyle/>
          <a:p>
            <a:pPr algn="just"/>
            <a:r>
              <a:rPr lang="en-US" dirty="0" smtClean="0"/>
              <a:t>Protection of public (1954)</a:t>
            </a:r>
          </a:p>
          <a:p>
            <a:pPr lvl="1" algn="just"/>
            <a:r>
              <a:rPr lang="en-US" dirty="0" smtClean="0"/>
              <a:t>Whilst the values proposed for maximum permissible doses are such as to involve a risk which is small compared to the other hazards of life, nevertheless, in view of the incomplete evidence on which the values are based, coupled with the knowledge that certain radiation effects are irreversible and cumulative, it is strongly recommended that every effort be made to reduce exposure to all types of ionizing radiation to the lowest possible level.</a:t>
            </a:r>
          </a:p>
          <a:p>
            <a:pPr lvl="1" algn="just"/>
            <a:r>
              <a:rPr lang="en-US" dirty="0" smtClean="0"/>
              <a:t>The Commission recommends that, in the case of the prolonged exposure of a large population, the maximum permissible levels should be reduced by a factor of ten below those accepted for occupational exposures.</a:t>
            </a:r>
          </a:p>
          <a:p>
            <a:endParaRPr lang="en-US" dirty="0"/>
          </a:p>
        </p:txBody>
      </p:sp>
      <p:sp>
        <p:nvSpPr>
          <p:cNvPr id="4" name="Rectangle 3"/>
          <p:cNvSpPr/>
          <p:nvPr/>
        </p:nvSpPr>
        <p:spPr>
          <a:xfrm>
            <a:off x="228600" y="6400800"/>
            <a:ext cx="8915400" cy="338554"/>
          </a:xfrm>
          <a:prstGeom prst="rect">
            <a:avLst/>
          </a:prstGeom>
        </p:spPr>
        <p:txBody>
          <a:bodyPr wrap="square">
            <a:spAutoFit/>
          </a:bodyPr>
          <a:lstStyle/>
          <a:p>
            <a:r>
              <a:rPr lang="en-US" sz="1600" dirty="0" smtClean="0">
                <a:solidFill>
                  <a:srgbClr val="FF0000"/>
                </a:solidFill>
              </a:rPr>
              <a:t>R.H. Clarke and </a:t>
            </a:r>
            <a:r>
              <a:rPr lang="en-US" sz="1600" dirty="0" err="1" smtClean="0">
                <a:solidFill>
                  <a:srgbClr val="FF0000"/>
                </a:solidFill>
              </a:rPr>
              <a:t>J.Valentin</a:t>
            </a:r>
            <a:r>
              <a:rPr lang="en-US" sz="1600" dirty="0" smtClean="0">
                <a:solidFill>
                  <a:srgbClr val="FF0000"/>
                </a:solidFill>
              </a:rPr>
              <a:t>, The History of ICRP and the Evolution of its Policies, ICRP 109 </a:t>
            </a:r>
            <a:endParaRPr lang="en-US" sz="1600" dirty="0">
              <a:solidFill>
                <a:srgbClr val="FF0000"/>
              </a:solidFill>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Protection principles</a:t>
            </a:r>
            <a:endParaRPr lang="en-US" dirty="0"/>
          </a:p>
        </p:txBody>
      </p:sp>
      <p:sp>
        <p:nvSpPr>
          <p:cNvPr id="3" name="Content Placeholder 2"/>
          <p:cNvSpPr>
            <a:spLocks noGrp="1"/>
          </p:cNvSpPr>
          <p:nvPr>
            <p:ph idx="1"/>
          </p:nvPr>
        </p:nvSpPr>
        <p:spPr>
          <a:xfrm>
            <a:off x="457200" y="1371600"/>
            <a:ext cx="8229600" cy="4800600"/>
          </a:xfrm>
        </p:spPr>
        <p:txBody>
          <a:bodyPr>
            <a:normAutofit fontScale="85000" lnSpcReduction="20000"/>
          </a:bodyPr>
          <a:lstStyle/>
          <a:p>
            <a:r>
              <a:rPr lang="en-US" sz="2600" dirty="0" smtClean="0"/>
              <a:t>1958 (starting to </a:t>
            </a:r>
            <a:r>
              <a:rPr lang="en-US" sz="2600" dirty="0" smtClean="0"/>
              <a:t>recognize </a:t>
            </a:r>
            <a:r>
              <a:rPr lang="en-US" sz="2600" dirty="0" smtClean="0"/>
              <a:t>of stochastic and deterministic effects)</a:t>
            </a:r>
          </a:p>
          <a:p>
            <a:pPr lvl="1" algn="just"/>
            <a:r>
              <a:rPr lang="en-US" sz="2400" dirty="0" smtClean="0"/>
              <a:t>The weekly dose limit of 0.3 </a:t>
            </a:r>
            <a:r>
              <a:rPr lang="en-US" sz="2400" dirty="0" err="1" smtClean="0"/>
              <a:t>rem</a:t>
            </a:r>
            <a:r>
              <a:rPr lang="en-US" sz="2400" dirty="0" smtClean="0"/>
              <a:t> was replaced by a limit of the accumulated dose equivalent, D = 5 (N-18) where D is dose in </a:t>
            </a:r>
            <a:r>
              <a:rPr lang="en-US" sz="2400" dirty="0" err="1" smtClean="0"/>
              <a:t>rems</a:t>
            </a:r>
            <a:r>
              <a:rPr lang="en-US" sz="2400" dirty="0" smtClean="0"/>
              <a:t> and N is age in years, corresponding to an average annual occupational effective dose of 5 </a:t>
            </a:r>
            <a:r>
              <a:rPr lang="en-US" sz="2400" dirty="0" err="1" smtClean="0"/>
              <a:t>rem</a:t>
            </a:r>
            <a:r>
              <a:rPr lang="en-US" sz="2400" dirty="0" smtClean="0"/>
              <a:t> (50 </a:t>
            </a:r>
            <a:r>
              <a:rPr lang="en-US" sz="2400" dirty="0" err="1" smtClean="0"/>
              <a:t>mSv</a:t>
            </a:r>
            <a:r>
              <a:rPr lang="en-US" sz="2400" dirty="0" smtClean="0"/>
              <a:t>). For individual members of the public, the dose limit was set at 0.5 </a:t>
            </a:r>
            <a:r>
              <a:rPr lang="en-US" sz="2400" dirty="0" err="1" smtClean="0"/>
              <a:t>rem</a:t>
            </a:r>
            <a:r>
              <a:rPr lang="en-US" sz="2400" dirty="0" smtClean="0"/>
              <a:t> (5 </a:t>
            </a:r>
            <a:r>
              <a:rPr lang="en-US" sz="2400" dirty="0" err="1" smtClean="0"/>
              <a:t>mSv</a:t>
            </a:r>
            <a:r>
              <a:rPr lang="en-US" sz="2400" dirty="0" smtClean="0"/>
              <a:t>)/year and, in addition, a genetic dose limit of 5 </a:t>
            </a:r>
            <a:r>
              <a:rPr lang="en-US" sz="2400" dirty="0" err="1" smtClean="0"/>
              <a:t>rem</a:t>
            </a:r>
            <a:r>
              <a:rPr lang="en-US" sz="2400" dirty="0" smtClean="0"/>
              <a:t>/generation was suggested.</a:t>
            </a:r>
          </a:p>
          <a:p>
            <a:pPr lvl="1"/>
            <a:r>
              <a:rPr lang="en-US" sz="2400" dirty="0" smtClean="0"/>
              <a:t>Deterministic </a:t>
            </a:r>
            <a:r>
              <a:rPr lang="en-US" sz="2400" dirty="0" smtClean="0"/>
              <a:t>effects were separated form stochastic effects</a:t>
            </a:r>
            <a:r>
              <a:rPr lang="en-US" sz="2400" dirty="0" smtClean="0"/>
              <a:t>.</a:t>
            </a:r>
          </a:p>
          <a:p>
            <a:r>
              <a:rPr lang="en-US" dirty="0" smtClean="0"/>
              <a:t>In the 60s the focus was on;</a:t>
            </a:r>
          </a:p>
          <a:p>
            <a:pPr lvl="1"/>
            <a:r>
              <a:rPr lang="en-US" dirty="0" smtClean="0"/>
              <a:t>The radiation effects</a:t>
            </a:r>
          </a:p>
          <a:p>
            <a:pPr lvl="2" algn="just"/>
            <a:r>
              <a:rPr lang="en-US" dirty="0" smtClean="0"/>
              <a:t>To asses the risk and severity of stochastic effects and the induction rates of the non-stochastic effects of irradiation along with modifying influences such as the RBE and any synergistic effects of chemical and physical factors.</a:t>
            </a:r>
          </a:p>
          <a:p>
            <a:pPr lvl="1" algn="just"/>
            <a:r>
              <a:rPr lang="en-US" dirty="0" smtClean="0"/>
              <a:t>Develop values of secondary limits based on the Commission’s recommended dose-equivalent limits. </a:t>
            </a:r>
          </a:p>
          <a:p>
            <a:pPr lvl="1"/>
            <a:endParaRPr lang="en-US" sz="2000" dirty="0" smtClean="0"/>
          </a:p>
        </p:txBody>
      </p:sp>
      <p:sp>
        <p:nvSpPr>
          <p:cNvPr id="4" name="Rectangle 3"/>
          <p:cNvSpPr/>
          <p:nvPr/>
        </p:nvSpPr>
        <p:spPr>
          <a:xfrm>
            <a:off x="228600" y="6400800"/>
            <a:ext cx="8915400" cy="338554"/>
          </a:xfrm>
          <a:prstGeom prst="rect">
            <a:avLst/>
          </a:prstGeom>
        </p:spPr>
        <p:txBody>
          <a:bodyPr wrap="square">
            <a:spAutoFit/>
          </a:bodyPr>
          <a:lstStyle/>
          <a:p>
            <a:r>
              <a:rPr lang="en-US" sz="1600" dirty="0" smtClean="0">
                <a:solidFill>
                  <a:srgbClr val="FF0000"/>
                </a:solidFill>
              </a:rPr>
              <a:t>R.H. Clarke and </a:t>
            </a:r>
            <a:r>
              <a:rPr lang="en-US" sz="1600" dirty="0" err="1" smtClean="0">
                <a:solidFill>
                  <a:srgbClr val="FF0000"/>
                </a:solidFill>
              </a:rPr>
              <a:t>J.Valentin</a:t>
            </a:r>
            <a:r>
              <a:rPr lang="en-US" sz="1600" dirty="0" smtClean="0">
                <a:solidFill>
                  <a:srgbClr val="FF0000"/>
                </a:solidFill>
              </a:rPr>
              <a:t>, The History of ICRP and the Evolution of its Policies, ICRP 109 </a:t>
            </a:r>
            <a:endParaRPr lang="en-US" sz="1600"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Protection principles</a:t>
            </a:r>
            <a:endParaRPr lang="en-US" dirty="0"/>
          </a:p>
        </p:txBody>
      </p:sp>
      <p:sp>
        <p:nvSpPr>
          <p:cNvPr id="3" name="Content Placeholder 2"/>
          <p:cNvSpPr>
            <a:spLocks noGrp="1"/>
          </p:cNvSpPr>
          <p:nvPr>
            <p:ph idx="1"/>
          </p:nvPr>
        </p:nvSpPr>
        <p:spPr>
          <a:xfrm>
            <a:off x="457200" y="1600200"/>
            <a:ext cx="8229600" cy="4953000"/>
          </a:xfrm>
        </p:spPr>
        <p:txBody>
          <a:bodyPr>
            <a:normAutofit fontScale="77500" lnSpcReduction="20000"/>
          </a:bodyPr>
          <a:lstStyle/>
          <a:p>
            <a:r>
              <a:rPr lang="en-US" sz="2800" dirty="0" smtClean="0"/>
              <a:t>1977 (environmental concerns)</a:t>
            </a:r>
          </a:p>
          <a:p>
            <a:pPr lvl="1"/>
            <a:r>
              <a:rPr lang="en-US" dirty="0" smtClean="0"/>
              <a:t>The Commission believed that if man is adequately protected then other living things are also likely to be sufficiently protected.</a:t>
            </a:r>
          </a:p>
          <a:p>
            <a:pPr lvl="1"/>
            <a:r>
              <a:rPr lang="en-US" dirty="0" smtClean="0"/>
              <a:t>Dose limit to occupational workers set at 50 </a:t>
            </a:r>
            <a:r>
              <a:rPr lang="en-US" dirty="0" err="1" smtClean="0"/>
              <a:t>mSv</a:t>
            </a:r>
            <a:r>
              <a:rPr lang="en-US" dirty="0" smtClean="0"/>
              <a:t>/year</a:t>
            </a:r>
          </a:p>
          <a:p>
            <a:pPr lvl="1"/>
            <a:r>
              <a:rPr lang="en-US" dirty="0" smtClean="0"/>
              <a:t>Dose limits to public set at 5 </a:t>
            </a:r>
            <a:r>
              <a:rPr lang="en-US" dirty="0" err="1" smtClean="0"/>
              <a:t>mSv</a:t>
            </a:r>
            <a:r>
              <a:rPr lang="en-US" dirty="0" smtClean="0"/>
              <a:t>/year.</a:t>
            </a:r>
          </a:p>
          <a:p>
            <a:pPr algn="just"/>
            <a:r>
              <a:rPr lang="en-US" dirty="0" smtClean="0"/>
              <a:t>1980s</a:t>
            </a:r>
            <a:endParaRPr lang="en-US" dirty="0" smtClean="0"/>
          </a:p>
          <a:p>
            <a:pPr lvl="1"/>
            <a:r>
              <a:rPr lang="en-US" dirty="0" smtClean="0"/>
              <a:t>The re-evaluations of the risk estimates derived from the survivors of the atomic bombing at Hiroshima and Nagasaki, partly due to revisions in the </a:t>
            </a:r>
            <a:r>
              <a:rPr lang="en-US" dirty="0" err="1" smtClean="0"/>
              <a:t>dosimetry</a:t>
            </a:r>
            <a:r>
              <a:rPr lang="en-US" dirty="0" smtClean="0"/>
              <a:t>. The risks of exposure were claimed to be higher than those used by ICRP, and pressures began to appear for a reduction in dose limits.</a:t>
            </a:r>
          </a:p>
          <a:p>
            <a:r>
              <a:rPr lang="en-US" dirty="0" smtClean="0"/>
              <a:t>1990</a:t>
            </a:r>
          </a:p>
          <a:p>
            <a:pPr lvl="1"/>
            <a:r>
              <a:rPr lang="en-US" dirty="0" smtClean="0"/>
              <a:t>Dose limit to occupational workers is 20 </a:t>
            </a:r>
            <a:r>
              <a:rPr lang="en-US" dirty="0" err="1" smtClean="0"/>
              <a:t>mSv</a:t>
            </a:r>
            <a:r>
              <a:rPr lang="en-US" dirty="0" smtClean="0"/>
              <a:t>/year.</a:t>
            </a:r>
          </a:p>
          <a:p>
            <a:pPr lvl="1"/>
            <a:r>
              <a:rPr lang="en-US" dirty="0" smtClean="0"/>
              <a:t>Dose limit to the public reduced to 1 </a:t>
            </a:r>
            <a:r>
              <a:rPr lang="en-US" dirty="0" err="1" smtClean="0"/>
              <a:t>mSv</a:t>
            </a:r>
            <a:r>
              <a:rPr lang="en-US" dirty="0" smtClean="0"/>
              <a:t>/year</a:t>
            </a:r>
            <a:endParaRPr lang="en-US" dirty="0"/>
          </a:p>
        </p:txBody>
      </p:sp>
      <p:sp>
        <p:nvSpPr>
          <p:cNvPr id="5" name="Rectangle 4"/>
          <p:cNvSpPr/>
          <p:nvPr/>
        </p:nvSpPr>
        <p:spPr>
          <a:xfrm>
            <a:off x="228600" y="6400800"/>
            <a:ext cx="8915400" cy="338554"/>
          </a:xfrm>
          <a:prstGeom prst="rect">
            <a:avLst/>
          </a:prstGeom>
        </p:spPr>
        <p:txBody>
          <a:bodyPr wrap="square">
            <a:spAutoFit/>
          </a:bodyPr>
          <a:lstStyle/>
          <a:p>
            <a:r>
              <a:rPr lang="en-US" sz="1600" dirty="0" smtClean="0">
                <a:solidFill>
                  <a:srgbClr val="FF0000"/>
                </a:solidFill>
              </a:rPr>
              <a:t>R.H. Clarke and </a:t>
            </a:r>
            <a:r>
              <a:rPr lang="en-US" sz="1600" dirty="0" err="1" smtClean="0">
                <a:solidFill>
                  <a:srgbClr val="FF0000"/>
                </a:solidFill>
              </a:rPr>
              <a:t>J.Valentin</a:t>
            </a:r>
            <a:r>
              <a:rPr lang="en-US" sz="1600" dirty="0" smtClean="0">
                <a:solidFill>
                  <a:srgbClr val="FF0000"/>
                </a:solidFill>
              </a:rPr>
              <a:t>, The History of ICRP and the Evolution of its Policies, ICRP 109 </a:t>
            </a:r>
            <a:endParaRPr lang="en-US" sz="1600" dirty="0">
              <a:solidFill>
                <a:srgbClr val="FF0000"/>
              </a:solidFill>
            </a:endParaRP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Protection principle for stochastic processes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Justification of activities.</a:t>
            </a:r>
          </a:p>
          <a:p>
            <a:pPr lvl="1"/>
            <a:r>
              <a:rPr lang="en-US" dirty="0" smtClean="0"/>
              <a:t>Any action that changes the radiation exposure should being in net positive benefit. Individual or societal benefits should outweigh the detriments.</a:t>
            </a:r>
          </a:p>
          <a:p>
            <a:r>
              <a:rPr lang="en-US" dirty="0" smtClean="0"/>
              <a:t>Optimization of radiation protection</a:t>
            </a:r>
          </a:p>
          <a:p>
            <a:pPr lvl="1" algn="just"/>
            <a:r>
              <a:rPr lang="en-US" dirty="0" smtClean="0"/>
              <a:t> the exposures to persons, the number of people exposed and the magnitude of their individual and collective doses should all be kept “As low as reasonably achievable (ALARA)”, taking into account economic and societal factors.</a:t>
            </a:r>
          </a:p>
          <a:p>
            <a:r>
              <a:rPr lang="en-US" dirty="0" smtClean="0"/>
              <a:t>Limitation of individual risk </a:t>
            </a:r>
          </a:p>
          <a:p>
            <a:pPr lvl="1"/>
            <a:r>
              <a:rPr lang="en-US" dirty="0" smtClean="0"/>
              <a:t>The dose constraint puts restriction on the individual dose from a source thus proving a basic level of protection for the most highly exposed individuals or population from a source, and compliments the dose optimization.</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Evolution of dose limits</a:t>
            </a:r>
            <a:endParaRPr lang="en-US" dirty="0"/>
          </a:p>
        </p:txBody>
      </p:sp>
      <p:graphicFrame>
        <p:nvGraphicFramePr>
          <p:cNvPr id="6" name="Content Placeholder 5"/>
          <p:cNvGraphicFramePr>
            <a:graphicFrameLocks noGrp="1"/>
          </p:cNvGraphicFramePr>
          <p:nvPr>
            <p:ph idx="1"/>
            <p:extLst>
              <p:ext uri="{D42A27DB-BD31-4B8C-83A1-F6EECF244321}">
                <p14:modId xmlns="" xmlns:p14="http://schemas.microsoft.com/office/powerpoint/2010/main" val="2792877813"/>
              </p:ext>
            </p:extLst>
          </p:nvPr>
        </p:nvGraphicFramePr>
        <p:xfrm>
          <a:off x="152400" y="1600200"/>
          <a:ext cx="8839200" cy="3037840"/>
        </p:xfrm>
        <a:graphic>
          <a:graphicData uri="http://schemas.openxmlformats.org/drawingml/2006/table">
            <a:tbl>
              <a:tblPr firstRow="1" bandRow="1">
                <a:tableStyleId>{5C22544A-7EE6-4342-B048-85BDC9FD1C3A}</a:tableStyleId>
              </a:tblPr>
              <a:tblGrid>
                <a:gridCol w="2819400"/>
                <a:gridCol w="1724114"/>
                <a:gridCol w="2395671"/>
                <a:gridCol w="1900015"/>
              </a:tblGrid>
              <a:tr h="370840">
                <a:tc>
                  <a:txBody>
                    <a:bodyPr/>
                    <a:lstStyle/>
                    <a:p>
                      <a:r>
                        <a:rPr lang="en-US" dirty="0" smtClean="0"/>
                        <a:t>Categories</a:t>
                      </a:r>
                      <a:endParaRPr lang="en-US" dirty="0"/>
                    </a:p>
                  </a:txBody>
                  <a:tcPr/>
                </a:tc>
                <a:tc>
                  <a:txBody>
                    <a:bodyPr/>
                    <a:lstStyle/>
                    <a:p>
                      <a:r>
                        <a:rPr lang="en-US" dirty="0" smtClean="0"/>
                        <a:t>1977</a:t>
                      </a:r>
                      <a:endParaRPr lang="en-US" dirty="0"/>
                    </a:p>
                  </a:txBody>
                  <a:tcPr/>
                </a:tc>
                <a:tc>
                  <a:txBody>
                    <a:bodyPr/>
                    <a:lstStyle/>
                    <a:p>
                      <a:r>
                        <a:rPr lang="en-US" dirty="0" smtClean="0"/>
                        <a:t>1990</a:t>
                      </a:r>
                      <a:endParaRPr lang="en-US" dirty="0"/>
                    </a:p>
                  </a:txBody>
                  <a:tcPr/>
                </a:tc>
                <a:tc>
                  <a:txBody>
                    <a:bodyPr/>
                    <a:lstStyle/>
                    <a:p>
                      <a:r>
                        <a:rPr lang="en-US" dirty="0" smtClean="0"/>
                        <a:t>2007</a:t>
                      </a:r>
                      <a:endParaRPr lang="en-US" dirty="0"/>
                    </a:p>
                  </a:txBody>
                  <a:tcPr/>
                </a:tc>
              </a:tr>
              <a:tr h="370840">
                <a:tc>
                  <a:txBody>
                    <a:bodyPr/>
                    <a:lstStyle/>
                    <a:p>
                      <a:r>
                        <a:rPr lang="en-US" dirty="0" smtClean="0"/>
                        <a:t>Occupational exposure</a:t>
                      </a:r>
                    </a:p>
                  </a:txBody>
                  <a:tcPr/>
                </a:tc>
                <a:tc>
                  <a:txBody>
                    <a:bodyPr/>
                    <a:lstStyle/>
                    <a:p>
                      <a:r>
                        <a:rPr lang="en-US" dirty="0" smtClean="0"/>
                        <a:t>50 </a:t>
                      </a:r>
                      <a:r>
                        <a:rPr lang="en-US" dirty="0" err="1" smtClean="0"/>
                        <a:t>mSv</a:t>
                      </a:r>
                      <a:r>
                        <a:rPr lang="en-US" dirty="0" smtClean="0"/>
                        <a:t>/year</a:t>
                      </a:r>
                      <a:endParaRPr lang="en-US" dirty="0"/>
                    </a:p>
                  </a:txBody>
                  <a:tcPr/>
                </a:tc>
                <a:tc>
                  <a:txBody>
                    <a:bodyPr/>
                    <a:lstStyle/>
                    <a:p>
                      <a:r>
                        <a:rPr lang="en-US" dirty="0" smtClean="0"/>
                        <a:t>20 </a:t>
                      </a:r>
                      <a:r>
                        <a:rPr lang="en-US" dirty="0" err="1" smtClean="0"/>
                        <a:t>mSv</a:t>
                      </a:r>
                      <a:r>
                        <a:rPr lang="en-US" dirty="0" smtClean="0"/>
                        <a:t>/y averaged over 5 years</a:t>
                      </a:r>
                      <a:endParaRPr lang="en-US" dirty="0"/>
                    </a:p>
                  </a:txBody>
                  <a:tcPr/>
                </a:tc>
                <a:tc>
                  <a:txBody>
                    <a:bodyPr/>
                    <a:lstStyle/>
                    <a:p>
                      <a:r>
                        <a:rPr lang="en-US" dirty="0" smtClean="0"/>
                        <a:t>No change</a:t>
                      </a:r>
                      <a:endParaRPr lang="en-US" dirty="0"/>
                    </a:p>
                  </a:txBody>
                  <a:tcPr/>
                </a:tc>
              </a:tr>
              <a:tr h="370840">
                <a:tc>
                  <a:txBody>
                    <a:bodyPr/>
                    <a:lstStyle/>
                    <a:p>
                      <a:r>
                        <a:rPr lang="en-US" dirty="0" smtClean="0"/>
                        <a:t>Individual organ</a:t>
                      </a:r>
                      <a:endParaRPr lang="en-US" dirty="0"/>
                    </a:p>
                  </a:txBody>
                  <a:tcPr/>
                </a:tc>
                <a:tc>
                  <a:txBody>
                    <a:bodyPr/>
                    <a:lstStyle/>
                    <a:p>
                      <a:r>
                        <a:rPr lang="en-US" dirty="0" smtClean="0"/>
                        <a:t>500 </a:t>
                      </a:r>
                      <a:r>
                        <a:rPr lang="en-US" dirty="0" err="1" smtClean="0"/>
                        <a:t>mSv</a:t>
                      </a:r>
                      <a:r>
                        <a:rPr lang="en-US" dirty="0" smtClean="0"/>
                        <a:t>/y</a:t>
                      </a:r>
                      <a:endParaRPr lang="en-US" dirty="0"/>
                    </a:p>
                  </a:txBody>
                  <a:tcPr/>
                </a:tc>
                <a:tc>
                  <a:txBody>
                    <a:bodyPr/>
                    <a:lstStyle/>
                    <a:p>
                      <a:r>
                        <a:rPr lang="en-US" dirty="0" smtClean="0"/>
                        <a:t>dropped</a:t>
                      </a:r>
                      <a:endParaRPr lang="en-US" dirty="0"/>
                    </a:p>
                  </a:txBody>
                  <a:tcPr/>
                </a:tc>
                <a:tc>
                  <a:txBody>
                    <a:bodyPr/>
                    <a:lstStyle/>
                    <a:p>
                      <a:r>
                        <a:rPr lang="en-US" dirty="0" smtClean="0"/>
                        <a:t>No</a:t>
                      </a:r>
                      <a:r>
                        <a:rPr lang="en-US" baseline="0" dirty="0" smtClean="0"/>
                        <a:t> change</a:t>
                      </a:r>
                      <a:endParaRPr lang="en-US" dirty="0"/>
                    </a:p>
                  </a:txBody>
                  <a:tcPr/>
                </a:tc>
              </a:tr>
              <a:tr h="370840">
                <a:tc>
                  <a:txBody>
                    <a:bodyPr/>
                    <a:lstStyle/>
                    <a:p>
                      <a:r>
                        <a:rPr lang="en-US" dirty="0" smtClean="0"/>
                        <a:t>Lens of the eye</a:t>
                      </a:r>
                      <a:endParaRPr lang="en-US" dirty="0"/>
                    </a:p>
                  </a:txBody>
                  <a:tcPr/>
                </a:tc>
                <a:tc>
                  <a:txBody>
                    <a:bodyPr/>
                    <a:lstStyle/>
                    <a:p>
                      <a:r>
                        <a:rPr lang="en-US" dirty="0" smtClean="0"/>
                        <a:t>300 </a:t>
                      </a:r>
                      <a:r>
                        <a:rPr lang="en-US" dirty="0" err="1" smtClean="0"/>
                        <a:t>mSv</a:t>
                      </a:r>
                      <a:endParaRPr lang="en-US" dirty="0"/>
                    </a:p>
                  </a:txBody>
                  <a:tcPr/>
                </a:tc>
                <a:tc>
                  <a:txBody>
                    <a:bodyPr/>
                    <a:lstStyle/>
                    <a:p>
                      <a:r>
                        <a:rPr lang="en-US" dirty="0" smtClean="0"/>
                        <a:t>150 </a:t>
                      </a:r>
                      <a:r>
                        <a:rPr lang="en-US" dirty="0" err="1" smtClean="0"/>
                        <a:t>mSv</a:t>
                      </a:r>
                      <a:endParaRPr lang="en-US" dirty="0"/>
                    </a:p>
                  </a:txBody>
                  <a:tcPr/>
                </a:tc>
                <a:tc>
                  <a:txBody>
                    <a:bodyPr/>
                    <a:lstStyle/>
                    <a:p>
                      <a:r>
                        <a:rPr lang="en-US" dirty="0" smtClean="0"/>
                        <a:t>No change</a:t>
                      </a:r>
                      <a:endParaRPr lang="en-US" dirty="0"/>
                    </a:p>
                  </a:txBody>
                  <a:tcPr/>
                </a:tc>
              </a:tr>
              <a:tr h="370840">
                <a:tc>
                  <a:txBody>
                    <a:bodyPr/>
                    <a:lstStyle/>
                    <a:p>
                      <a:r>
                        <a:rPr lang="en-US" dirty="0" smtClean="0"/>
                        <a:t>Pregnant women (remainder of the pregnancy)</a:t>
                      </a:r>
                      <a:endParaRPr lang="en-US" dirty="0"/>
                    </a:p>
                  </a:txBody>
                  <a:tcPr/>
                </a:tc>
                <a:tc>
                  <a:txBody>
                    <a:bodyPr/>
                    <a:lstStyle/>
                    <a:p>
                      <a:r>
                        <a:rPr lang="en-US" dirty="0" smtClean="0"/>
                        <a:t>&lt; 15 </a:t>
                      </a:r>
                      <a:r>
                        <a:rPr lang="en-US" dirty="0" err="1" smtClean="0"/>
                        <a:t>mSv</a:t>
                      </a:r>
                      <a:r>
                        <a:rPr lang="en-US" dirty="0" smtClean="0"/>
                        <a:t>/y</a:t>
                      </a:r>
                      <a:endParaRPr lang="en-US" dirty="0"/>
                    </a:p>
                  </a:txBody>
                  <a:tcPr/>
                </a:tc>
                <a:tc>
                  <a:txBody>
                    <a:bodyPr/>
                    <a:lstStyle/>
                    <a:p>
                      <a:r>
                        <a:rPr lang="en-US" dirty="0" smtClean="0"/>
                        <a:t>2mSv to the surface of the abdomen</a:t>
                      </a:r>
                      <a:endParaRPr lang="en-US" dirty="0"/>
                    </a:p>
                  </a:txBody>
                  <a:tcPr/>
                </a:tc>
                <a:tc>
                  <a:txBody>
                    <a:bodyPr/>
                    <a:lstStyle/>
                    <a:p>
                      <a:r>
                        <a:rPr lang="en-US" dirty="0" smtClean="0"/>
                        <a:t>dropped</a:t>
                      </a:r>
                      <a:endParaRPr lang="en-US" dirty="0"/>
                    </a:p>
                  </a:txBody>
                  <a:tcPr/>
                </a:tc>
              </a:tr>
              <a:tr h="370840">
                <a:tc>
                  <a:txBody>
                    <a:bodyPr/>
                    <a:lstStyle/>
                    <a:p>
                      <a:r>
                        <a:rPr lang="en-US" dirty="0" smtClean="0"/>
                        <a:t>Public</a:t>
                      </a:r>
                      <a:endParaRPr lang="en-US" dirty="0"/>
                    </a:p>
                  </a:txBody>
                  <a:tcPr/>
                </a:tc>
                <a:tc>
                  <a:txBody>
                    <a:bodyPr/>
                    <a:lstStyle/>
                    <a:p>
                      <a:r>
                        <a:rPr lang="en-US" dirty="0" smtClean="0"/>
                        <a:t>5 </a:t>
                      </a:r>
                      <a:r>
                        <a:rPr lang="en-US" dirty="0" err="1" smtClean="0"/>
                        <a:t>mSv</a:t>
                      </a:r>
                      <a:r>
                        <a:rPr lang="en-US" dirty="0" smtClean="0"/>
                        <a:t>/y</a:t>
                      </a:r>
                      <a:endParaRPr lang="en-US" dirty="0"/>
                    </a:p>
                  </a:txBody>
                  <a:tcPr/>
                </a:tc>
                <a:tc>
                  <a:txBody>
                    <a:bodyPr/>
                    <a:lstStyle/>
                    <a:p>
                      <a:r>
                        <a:rPr lang="en-US" dirty="0" smtClean="0"/>
                        <a:t>1 </a:t>
                      </a:r>
                      <a:r>
                        <a:rPr lang="en-US" dirty="0" err="1" smtClean="0"/>
                        <a:t>mSv</a:t>
                      </a:r>
                      <a:r>
                        <a:rPr lang="en-US" dirty="0" smtClean="0"/>
                        <a:t>/y</a:t>
                      </a:r>
                      <a:endParaRPr lang="en-US" dirty="0"/>
                    </a:p>
                  </a:txBody>
                  <a:tcPr/>
                </a:tc>
                <a:tc>
                  <a:txBody>
                    <a:bodyPr/>
                    <a:lstStyle/>
                    <a:p>
                      <a:r>
                        <a:rPr lang="en-US" dirty="0" smtClean="0"/>
                        <a:t>No change</a:t>
                      </a:r>
                      <a:endParaRPr lang="en-US" dirty="0"/>
                    </a:p>
                  </a:txBody>
                  <a:tcPr/>
                </a:tc>
              </a:tr>
            </a:tbl>
          </a:graphicData>
        </a:graphic>
      </p:graphicFrame>
      <p:sp>
        <p:nvSpPr>
          <p:cNvPr id="5" name="Rectangle 4"/>
          <p:cNvSpPr/>
          <p:nvPr/>
        </p:nvSpPr>
        <p:spPr>
          <a:xfrm>
            <a:off x="87088" y="6186137"/>
            <a:ext cx="8915400" cy="584775"/>
          </a:xfrm>
          <a:prstGeom prst="rect">
            <a:avLst/>
          </a:prstGeom>
        </p:spPr>
        <p:txBody>
          <a:bodyPr wrap="square">
            <a:spAutoFit/>
          </a:bodyPr>
          <a:lstStyle/>
          <a:p>
            <a:r>
              <a:rPr lang="en-US" sz="1600" dirty="0" smtClean="0">
                <a:solidFill>
                  <a:srgbClr val="FF0000"/>
                </a:solidFill>
              </a:rPr>
              <a:t>Evolution of ICRP Recommendations 1977, 1990 and 2007, NEA report 6920 (2011)</a:t>
            </a:r>
          </a:p>
          <a:p>
            <a:r>
              <a:rPr lang="en-US" sz="1600" dirty="0" smtClean="0">
                <a:solidFill>
                  <a:srgbClr val="FF0000"/>
                </a:solidFill>
              </a:rPr>
              <a:t>https://www.oecd-nea.org/rp/reports/2011/nea6920-ICRP-recommendations.pdf</a:t>
            </a:r>
            <a:endParaRPr lang="en-US" sz="1600" dirty="0">
              <a:solidFill>
                <a:srgbClr val="FF0000"/>
              </a:solidFill>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Effects of radiation has been studied for several decades now. Some populations are being studied over a few generations.</a:t>
            </a:r>
          </a:p>
          <a:p>
            <a:pPr algn="just"/>
            <a:r>
              <a:rPr lang="en-US" dirty="0" smtClean="0"/>
              <a:t>All known effects are observed at high exposures.</a:t>
            </a:r>
          </a:p>
          <a:p>
            <a:pPr algn="just"/>
            <a:r>
              <a:rPr lang="en-US" dirty="0" smtClean="0"/>
              <a:t>No effects are observed at low exposures.</a:t>
            </a:r>
          </a:p>
          <a:p>
            <a:pPr algn="just"/>
            <a:r>
              <a:rPr lang="en-US" dirty="0" smtClean="0"/>
              <a:t>The radiation protection principle is to avoid deterministic effects and to minimize stochastic effects.</a:t>
            </a:r>
          </a:p>
          <a:p>
            <a:pPr algn="just"/>
            <a:r>
              <a:rPr lang="en-US" dirty="0" smtClean="0"/>
              <a:t>The evolution of the ICRP recommendations  have used the prevailing knowledge of radiation to prescribe the limits so that radiation can be used safely for the betterment of society and human beings.</a:t>
            </a:r>
          </a:p>
          <a:p>
            <a:pPr algn="just"/>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371600" y="2971800"/>
            <a:ext cx="6400800" cy="769441"/>
          </a:xfrm>
          <a:prstGeom prst="rect">
            <a:avLst/>
          </a:prstGeom>
        </p:spPr>
        <p:txBody>
          <a:bodyPr wrap="square">
            <a:spAutoFit/>
          </a:bodyPr>
          <a:lstStyle/>
          <a:p>
            <a:r>
              <a:rPr lang="en-US" sz="4400" dirty="0" smtClean="0">
                <a:solidFill>
                  <a:prstClr val="black"/>
                </a:solidFill>
                <a:ea typeface="+mj-ea"/>
                <a:cs typeface="+mj-cs"/>
              </a:rPr>
              <a:t>Thanks for your patience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TNORM</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Geothermal Energy Production Wastes</a:t>
            </a:r>
          </a:p>
          <a:p>
            <a:r>
              <a:rPr lang="en-US" dirty="0" smtClean="0"/>
              <a:t>Oil and Gas Production Wastes</a:t>
            </a:r>
          </a:p>
          <a:p>
            <a:r>
              <a:rPr lang="en-US" dirty="0" smtClean="0"/>
              <a:t>Drinking Water Treatment Wastes</a:t>
            </a:r>
          </a:p>
          <a:p>
            <a:r>
              <a:rPr lang="en-US" dirty="0" smtClean="0"/>
              <a:t>Coal Fly Ash and Bottom Ash</a:t>
            </a:r>
          </a:p>
          <a:p>
            <a:r>
              <a:rPr lang="en-US" dirty="0" smtClean="0"/>
              <a:t>Fertilizer and Fertilizer Production Wastes</a:t>
            </a:r>
          </a:p>
          <a:p>
            <a:pPr lvl="1"/>
            <a:r>
              <a:rPr lang="en-US" dirty="0" smtClean="0"/>
              <a:t>Phosphate rocks contain more than average U, Th..</a:t>
            </a:r>
          </a:p>
          <a:p>
            <a:r>
              <a:rPr lang="en-US" dirty="0" smtClean="0"/>
              <a:t>Rare Earths (Monazite, </a:t>
            </a:r>
            <a:r>
              <a:rPr lang="en-US" dirty="0" err="1" smtClean="0"/>
              <a:t>Xenotime</a:t>
            </a:r>
            <a:r>
              <a:rPr lang="en-US" dirty="0" smtClean="0"/>
              <a:t>) Extraction Waste</a:t>
            </a:r>
          </a:p>
          <a:p>
            <a:r>
              <a:rPr lang="en-US" dirty="0" smtClean="0"/>
              <a:t>Mining Wastes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Radiation </a:t>
            </a:r>
            <a:r>
              <a:rPr lang="en-GB" dirty="0" smtClean="0"/>
              <a:t>due to technology </a:t>
            </a:r>
            <a:endParaRPr lang="en-US" dirty="0"/>
          </a:p>
        </p:txBody>
      </p:sp>
      <p:sp>
        <p:nvSpPr>
          <p:cNvPr id="3" name="Content Placeholder 2"/>
          <p:cNvSpPr>
            <a:spLocks noGrp="1"/>
          </p:cNvSpPr>
          <p:nvPr>
            <p:ph idx="1"/>
          </p:nvPr>
        </p:nvSpPr>
        <p:spPr>
          <a:xfrm>
            <a:off x="457200" y="1600200"/>
            <a:ext cx="8229600" cy="4953000"/>
          </a:xfrm>
        </p:spPr>
        <p:txBody>
          <a:bodyPr>
            <a:normAutofit fontScale="92500" lnSpcReduction="20000"/>
          </a:bodyPr>
          <a:lstStyle/>
          <a:p>
            <a:r>
              <a:rPr lang="en-GB" dirty="0" smtClean="0"/>
              <a:t>Medical</a:t>
            </a:r>
          </a:p>
          <a:p>
            <a:pPr lvl="1"/>
            <a:r>
              <a:rPr lang="en-GB" dirty="0" smtClean="0"/>
              <a:t>Diagnostics</a:t>
            </a:r>
          </a:p>
          <a:p>
            <a:pPr lvl="2"/>
            <a:r>
              <a:rPr lang="en-GB" dirty="0" smtClean="0"/>
              <a:t>X-rays</a:t>
            </a:r>
          </a:p>
          <a:p>
            <a:pPr lvl="2"/>
            <a:r>
              <a:rPr lang="en-GB" dirty="0" smtClean="0"/>
              <a:t>Artificial sources</a:t>
            </a:r>
          </a:p>
          <a:p>
            <a:pPr lvl="2"/>
            <a:r>
              <a:rPr lang="en-GB" dirty="0" smtClean="0"/>
              <a:t>PET Isotopes</a:t>
            </a:r>
          </a:p>
          <a:p>
            <a:pPr lvl="1"/>
            <a:r>
              <a:rPr lang="en-GB" dirty="0" smtClean="0"/>
              <a:t>Therapy</a:t>
            </a:r>
          </a:p>
          <a:p>
            <a:pPr lvl="2"/>
            <a:r>
              <a:rPr lang="en-GB" dirty="0" smtClean="0"/>
              <a:t>X-rays, electrons, neutrons, protons, Heavy ions</a:t>
            </a:r>
          </a:p>
          <a:p>
            <a:r>
              <a:rPr lang="en-GB" dirty="0" smtClean="0"/>
              <a:t>Nuclear Activities</a:t>
            </a:r>
          </a:p>
          <a:p>
            <a:r>
              <a:rPr lang="en-GB" dirty="0" smtClean="0"/>
              <a:t>Air </a:t>
            </a:r>
            <a:r>
              <a:rPr lang="en-GB" dirty="0" smtClean="0"/>
              <a:t>and space travel</a:t>
            </a:r>
          </a:p>
          <a:p>
            <a:pPr lvl="2"/>
            <a:r>
              <a:rPr lang="en-GB" dirty="0" smtClean="0"/>
              <a:t>Air crew </a:t>
            </a:r>
            <a:r>
              <a:rPr lang="en-US" dirty="0" smtClean="0"/>
              <a:t>~ 2-3 </a:t>
            </a:r>
            <a:r>
              <a:rPr lang="en-US" dirty="0" err="1" smtClean="0"/>
              <a:t>mSv</a:t>
            </a:r>
            <a:r>
              <a:rPr lang="en-US" dirty="0" smtClean="0"/>
              <a:t> y</a:t>
            </a:r>
            <a:r>
              <a:rPr lang="en-US" baseline="30000" dirty="0" smtClean="0"/>
              <a:t>-1</a:t>
            </a:r>
            <a:r>
              <a:rPr lang="en-US" dirty="0" smtClean="0"/>
              <a:t>.</a:t>
            </a:r>
            <a:endParaRPr lang="en-GB" dirty="0" smtClean="0"/>
          </a:p>
          <a:p>
            <a:r>
              <a:rPr lang="en-GB" dirty="0" smtClean="0"/>
              <a:t>Industrial products</a:t>
            </a:r>
          </a:p>
          <a:p>
            <a:r>
              <a:rPr lang="en-GB" dirty="0" smtClean="0"/>
              <a:t>Food irradiation</a:t>
            </a:r>
          </a:p>
          <a:p>
            <a:endParaRPr lang="en-GB" dirty="0" smtClean="0"/>
          </a:p>
          <a:p>
            <a:endParaRPr lang="en-GB" dirty="0" smtClean="0"/>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Radioactivity</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smtClean="0"/>
              <a:t>Radioactivity </a:t>
            </a:r>
          </a:p>
          <a:p>
            <a:pPr lvl="1" algn="just"/>
            <a:r>
              <a:rPr lang="en-US" dirty="0" smtClean="0"/>
              <a:t>is a nuclear phenomenon occurring due to the instability of the nucleus.</a:t>
            </a:r>
          </a:p>
          <a:p>
            <a:pPr lvl="1" algn="just"/>
            <a:r>
              <a:rPr lang="en-US" dirty="0" smtClean="0"/>
              <a:t>is a spontaneous, continuous and irreversible process.</a:t>
            </a:r>
          </a:p>
          <a:p>
            <a:pPr lvl="1" algn="just"/>
            <a:r>
              <a:rPr lang="en-US" dirty="0" smtClean="0"/>
              <a:t>is independent of external factors such as pressure, temperature, state of substance, electrical field, magnetic field, catalyst etc.</a:t>
            </a:r>
          </a:p>
          <a:p>
            <a:pPr lvl="1" algn="just"/>
            <a:r>
              <a:rPr lang="en-US" dirty="0" smtClean="0"/>
              <a:t>reduces with </a:t>
            </a:r>
            <a:r>
              <a:rPr lang="en-US" dirty="0" smtClean="0"/>
              <a:t>a certain characteristic half life.</a:t>
            </a:r>
          </a:p>
          <a:p>
            <a:pPr algn="just"/>
            <a:r>
              <a:rPr lang="en-US" dirty="0" smtClean="0"/>
              <a:t>The physical and chemical properties of daughter element are different than that of the parent element.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969963" y="469900"/>
            <a:ext cx="7313612" cy="839788"/>
          </a:xfrm>
          <a:noFill/>
          <a:ln/>
        </p:spPr>
        <p:txBody>
          <a:bodyPr lIns="82628" tIns="41315" rIns="82628" bIns="41315"/>
          <a:lstStyle/>
          <a:p>
            <a:r>
              <a:rPr lang="en-US"/>
              <a:t>Ionizing Radiation </a:t>
            </a:r>
          </a:p>
        </p:txBody>
      </p:sp>
      <p:sp>
        <p:nvSpPr>
          <p:cNvPr id="16387" name="Rectangle 3"/>
          <p:cNvSpPr>
            <a:spLocks noGrp="1" noChangeArrowheads="1"/>
          </p:cNvSpPr>
          <p:nvPr>
            <p:ph type="body" idx="1"/>
          </p:nvPr>
        </p:nvSpPr>
        <p:spPr>
          <a:xfrm>
            <a:off x="1447800" y="1600200"/>
            <a:ext cx="3352800" cy="4343400"/>
          </a:xfrm>
          <a:noFill/>
          <a:ln/>
        </p:spPr>
        <p:txBody>
          <a:bodyPr lIns="82628" tIns="41315" rIns="82628" bIns="41315"/>
          <a:lstStyle/>
          <a:p>
            <a:pPr>
              <a:lnSpc>
                <a:spcPct val="60000"/>
              </a:lnSpc>
              <a:spcBef>
                <a:spcPct val="100000"/>
              </a:spcBef>
            </a:pPr>
            <a:r>
              <a:rPr lang="en-US" sz="2800"/>
              <a:t>Alpha particles (</a:t>
            </a:r>
            <a:r>
              <a:rPr lang="en-US" sz="2800">
                <a:sym typeface="Symbol" pitchFamily="18" charset="2"/>
              </a:rPr>
              <a:t>)</a:t>
            </a:r>
            <a:endParaRPr lang="en-US" sz="2800"/>
          </a:p>
          <a:p>
            <a:pPr>
              <a:lnSpc>
                <a:spcPct val="0"/>
              </a:lnSpc>
              <a:spcBef>
                <a:spcPct val="100000"/>
              </a:spcBef>
            </a:pPr>
            <a:endParaRPr lang="en-US" sz="2800"/>
          </a:p>
          <a:p>
            <a:pPr>
              <a:lnSpc>
                <a:spcPct val="60000"/>
              </a:lnSpc>
              <a:spcBef>
                <a:spcPct val="100000"/>
              </a:spcBef>
            </a:pPr>
            <a:r>
              <a:rPr lang="en-US" sz="2800"/>
              <a:t>Beta particles (</a:t>
            </a:r>
            <a:r>
              <a:rPr lang="en-US" sz="2800">
                <a:sym typeface="Symbol" pitchFamily="18" charset="2"/>
              </a:rPr>
              <a:t>)</a:t>
            </a:r>
            <a:endParaRPr lang="en-US" sz="2800"/>
          </a:p>
          <a:p>
            <a:pPr>
              <a:lnSpc>
                <a:spcPct val="0"/>
              </a:lnSpc>
              <a:spcBef>
                <a:spcPct val="100000"/>
              </a:spcBef>
              <a:buFontTx/>
              <a:buNone/>
            </a:pPr>
            <a:endParaRPr lang="en-US" sz="2800"/>
          </a:p>
          <a:p>
            <a:pPr>
              <a:lnSpc>
                <a:spcPct val="60000"/>
              </a:lnSpc>
              <a:spcBef>
                <a:spcPct val="100000"/>
              </a:spcBef>
            </a:pPr>
            <a:r>
              <a:rPr lang="en-US" sz="2800"/>
              <a:t>Gamma rays (</a:t>
            </a:r>
            <a:r>
              <a:rPr lang="en-US" sz="2800">
                <a:sym typeface="Symbol" pitchFamily="18" charset="2"/>
              </a:rPr>
              <a:t>)</a:t>
            </a:r>
            <a:endParaRPr lang="en-US" sz="2800"/>
          </a:p>
          <a:p>
            <a:pPr>
              <a:lnSpc>
                <a:spcPct val="60000"/>
              </a:lnSpc>
              <a:spcBef>
                <a:spcPct val="100000"/>
              </a:spcBef>
              <a:buFontTx/>
              <a:buNone/>
            </a:pPr>
            <a:endParaRPr lang="en-US" sz="2800"/>
          </a:p>
          <a:p>
            <a:pPr>
              <a:lnSpc>
                <a:spcPct val="60000"/>
              </a:lnSpc>
              <a:spcBef>
                <a:spcPct val="100000"/>
              </a:spcBef>
            </a:pPr>
            <a:r>
              <a:rPr lang="en-US" sz="2800"/>
              <a:t>Neutrons</a:t>
            </a:r>
          </a:p>
        </p:txBody>
      </p:sp>
      <p:grpSp>
        <p:nvGrpSpPr>
          <p:cNvPr id="2" name="Group 5"/>
          <p:cNvGrpSpPr>
            <a:grpSpLocks/>
          </p:cNvGrpSpPr>
          <p:nvPr/>
        </p:nvGrpSpPr>
        <p:grpSpPr bwMode="auto">
          <a:xfrm>
            <a:off x="5029200" y="3657600"/>
            <a:ext cx="1289050" cy="327025"/>
            <a:chOff x="4632" y="2688"/>
            <a:chExt cx="913" cy="206"/>
          </a:xfrm>
        </p:grpSpPr>
        <p:sp>
          <p:nvSpPr>
            <p:cNvPr id="16390" name="Freeform 6"/>
            <p:cNvSpPr>
              <a:spLocks/>
            </p:cNvSpPr>
            <p:nvPr/>
          </p:nvSpPr>
          <p:spPr bwMode="auto">
            <a:xfrm>
              <a:off x="4632" y="2688"/>
              <a:ext cx="913" cy="62"/>
            </a:xfrm>
            <a:custGeom>
              <a:avLst/>
              <a:gdLst/>
              <a:ahLst/>
              <a:cxnLst>
                <a:cxn ang="0">
                  <a:pos x="0" y="61"/>
                </a:cxn>
                <a:cxn ang="0">
                  <a:pos x="102" y="0"/>
                </a:cxn>
                <a:cxn ang="0">
                  <a:pos x="139" y="0"/>
                </a:cxn>
                <a:cxn ang="0">
                  <a:pos x="193" y="0"/>
                </a:cxn>
                <a:cxn ang="0">
                  <a:pos x="248" y="19"/>
                </a:cxn>
                <a:cxn ang="0">
                  <a:pos x="302" y="55"/>
                </a:cxn>
                <a:cxn ang="0">
                  <a:pos x="357" y="55"/>
                </a:cxn>
                <a:cxn ang="0">
                  <a:pos x="429" y="55"/>
                </a:cxn>
                <a:cxn ang="0">
                  <a:pos x="466" y="37"/>
                </a:cxn>
                <a:cxn ang="0">
                  <a:pos x="611" y="37"/>
                </a:cxn>
                <a:cxn ang="0">
                  <a:pos x="648" y="55"/>
                </a:cxn>
                <a:cxn ang="0">
                  <a:pos x="702" y="55"/>
                </a:cxn>
                <a:cxn ang="0">
                  <a:pos x="739" y="55"/>
                </a:cxn>
                <a:cxn ang="0">
                  <a:pos x="793" y="55"/>
                </a:cxn>
                <a:cxn ang="0">
                  <a:pos x="912" y="13"/>
                </a:cxn>
              </a:cxnLst>
              <a:rect l="0" t="0" r="r" b="b"/>
              <a:pathLst>
                <a:path w="913" h="62">
                  <a:moveTo>
                    <a:pt x="0" y="61"/>
                  </a:moveTo>
                  <a:lnTo>
                    <a:pt x="102" y="0"/>
                  </a:lnTo>
                  <a:lnTo>
                    <a:pt x="139" y="0"/>
                  </a:lnTo>
                  <a:lnTo>
                    <a:pt x="193" y="0"/>
                  </a:lnTo>
                  <a:lnTo>
                    <a:pt x="248" y="19"/>
                  </a:lnTo>
                  <a:lnTo>
                    <a:pt x="302" y="55"/>
                  </a:lnTo>
                  <a:lnTo>
                    <a:pt x="357" y="55"/>
                  </a:lnTo>
                  <a:lnTo>
                    <a:pt x="429" y="55"/>
                  </a:lnTo>
                  <a:lnTo>
                    <a:pt x="466" y="37"/>
                  </a:lnTo>
                  <a:lnTo>
                    <a:pt x="611" y="37"/>
                  </a:lnTo>
                  <a:lnTo>
                    <a:pt x="648" y="55"/>
                  </a:lnTo>
                  <a:lnTo>
                    <a:pt x="702" y="55"/>
                  </a:lnTo>
                  <a:lnTo>
                    <a:pt x="739" y="55"/>
                  </a:lnTo>
                  <a:lnTo>
                    <a:pt x="793" y="55"/>
                  </a:lnTo>
                  <a:lnTo>
                    <a:pt x="912" y="13"/>
                  </a:lnTo>
                </a:path>
              </a:pathLst>
            </a:custGeom>
            <a:noFill/>
            <a:ln w="12700" cap="rnd" cmpd="sng">
              <a:solidFill>
                <a:schemeClr val="tx1"/>
              </a:solidFill>
              <a:prstDash val="solid"/>
              <a:round/>
              <a:headEnd type="none" w="sm" len="sm"/>
              <a:tailEnd type="none" w="sm" len="sm"/>
            </a:ln>
            <a:effectLst/>
          </p:spPr>
          <p:txBody>
            <a:bodyPr/>
            <a:lstStyle/>
            <a:p>
              <a:endParaRPr lang="en-US"/>
            </a:p>
          </p:txBody>
        </p:sp>
        <p:sp>
          <p:nvSpPr>
            <p:cNvPr id="16391" name="Freeform 7"/>
            <p:cNvSpPr>
              <a:spLocks/>
            </p:cNvSpPr>
            <p:nvPr/>
          </p:nvSpPr>
          <p:spPr bwMode="auto">
            <a:xfrm>
              <a:off x="4632" y="2832"/>
              <a:ext cx="913" cy="62"/>
            </a:xfrm>
            <a:custGeom>
              <a:avLst/>
              <a:gdLst/>
              <a:ahLst/>
              <a:cxnLst>
                <a:cxn ang="0">
                  <a:pos x="0" y="61"/>
                </a:cxn>
                <a:cxn ang="0">
                  <a:pos x="102" y="0"/>
                </a:cxn>
                <a:cxn ang="0">
                  <a:pos x="139" y="0"/>
                </a:cxn>
                <a:cxn ang="0">
                  <a:pos x="193" y="0"/>
                </a:cxn>
                <a:cxn ang="0">
                  <a:pos x="248" y="19"/>
                </a:cxn>
                <a:cxn ang="0">
                  <a:pos x="302" y="55"/>
                </a:cxn>
                <a:cxn ang="0">
                  <a:pos x="357" y="55"/>
                </a:cxn>
                <a:cxn ang="0">
                  <a:pos x="429" y="55"/>
                </a:cxn>
                <a:cxn ang="0">
                  <a:pos x="466" y="37"/>
                </a:cxn>
                <a:cxn ang="0">
                  <a:pos x="611" y="37"/>
                </a:cxn>
                <a:cxn ang="0">
                  <a:pos x="648" y="55"/>
                </a:cxn>
                <a:cxn ang="0">
                  <a:pos x="702" y="55"/>
                </a:cxn>
                <a:cxn ang="0">
                  <a:pos x="739" y="55"/>
                </a:cxn>
                <a:cxn ang="0">
                  <a:pos x="793" y="55"/>
                </a:cxn>
                <a:cxn ang="0">
                  <a:pos x="912" y="13"/>
                </a:cxn>
              </a:cxnLst>
              <a:rect l="0" t="0" r="r" b="b"/>
              <a:pathLst>
                <a:path w="913" h="62">
                  <a:moveTo>
                    <a:pt x="0" y="61"/>
                  </a:moveTo>
                  <a:lnTo>
                    <a:pt x="102" y="0"/>
                  </a:lnTo>
                  <a:lnTo>
                    <a:pt x="139" y="0"/>
                  </a:lnTo>
                  <a:lnTo>
                    <a:pt x="193" y="0"/>
                  </a:lnTo>
                  <a:lnTo>
                    <a:pt x="248" y="19"/>
                  </a:lnTo>
                  <a:lnTo>
                    <a:pt x="302" y="55"/>
                  </a:lnTo>
                  <a:lnTo>
                    <a:pt x="357" y="55"/>
                  </a:lnTo>
                  <a:lnTo>
                    <a:pt x="429" y="55"/>
                  </a:lnTo>
                  <a:lnTo>
                    <a:pt x="466" y="37"/>
                  </a:lnTo>
                  <a:lnTo>
                    <a:pt x="611" y="37"/>
                  </a:lnTo>
                  <a:lnTo>
                    <a:pt x="648" y="55"/>
                  </a:lnTo>
                  <a:lnTo>
                    <a:pt x="702" y="55"/>
                  </a:lnTo>
                  <a:lnTo>
                    <a:pt x="739" y="55"/>
                  </a:lnTo>
                  <a:lnTo>
                    <a:pt x="793" y="55"/>
                  </a:lnTo>
                  <a:lnTo>
                    <a:pt x="912" y="13"/>
                  </a:lnTo>
                </a:path>
              </a:pathLst>
            </a:custGeom>
            <a:noFill/>
            <a:ln w="12700" cap="rnd" cmpd="sng">
              <a:solidFill>
                <a:schemeClr val="tx1"/>
              </a:solidFill>
              <a:prstDash val="solid"/>
              <a:round/>
              <a:headEnd type="none" w="sm" len="sm"/>
              <a:tailEnd type="none" w="sm" len="sm"/>
            </a:ln>
            <a:effectLst/>
          </p:spPr>
          <p:txBody>
            <a:bodyPr/>
            <a:lstStyle/>
            <a:p>
              <a:endParaRPr lang="en-US"/>
            </a:p>
          </p:txBody>
        </p:sp>
      </p:grpSp>
      <p:grpSp>
        <p:nvGrpSpPr>
          <p:cNvPr id="3" name="Group 8"/>
          <p:cNvGrpSpPr>
            <a:grpSpLocks/>
          </p:cNvGrpSpPr>
          <p:nvPr/>
        </p:nvGrpSpPr>
        <p:grpSpPr bwMode="auto">
          <a:xfrm>
            <a:off x="5486400" y="2667000"/>
            <a:ext cx="541338" cy="381000"/>
            <a:chOff x="4824" y="1920"/>
            <a:chExt cx="384" cy="240"/>
          </a:xfrm>
        </p:grpSpPr>
        <p:sp>
          <p:nvSpPr>
            <p:cNvPr id="16393" name="Oval 9"/>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6394" name="Line 10"/>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grpSp>
        <p:nvGrpSpPr>
          <p:cNvPr id="4" name="Group 11"/>
          <p:cNvGrpSpPr>
            <a:grpSpLocks/>
          </p:cNvGrpSpPr>
          <p:nvPr/>
        </p:nvGrpSpPr>
        <p:grpSpPr bwMode="auto">
          <a:xfrm>
            <a:off x="5334000" y="1295400"/>
            <a:ext cx="1101725" cy="1025525"/>
            <a:chOff x="4832" y="998"/>
            <a:chExt cx="780" cy="646"/>
          </a:xfrm>
        </p:grpSpPr>
        <p:sp>
          <p:nvSpPr>
            <p:cNvPr id="16396" name="Oval 12"/>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6397" name="Oval 13"/>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6398" name="Oval 14"/>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6399" name="Oval 15"/>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6400" name="Rectangle 16"/>
            <p:cNvSpPr>
              <a:spLocks noChangeArrowheads="1"/>
            </p:cNvSpPr>
            <p:nvPr/>
          </p:nvSpPr>
          <p:spPr bwMode="auto">
            <a:xfrm>
              <a:off x="5270" y="998"/>
              <a:ext cx="342" cy="263"/>
            </a:xfrm>
            <a:prstGeom prst="rect">
              <a:avLst/>
            </a:prstGeom>
            <a:noFill/>
            <a:ln w="9525">
              <a:noFill/>
              <a:miter lim="800000"/>
              <a:headEnd/>
              <a:tailEnd/>
            </a:ln>
            <a:effectLst/>
          </p:spPr>
          <p:txBody>
            <a:bodyPr wrap="none" lIns="82628" tIns="41315" rIns="82628" bIns="41315">
              <a:spAutoFit/>
            </a:bodyPr>
            <a:lstStyle/>
            <a:p>
              <a:pPr defTabSz="820738" eaLnBrk="0" hangingPunct="0"/>
              <a:r>
                <a:rPr lang="en-US" sz="2200" b="1">
                  <a:solidFill>
                    <a:schemeClr val="hlink"/>
                  </a:solidFill>
                </a:rPr>
                <a:t>++</a:t>
              </a:r>
            </a:p>
          </p:txBody>
        </p:sp>
      </p:grpSp>
      <p:sp>
        <p:nvSpPr>
          <p:cNvPr id="16401" name="Oval 17"/>
          <p:cNvSpPr>
            <a:spLocks noChangeArrowheads="1"/>
          </p:cNvSpPr>
          <p:nvPr/>
        </p:nvSpPr>
        <p:spPr bwMode="auto">
          <a:xfrm>
            <a:off x="5486400" y="4953000"/>
            <a:ext cx="327025" cy="368300"/>
          </a:xfrm>
          <a:prstGeom prst="ellipse">
            <a:avLst/>
          </a:prstGeom>
          <a:noFill/>
          <a:ln w="12700">
            <a:solidFill>
              <a:schemeClr val="tx1"/>
            </a:solidFill>
            <a:round/>
            <a:headEnd/>
            <a:tailEnd/>
          </a:ln>
          <a:effectLst/>
        </p:spPr>
        <p:txBody>
          <a:bodyPr wrap="none" anchor="ctr"/>
          <a:lstStyle/>
          <a:p>
            <a:endParaRPr lang="en-US"/>
          </a:p>
        </p:txBody>
      </p:sp>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685800" y="228600"/>
            <a:ext cx="7772400" cy="1143000"/>
          </a:xfrm>
        </p:spPr>
        <p:txBody>
          <a:bodyPr/>
          <a:lstStyle/>
          <a:p>
            <a:r>
              <a:rPr lang="en-US"/>
              <a:t>Half Life</a:t>
            </a:r>
          </a:p>
        </p:txBody>
      </p:sp>
      <p:sp>
        <p:nvSpPr>
          <p:cNvPr id="160776" name="Rectangle 8"/>
          <p:cNvSpPr>
            <a:spLocks noChangeArrowheads="1"/>
          </p:cNvSpPr>
          <p:nvPr/>
        </p:nvSpPr>
        <p:spPr bwMode="auto">
          <a:xfrm>
            <a:off x="609600" y="1752600"/>
            <a:ext cx="457200" cy="3656013"/>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77" name="Rectangle 9"/>
          <p:cNvSpPr>
            <a:spLocks noChangeArrowheads="1"/>
          </p:cNvSpPr>
          <p:nvPr/>
        </p:nvSpPr>
        <p:spPr bwMode="auto">
          <a:xfrm>
            <a:off x="1828800" y="3581400"/>
            <a:ext cx="457200" cy="1828800"/>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78" name="Rectangle 10"/>
          <p:cNvSpPr>
            <a:spLocks noChangeArrowheads="1"/>
          </p:cNvSpPr>
          <p:nvPr/>
        </p:nvSpPr>
        <p:spPr bwMode="auto">
          <a:xfrm>
            <a:off x="3048000" y="4495800"/>
            <a:ext cx="457200" cy="914400"/>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79" name="Rectangle 11"/>
          <p:cNvSpPr>
            <a:spLocks noChangeArrowheads="1"/>
          </p:cNvSpPr>
          <p:nvPr/>
        </p:nvSpPr>
        <p:spPr bwMode="auto">
          <a:xfrm>
            <a:off x="4114800" y="4953000"/>
            <a:ext cx="457200" cy="457200"/>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80" name="Rectangle 12"/>
          <p:cNvSpPr>
            <a:spLocks noChangeArrowheads="1"/>
          </p:cNvSpPr>
          <p:nvPr/>
        </p:nvSpPr>
        <p:spPr bwMode="auto">
          <a:xfrm>
            <a:off x="5181600" y="5181600"/>
            <a:ext cx="457200" cy="228600"/>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81" name="Rectangle 13"/>
          <p:cNvSpPr>
            <a:spLocks noChangeArrowheads="1"/>
          </p:cNvSpPr>
          <p:nvPr/>
        </p:nvSpPr>
        <p:spPr bwMode="auto">
          <a:xfrm>
            <a:off x="6248400" y="5310188"/>
            <a:ext cx="457200" cy="109537"/>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82" name="Rectangle 14"/>
          <p:cNvSpPr>
            <a:spLocks noChangeArrowheads="1"/>
          </p:cNvSpPr>
          <p:nvPr/>
        </p:nvSpPr>
        <p:spPr bwMode="auto">
          <a:xfrm>
            <a:off x="7315200" y="5410200"/>
            <a:ext cx="457200" cy="55563"/>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783" name="Text Box 15"/>
          <p:cNvSpPr txBox="1">
            <a:spLocks noChangeArrowheads="1"/>
          </p:cNvSpPr>
          <p:nvPr/>
        </p:nvSpPr>
        <p:spPr bwMode="auto">
          <a:xfrm>
            <a:off x="1905000" y="5410200"/>
            <a:ext cx="609600" cy="457200"/>
          </a:xfrm>
          <a:prstGeom prst="rect">
            <a:avLst/>
          </a:prstGeom>
          <a:noFill/>
          <a:ln w="9525">
            <a:noFill/>
            <a:miter lim="800000"/>
            <a:headEnd/>
            <a:tailEnd/>
          </a:ln>
          <a:effectLst/>
        </p:spPr>
        <p:txBody>
          <a:bodyPr>
            <a:spAutoFit/>
          </a:bodyPr>
          <a:lstStyle/>
          <a:p>
            <a:pPr>
              <a:spcBef>
                <a:spcPct val="50000"/>
              </a:spcBef>
            </a:pPr>
            <a:r>
              <a:rPr lang="en-US"/>
              <a:t>1</a:t>
            </a:r>
          </a:p>
        </p:txBody>
      </p:sp>
      <p:sp>
        <p:nvSpPr>
          <p:cNvPr id="160784" name="Text Box 16"/>
          <p:cNvSpPr txBox="1">
            <a:spLocks noChangeArrowheads="1"/>
          </p:cNvSpPr>
          <p:nvPr/>
        </p:nvSpPr>
        <p:spPr bwMode="auto">
          <a:xfrm>
            <a:off x="3124200" y="5410200"/>
            <a:ext cx="609600" cy="457200"/>
          </a:xfrm>
          <a:prstGeom prst="rect">
            <a:avLst/>
          </a:prstGeom>
          <a:noFill/>
          <a:ln w="9525">
            <a:noFill/>
            <a:miter lim="800000"/>
            <a:headEnd/>
            <a:tailEnd/>
          </a:ln>
          <a:effectLst/>
        </p:spPr>
        <p:txBody>
          <a:bodyPr>
            <a:spAutoFit/>
          </a:bodyPr>
          <a:lstStyle/>
          <a:p>
            <a:pPr>
              <a:spcBef>
                <a:spcPct val="50000"/>
              </a:spcBef>
            </a:pPr>
            <a:r>
              <a:rPr lang="en-US"/>
              <a:t>2</a:t>
            </a:r>
          </a:p>
        </p:txBody>
      </p:sp>
      <p:sp>
        <p:nvSpPr>
          <p:cNvPr id="160785" name="Text Box 17"/>
          <p:cNvSpPr txBox="1">
            <a:spLocks noChangeArrowheads="1"/>
          </p:cNvSpPr>
          <p:nvPr/>
        </p:nvSpPr>
        <p:spPr bwMode="auto">
          <a:xfrm>
            <a:off x="4267200" y="5410200"/>
            <a:ext cx="609600" cy="457200"/>
          </a:xfrm>
          <a:prstGeom prst="rect">
            <a:avLst/>
          </a:prstGeom>
          <a:noFill/>
          <a:ln w="9525">
            <a:noFill/>
            <a:miter lim="800000"/>
            <a:headEnd/>
            <a:tailEnd/>
          </a:ln>
          <a:effectLst/>
        </p:spPr>
        <p:txBody>
          <a:bodyPr>
            <a:spAutoFit/>
          </a:bodyPr>
          <a:lstStyle/>
          <a:p>
            <a:pPr>
              <a:spcBef>
                <a:spcPct val="50000"/>
              </a:spcBef>
            </a:pPr>
            <a:r>
              <a:rPr lang="en-US"/>
              <a:t>3</a:t>
            </a:r>
          </a:p>
        </p:txBody>
      </p:sp>
      <p:sp>
        <p:nvSpPr>
          <p:cNvPr id="160786" name="Text Box 18"/>
          <p:cNvSpPr txBox="1">
            <a:spLocks noChangeArrowheads="1"/>
          </p:cNvSpPr>
          <p:nvPr/>
        </p:nvSpPr>
        <p:spPr bwMode="auto">
          <a:xfrm>
            <a:off x="5334000" y="5410200"/>
            <a:ext cx="609600" cy="457200"/>
          </a:xfrm>
          <a:prstGeom prst="rect">
            <a:avLst/>
          </a:prstGeom>
          <a:noFill/>
          <a:ln w="9525">
            <a:noFill/>
            <a:miter lim="800000"/>
            <a:headEnd/>
            <a:tailEnd/>
          </a:ln>
          <a:effectLst/>
        </p:spPr>
        <p:txBody>
          <a:bodyPr>
            <a:spAutoFit/>
          </a:bodyPr>
          <a:lstStyle/>
          <a:p>
            <a:pPr>
              <a:spcBef>
                <a:spcPct val="50000"/>
              </a:spcBef>
            </a:pPr>
            <a:r>
              <a:rPr lang="en-US"/>
              <a:t>4</a:t>
            </a:r>
          </a:p>
        </p:txBody>
      </p:sp>
      <p:sp>
        <p:nvSpPr>
          <p:cNvPr id="160787" name="Text Box 19"/>
          <p:cNvSpPr txBox="1">
            <a:spLocks noChangeArrowheads="1"/>
          </p:cNvSpPr>
          <p:nvPr/>
        </p:nvSpPr>
        <p:spPr bwMode="auto">
          <a:xfrm>
            <a:off x="6324600" y="5410200"/>
            <a:ext cx="609600" cy="457200"/>
          </a:xfrm>
          <a:prstGeom prst="rect">
            <a:avLst/>
          </a:prstGeom>
          <a:noFill/>
          <a:ln w="9525">
            <a:noFill/>
            <a:miter lim="800000"/>
            <a:headEnd/>
            <a:tailEnd/>
          </a:ln>
          <a:effectLst/>
        </p:spPr>
        <p:txBody>
          <a:bodyPr>
            <a:spAutoFit/>
          </a:bodyPr>
          <a:lstStyle/>
          <a:p>
            <a:pPr>
              <a:spcBef>
                <a:spcPct val="50000"/>
              </a:spcBef>
            </a:pPr>
            <a:r>
              <a:rPr lang="en-US"/>
              <a:t>5</a:t>
            </a:r>
          </a:p>
        </p:txBody>
      </p:sp>
      <p:sp>
        <p:nvSpPr>
          <p:cNvPr id="160788" name="Text Box 20"/>
          <p:cNvSpPr txBox="1">
            <a:spLocks noChangeArrowheads="1"/>
          </p:cNvSpPr>
          <p:nvPr/>
        </p:nvSpPr>
        <p:spPr bwMode="auto">
          <a:xfrm>
            <a:off x="7391400" y="5410200"/>
            <a:ext cx="609600" cy="457200"/>
          </a:xfrm>
          <a:prstGeom prst="rect">
            <a:avLst/>
          </a:prstGeom>
          <a:noFill/>
          <a:ln w="9525">
            <a:noFill/>
            <a:miter lim="800000"/>
            <a:headEnd/>
            <a:tailEnd/>
          </a:ln>
          <a:effectLst/>
        </p:spPr>
        <p:txBody>
          <a:bodyPr>
            <a:spAutoFit/>
          </a:bodyPr>
          <a:lstStyle/>
          <a:p>
            <a:pPr>
              <a:spcBef>
                <a:spcPct val="50000"/>
              </a:spcBef>
            </a:pPr>
            <a:r>
              <a:rPr lang="en-US"/>
              <a:t>6</a:t>
            </a:r>
          </a:p>
        </p:txBody>
      </p:sp>
      <p:sp>
        <p:nvSpPr>
          <p:cNvPr id="160797" name="Text Box 29"/>
          <p:cNvSpPr txBox="1">
            <a:spLocks noChangeArrowheads="1"/>
          </p:cNvSpPr>
          <p:nvPr/>
        </p:nvSpPr>
        <p:spPr bwMode="auto">
          <a:xfrm>
            <a:off x="3733800" y="1981200"/>
            <a:ext cx="4419600" cy="457200"/>
          </a:xfrm>
          <a:prstGeom prst="rect">
            <a:avLst/>
          </a:prstGeom>
          <a:noFill/>
          <a:ln w="9525">
            <a:noFill/>
            <a:miter lim="800000"/>
            <a:headEnd/>
            <a:tailEnd/>
          </a:ln>
          <a:effectLst/>
        </p:spPr>
        <p:txBody>
          <a:bodyPr>
            <a:spAutoFit/>
          </a:bodyPr>
          <a:lstStyle/>
          <a:p>
            <a:pPr>
              <a:spcBef>
                <a:spcPct val="50000"/>
              </a:spcBef>
            </a:pPr>
            <a:endParaRPr lang="en-US"/>
          </a:p>
        </p:txBody>
      </p:sp>
      <p:sp>
        <p:nvSpPr>
          <p:cNvPr id="160802" name="Rectangle 34"/>
          <p:cNvSpPr>
            <a:spLocks noChangeArrowheads="1"/>
          </p:cNvSpPr>
          <p:nvPr/>
        </p:nvSpPr>
        <p:spPr bwMode="auto">
          <a:xfrm>
            <a:off x="1828800" y="1752600"/>
            <a:ext cx="457200" cy="1833563"/>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4" name="Rectangle 36"/>
          <p:cNvSpPr>
            <a:spLocks noChangeArrowheads="1"/>
          </p:cNvSpPr>
          <p:nvPr/>
        </p:nvSpPr>
        <p:spPr bwMode="auto">
          <a:xfrm>
            <a:off x="3048000" y="3581400"/>
            <a:ext cx="457200" cy="914400"/>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5" name="Rectangle 37"/>
          <p:cNvSpPr>
            <a:spLocks noChangeArrowheads="1"/>
          </p:cNvSpPr>
          <p:nvPr/>
        </p:nvSpPr>
        <p:spPr bwMode="auto">
          <a:xfrm>
            <a:off x="4114800" y="4495800"/>
            <a:ext cx="457200" cy="457200"/>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6" name="Rectangle 38"/>
          <p:cNvSpPr>
            <a:spLocks noChangeArrowheads="1"/>
          </p:cNvSpPr>
          <p:nvPr/>
        </p:nvSpPr>
        <p:spPr bwMode="auto">
          <a:xfrm>
            <a:off x="5181600" y="4953000"/>
            <a:ext cx="457200" cy="228600"/>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7" name="Rectangle 39"/>
          <p:cNvSpPr>
            <a:spLocks noChangeArrowheads="1"/>
          </p:cNvSpPr>
          <p:nvPr/>
        </p:nvSpPr>
        <p:spPr bwMode="auto">
          <a:xfrm>
            <a:off x="6248400" y="5257800"/>
            <a:ext cx="457200" cy="109538"/>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8" name="Rectangle 40"/>
          <p:cNvSpPr>
            <a:spLocks noChangeArrowheads="1"/>
          </p:cNvSpPr>
          <p:nvPr/>
        </p:nvSpPr>
        <p:spPr bwMode="auto">
          <a:xfrm>
            <a:off x="7315200" y="5334000"/>
            <a:ext cx="457200" cy="55563"/>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09" name="Rectangle 41"/>
          <p:cNvSpPr>
            <a:spLocks noChangeArrowheads="1"/>
          </p:cNvSpPr>
          <p:nvPr/>
        </p:nvSpPr>
        <p:spPr bwMode="auto">
          <a:xfrm>
            <a:off x="3048000" y="1752600"/>
            <a:ext cx="457200" cy="1828800"/>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10" name="Rectangle 42"/>
          <p:cNvSpPr>
            <a:spLocks noChangeArrowheads="1"/>
          </p:cNvSpPr>
          <p:nvPr/>
        </p:nvSpPr>
        <p:spPr bwMode="auto">
          <a:xfrm>
            <a:off x="4114800" y="1752600"/>
            <a:ext cx="457200" cy="2738438"/>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11" name="Rectangle 43"/>
          <p:cNvSpPr>
            <a:spLocks noChangeArrowheads="1"/>
          </p:cNvSpPr>
          <p:nvPr/>
        </p:nvSpPr>
        <p:spPr bwMode="auto">
          <a:xfrm>
            <a:off x="5181600" y="1752600"/>
            <a:ext cx="457200" cy="3195638"/>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12" name="Rectangle 44"/>
          <p:cNvSpPr>
            <a:spLocks noChangeArrowheads="1"/>
          </p:cNvSpPr>
          <p:nvPr/>
        </p:nvSpPr>
        <p:spPr bwMode="auto">
          <a:xfrm>
            <a:off x="6248400" y="1752600"/>
            <a:ext cx="457200" cy="3438525"/>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13" name="Rectangle 45"/>
          <p:cNvSpPr>
            <a:spLocks noChangeArrowheads="1"/>
          </p:cNvSpPr>
          <p:nvPr/>
        </p:nvSpPr>
        <p:spPr bwMode="auto">
          <a:xfrm>
            <a:off x="7315200" y="1752600"/>
            <a:ext cx="457200" cy="3548063"/>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29" name="Rectangle 61"/>
          <p:cNvSpPr>
            <a:spLocks noChangeArrowheads="1"/>
          </p:cNvSpPr>
          <p:nvPr/>
        </p:nvSpPr>
        <p:spPr bwMode="auto">
          <a:xfrm>
            <a:off x="5867400" y="6249988"/>
            <a:ext cx="457200" cy="227012"/>
          </a:xfrm>
          <a:prstGeom prst="rect">
            <a:avLst/>
          </a:prstGeom>
          <a:solidFill>
            <a:srgbClr val="FF3300"/>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FF3300"/>
            </a:extrusionClr>
          </a:sp3d>
        </p:spPr>
        <p:txBody>
          <a:bodyPr wrap="none" anchor="ctr">
            <a:flatTx/>
          </a:bodyPr>
          <a:lstStyle/>
          <a:p>
            <a:endParaRPr lang="en-US"/>
          </a:p>
        </p:txBody>
      </p:sp>
      <p:sp>
        <p:nvSpPr>
          <p:cNvPr id="160831" name="Rectangle 63"/>
          <p:cNvSpPr>
            <a:spLocks noChangeArrowheads="1"/>
          </p:cNvSpPr>
          <p:nvPr/>
        </p:nvSpPr>
        <p:spPr bwMode="auto">
          <a:xfrm>
            <a:off x="1600200" y="6248400"/>
            <a:ext cx="457200" cy="227013"/>
          </a:xfrm>
          <a:prstGeom prst="rect">
            <a:avLst/>
          </a:prstGeom>
          <a:solidFill>
            <a:srgbClr val="00CC66"/>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rgbClr val="00CC66"/>
            </a:extrusionClr>
          </a:sp3d>
        </p:spPr>
        <p:txBody>
          <a:bodyPr wrap="none" anchor="ctr">
            <a:flatTx/>
          </a:bodyPr>
          <a:lstStyle/>
          <a:p>
            <a:endParaRPr lang="en-US"/>
          </a:p>
        </p:txBody>
      </p:sp>
      <p:sp>
        <p:nvSpPr>
          <p:cNvPr id="160832" name="Rectangle 64"/>
          <p:cNvSpPr>
            <a:spLocks noChangeArrowheads="1"/>
          </p:cNvSpPr>
          <p:nvPr/>
        </p:nvSpPr>
        <p:spPr bwMode="auto">
          <a:xfrm>
            <a:off x="609600" y="6248400"/>
            <a:ext cx="457200" cy="227013"/>
          </a:xfrm>
          <a:prstGeom prst="rect">
            <a:avLst/>
          </a:prstGeom>
          <a:solidFill>
            <a:schemeClr val="tx2"/>
          </a:solidFill>
          <a:ln w="9525">
            <a:miter lim="800000"/>
            <a:headEnd/>
            <a:tailEnd/>
          </a:ln>
          <a:effectLst/>
          <a:scene3d>
            <a:camera prst="legacyObliqueTopRight"/>
            <a:lightRig rig="legacyFlat3" dir="b"/>
          </a:scene3d>
          <a:sp3d extrusionH="430200" prstMaterial="legacyMatte">
            <a:bevelT w="13500" h="13500" prst="angle"/>
            <a:bevelB w="13500" h="13500" prst="angle"/>
            <a:extrusionClr>
              <a:schemeClr val="tx2"/>
            </a:extrusionClr>
          </a:sp3d>
        </p:spPr>
        <p:txBody>
          <a:bodyPr wrap="none" anchor="ctr">
            <a:flatTx/>
          </a:bodyPr>
          <a:lstStyle/>
          <a:p>
            <a:endParaRPr lang="en-US"/>
          </a:p>
        </p:txBody>
      </p:sp>
      <p:sp>
        <p:nvSpPr>
          <p:cNvPr id="160833" name="Text Box 65"/>
          <p:cNvSpPr txBox="1">
            <a:spLocks noChangeArrowheads="1"/>
          </p:cNvSpPr>
          <p:nvPr/>
        </p:nvSpPr>
        <p:spPr bwMode="auto">
          <a:xfrm>
            <a:off x="1219200" y="6019800"/>
            <a:ext cx="533400" cy="457200"/>
          </a:xfrm>
          <a:prstGeom prst="rect">
            <a:avLst/>
          </a:prstGeom>
          <a:noFill/>
          <a:ln w="9525">
            <a:noFill/>
            <a:miter lim="800000"/>
            <a:headEnd/>
            <a:tailEnd/>
          </a:ln>
          <a:effectLst/>
        </p:spPr>
        <p:txBody>
          <a:bodyPr>
            <a:spAutoFit/>
          </a:bodyPr>
          <a:lstStyle/>
          <a:p>
            <a:pPr>
              <a:spcBef>
                <a:spcPct val="50000"/>
              </a:spcBef>
            </a:pPr>
            <a:r>
              <a:rPr lang="en-US"/>
              <a:t>&amp;</a:t>
            </a:r>
          </a:p>
        </p:txBody>
      </p:sp>
      <p:sp>
        <p:nvSpPr>
          <p:cNvPr id="160834" name="Text Box 66"/>
          <p:cNvSpPr txBox="1">
            <a:spLocks noChangeArrowheads="1"/>
          </p:cNvSpPr>
          <p:nvPr/>
        </p:nvSpPr>
        <p:spPr bwMode="auto">
          <a:xfrm>
            <a:off x="2209800" y="6096000"/>
            <a:ext cx="3657600" cy="396875"/>
          </a:xfrm>
          <a:prstGeom prst="rect">
            <a:avLst/>
          </a:prstGeom>
          <a:noFill/>
          <a:ln w="9525">
            <a:noFill/>
            <a:miter lim="800000"/>
            <a:headEnd/>
            <a:tailEnd/>
          </a:ln>
          <a:effectLst/>
        </p:spPr>
        <p:txBody>
          <a:bodyPr>
            <a:spAutoFit/>
          </a:bodyPr>
          <a:lstStyle/>
          <a:p>
            <a:pPr>
              <a:spcBef>
                <a:spcPct val="50000"/>
              </a:spcBef>
            </a:pPr>
            <a:r>
              <a:rPr lang="en-US" sz="2000"/>
              <a:t>Parent &amp; Daughter radionuclides</a:t>
            </a:r>
          </a:p>
        </p:txBody>
      </p:sp>
      <p:sp>
        <p:nvSpPr>
          <p:cNvPr id="160835" name="Text Box 67"/>
          <p:cNvSpPr txBox="1">
            <a:spLocks noChangeArrowheads="1"/>
          </p:cNvSpPr>
          <p:nvPr/>
        </p:nvSpPr>
        <p:spPr bwMode="auto">
          <a:xfrm>
            <a:off x="6781800" y="6172200"/>
            <a:ext cx="1066800" cy="396875"/>
          </a:xfrm>
          <a:prstGeom prst="rect">
            <a:avLst/>
          </a:prstGeom>
          <a:noFill/>
          <a:ln w="9525">
            <a:noFill/>
            <a:miter lim="800000"/>
            <a:headEnd/>
            <a:tailEnd/>
          </a:ln>
          <a:effectLst/>
        </p:spPr>
        <p:txBody>
          <a:bodyPr>
            <a:spAutoFit/>
          </a:bodyPr>
          <a:lstStyle/>
          <a:p>
            <a:pPr>
              <a:spcBef>
                <a:spcPct val="50000"/>
              </a:spcBef>
            </a:pPr>
            <a:r>
              <a:rPr lang="en-US" sz="2000"/>
              <a:t>Stable</a:t>
            </a:r>
          </a:p>
        </p:txBody>
      </p:sp>
      <p:sp>
        <p:nvSpPr>
          <p:cNvPr id="160836" name="Line 68"/>
          <p:cNvSpPr>
            <a:spLocks noChangeShapeType="1"/>
          </p:cNvSpPr>
          <p:nvPr/>
        </p:nvSpPr>
        <p:spPr bwMode="auto">
          <a:xfrm>
            <a:off x="1066800" y="1752600"/>
            <a:ext cx="762000" cy="1828800"/>
          </a:xfrm>
          <a:prstGeom prst="line">
            <a:avLst/>
          </a:prstGeom>
          <a:noFill/>
          <a:ln w="28575">
            <a:solidFill>
              <a:schemeClr val="tx2"/>
            </a:solidFill>
            <a:round/>
            <a:headEnd/>
            <a:tailEnd/>
          </a:ln>
          <a:effectLst/>
        </p:spPr>
        <p:txBody>
          <a:bodyPr/>
          <a:lstStyle/>
          <a:p>
            <a:endParaRPr lang="en-US"/>
          </a:p>
        </p:txBody>
      </p:sp>
      <p:sp>
        <p:nvSpPr>
          <p:cNvPr id="160837" name="Line 69"/>
          <p:cNvSpPr>
            <a:spLocks noChangeShapeType="1"/>
          </p:cNvSpPr>
          <p:nvPr/>
        </p:nvSpPr>
        <p:spPr bwMode="auto">
          <a:xfrm>
            <a:off x="1828800" y="3581400"/>
            <a:ext cx="1219200" cy="914400"/>
          </a:xfrm>
          <a:prstGeom prst="line">
            <a:avLst/>
          </a:prstGeom>
          <a:noFill/>
          <a:ln w="28575">
            <a:solidFill>
              <a:schemeClr val="tx2"/>
            </a:solidFill>
            <a:round/>
            <a:headEnd/>
            <a:tailEnd/>
          </a:ln>
          <a:effectLst/>
        </p:spPr>
        <p:txBody>
          <a:bodyPr/>
          <a:lstStyle/>
          <a:p>
            <a:endParaRPr lang="en-US"/>
          </a:p>
        </p:txBody>
      </p:sp>
      <p:sp>
        <p:nvSpPr>
          <p:cNvPr id="160838" name="Line 70"/>
          <p:cNvSpPr>
            <a:spLocks noChangeShapeType="1"/>
          </p:cNvSpPr>
          <p:nvPr/>
        </p:nvSpPr>
        <p:spPr bwMode="auto">
          <a:xfrm>
            <a:off x="3048000" y="4495800"/>
            <a:ext cx="1066800" cy="457200"/>
          </a:xfrm>
          <a:prstGeom prst="line">
            <a:avLst/>
          </a:prstGeom>
          <a:noFill/>
          <a:ln w="28575">
            <a:solidFill>
              <a:schemeClr val="tx2"/>
            </a:solidFill>
            <a:round/>
            <a:headEnd/>
            <a:tailEnd/>
          </a:ln>
          <a:effectLst/>
        </p:spPr>
        <p:txBody>
          <a:bodyPr/>
          <a:lstStyle/>
          <a:p>
            <a:endParaRPr lang="en-US"/>
          </a:p>
        </p:txBody>
      </p:sp>
      <p:sp>
        <p:nvSpPr>
          <p:cNvPr id="160839" name="Line 71"/>
          <p:cNvSpPr>
            <a:spLocks noChangeShapeType="1"/>
          </p:cNvSpPr>
          <p:nvPr/>
        </p:nvSpPr>
        <p:spPr bwMode="auto">
          <a:xfrm>
            <a:off x="4114800" y="4953000"/>
            <a:ext cx="1066800" cy="228600"/>
          </a:xfrm>
          <a:prstGeom prst="line">
            <a:avLst/>
          </a:prstGeom>
          <a:noFill/>
          <a:ln w="28575">
            <a:solidFill>
              <a:schemeClr val="tx2"/>
            </a:solidFill>
            <a:round/>
            <a:headEnd/>
            <a:tailEnd/>
          </a:ln>
          <a:effectLst/>
        </p:spPr>
        <p:txBody>
          <a:bodyPr/>
          <a:lstStyle/>
          <a:p>
            <a:endParaRPr lang="en-US"/>
          </a:p>
        </p:txBody>
      </p:sp>
      <p:sp>
        <p:nvSpPr>
          <p:cNvPr id="160840" name="Line 72"/>
          <p:cNvSpPr>
            <a:spLocks noChangeShapeType="1"/>
          </p:cNvSpPr>
          <p:nvPr/>
        </p:nvSpPr>
        <p:spPr bwMode="auto">
          <a:xfrm>
            <a:off x="5181600" y="5181600"/>
            <a:ext cx="1066800" cy="214313"/>
          </a:xfrm>
          <a:prstGeom prst="line">
            <a:avLst/>
          </a:prstGeom>
          <a:noFill/>
          <a:ln w="28575">
            <a:solidFill>
              <a:schemeClr val="tx2"/>
            </a:solidFill>
            <a:round/>
            <a:headEnd/>
            <a:tailEnd/>
          </a:ln>
          <a:effectLst/>
        </p:spPr>
        <p:txBody>
          <a:bodyPr/>
          <a:lstStyle/>
          <a:p>
            <a:endParaRPr lang="en-US"/>
          </a:p>
        </p:txBody>
      </p:sp>
      <p:sp>
        <p:nvSpPr>
          <p:cNvPr id="160841" name="Line 73"/>
          <p:cNvSpPr>
            <a:spLocks noChangeShapeType="1"/>
          </p:cNvSpPr>
          <p:nvPr/>
        </p:nvSpPr>
        <p:spPr bwMode="auto">
          <a:xfrm>
            <a:off x="6248400" y="5386388"/>
            <a:ext cx="1066800" cy="23812"/>
          </a:xfrm>
          <a:prstGeom prst="line">
            <a:avLst/>
          </a:prstGeom>
          <a:noFill/>
          <a:ln w="28575">
            <a:solidFill>
              <a:schemeClr val="tx2"/>
            </a:solidFill>
            <a:round/>
            <a:headEnd/>
            <a:tailEnd/>
          </a:ln>
          <a:effectLst/>
        </p:spPr>
        <p:txBody>
          <a:bodyPr/>
          <a:lstStyle/>
          <a:p>
            <a:endParaRPr lang="en-US"/>
          </a:p>
        </p:txBody>
      </p:sp>
      <p:sp>
        <p:nvSpPr>
          <p:cNvPr id="160842" name="Line 74"/>
          <p:cNvSpPr>
            <a:spLocks noChangeShapeType="1"/>
          </p:cNvSpPr>
          <p:nvPr/>
        </p:nvSpPr>
        <p:spPr bwMode="auto">
          <a:xfrm>
            <a:off x="1828800" y="3657600"/>
            <a:ext cx="1219200" cy="914400"/>
          </a:xfrm>
          <a:prstGeom prst="line">
            <a:avLst/>
          </a:prstGeom>
          <a:noFill/>
          <a:ln w="28575">
            <a:solidFill>
              <a:srgbClr val="00CC66"/>
            </a:solidFill>
            <a:round/>
            <a:headEnd/>
            <a:tailEnd/>
          </a:ln>
          <a:effectLst/>
        </p:spPr>
        <p:txBody>
          <a:bodyPr/>
          <a:lstStyle/>
          <a:p>
            <a:endParaRPr lang="en-US"/>
          </a:p>
        </p:txBody>
      </p:sp>
      <p:sp>
        <p:nvSpPr>
          <p:cNvPr id="160843" name="Line 75"/>
          <p:cNvSpPr>
            <a:spLocks noChangeShapeType="1"/>
          </p:cNvSpPr>
          <p:nvPr/>
        </p:nvSpPr>
        <p:spPr bwMode="auto">
          <a:xfrm>
            <a:off x="3048000" y="4572000"/>
            <a:ext cx="1066800" cy="457200"/>
          </a:xfrm>
          <a:prstGeom prst="line">
            <a:avLst/>
          </a:prstGeom>
          <a:noFill/>
          <a:ln w="28575">
            <a:solidFill>
              <a:srgbClr val="00CC66"/>
            </a:solidFill>
            <a:round/>
            <a:headEnd/>
            <a:tailEnd/>
          </a:ln>
          <a:effectLst/>
        </p:spPr>
        <p:txBody>
          <a:bodyPr/>
          <a:lstStyle/>
          <a:p>
            <a:endParaRPr lang="en-US"/>
          </a:p>
        </p:txBody>
      </p:sp>
      <p:sp>
        <p:nvSpPr>
          <p:cNvPr id="160844" name="Line 76"/>
          <p:cNvSpPr>
            <a:spLocks noChangeShapeType="1"/>
          </p:cNvSpPr>
          <p:nvPr/>
        </p:nvSpPr>
        <p:spPr bwMode="auto">
          <a:xfrm>
            <a:off x="4114800" y="5029200"/>
            <a:ext cx="1066800" cy="228600"/>
          </a:xfrm>
          <a:prstGeom prst="line">
            <a:avLst/>
          </a:prstGeom>
          <a:noFill/>
          <a:ln w="28575">
            <a:solidFill>
              <a:srgbClr val="00CC66"/>
            </a:solidFill>
            <a:round/>
            <a:headEnd/>
            <a:tailEnd/>
          </a:ln>
          <a:effectLst/>
        </p:spPr>
        <p:txBody>
          <a:bodyPr/>
          <a:lstStyle/>
          <a:p>
            <a:endParaRPr lang="en-US"/>
          </a:p>
        </p:txBody>
      </p:sp>
      <p:sp>
        <p:nvSpPr>
          <p:cNvPr id="160845" name="Line 77"/>
          <p:cNvSpPr>
            <a:spLocks noChangeShapeType="1"/>
          </p:cNvSpPr>
          <p:nvPr/>
        </p:nvSpPr>
        <p:spPr bwMode="auto">
          <a:xfrm>
            <a:off x="5181600" y="5257800"/>
            <a:ext cx="1066800" cy="152400"/>
          </a:xfrm>
          <a:prstGeom prst="line">
            <a:avLst/>
          </a:prstGeom>
          <a:noFill/>
          <a:ln w="28575">
            <a:solidFill>
              <a:srgbClr val="00CC66"/>
            </a:solidFill>
            <a:round/>
            <a:headEnd/>
            <a:tailEnd/>
          </a:ln>
          <a:effectLst/>
        </p:spPr>
        <p:txBody>
          <a:bodyPr/>
          <a:lstStyle/>
          <a:p>
            <a:endParaRPr lang="en-US"/>
          </a:p>
        </p:txBody>
      </p:sp>
      <p:sp>
        <p:nvSpPr>
          <p:cNvPr id="160846" name="Line 78"/>
          <p:cNvSpPr>
            <a:spLocks noChangeShapeType="1"/>
          </p:cNvSpPr>
          <p:nvPr/>
        </p:nvSpPr>
        <p:spPr bwMode="auto">
          <a:xfrm flipV="1">
            <a:off x="6248400" y="5410200"/>
            <a:ext cx="1066800" cy="0"/>
          </a:xfrm>
          <a:prstGeom prst="line">
            <a:avLst/>
          </a:prstGeom>
          <a:noFill/>
          <a:ln w="28575">
            <a:solidFill>
              <a:srgbClr val="00CC66"/>
            </a:solidFill>
            <a:round/>
            <a:headEnd/>
            <a:tailEnd/>
          </a:ln>
          <a:effectLst/>
        </p:spPr>
        <p:txBody>
          <a:bodyPr/>
          <a:lstStyle/>
          <a:p>
            <a:endParaRPr lang="en-US"/>
          </a:p>
        </p:txBody>
      </p:sp>
      <p:sp>
        <p:nvSpPr>
          <p:cNvPr id="160847" name="Text Box 79"/>
          <p:cNvSpPr txBox="1">
            <a:spLocks noChangeArrowheads="1"/>
          </p:cNvSpPr>
          <p:nvPr/>
        </p:nvSpPr>
        <p:spPr bwMode="auto">
          <a:xfrm rot="10800000">
            <a:off x="55563" y="990600"/>
            <a:ext cx="488950" cy="3810000"/>
          </a:xfrm>
          <a:prstGeom prst="rect">
            <a:avLst/>
          </a:prstGeom>
          <a:noFill/>
          <a:ln w="9525">
            <a:noFill/>
            <a:miter lim="800000"/>
            <a:headEnd/>
            <a:tailEnd/>
          </a:ln>
          <a:effectLst/>
        </p:spPr>
        <p:txBody>
          <a:bodyPr vert="eaVert">
            <a:spAutoFit/>
          </a:bodyPr>
          <a:lstStyle/>
          <a:p>
            <a:pPr>
              <a:spcBef>
                <a:spcPct val="50000"/>
              </a:spcBef>
            </a:pPr>
            <a:r>
              <a:rPr lang="en-US" sz="2000"/>
              <a:t>Total number of atoms</a:t>
            </a:r>
          </a:p>
        </p:txBody>
      </p:sp>
      <p:sp>
        <p:nvSpPr>
          <p:cNvPr id="160848" name="Text Box 80"/>
          <p:cNvSpPr txBox="1">
            <a:spLocks noChangeArrowheads="1"/>
          </p:cNvSpPr>
          <p:nvPr/>
        </p:nvSpPr>
        <p:spPr bwMode="auto">
          <a:xfrm>
            <a:off x="876300" y="5470525"/>
            <a:ext cx="1562100" cy="396875"/>
          </a:xfrm>
          <a:prstGeom prst="rect">
            <a:avLst/>
          </a:prstGeom>
          <a:noFill/>
          <a:ln w="9525">
            <a:noFill/>
            <a:miter lim="800000"/>
            <a:headEnd/>
            <a:tailEnd/>
          </a:ln>
          <a:effectLst/>
        </p:spPr>
        <p:txBody>
          <a:bodyPr>
            <a:spAutoFit/>
          </a:bodyPr>
          <a:lstStyle/>
          <a:p>
            <a:pPr>
              <a:spcBef>
                <a:spcPct val="50000"/>
              </a:spcBef>
            </a:pPr>
            <a:r>
              <a:rPr lang="en-US" sz="2000"/>
              <a:t>Half Life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xit" presetSubtype="0" fill="hold" grpId="0" nodeType="clickEffect">
                                  <p:stCondLst>
                                    <p:cond delay="0"/>
                                  </p:stCondLst>
                                  <p:childTnLst>
                                    <p:animEffect transition="out" filter="dissolve">
                                      <p:cBhvr>
                                        <p:cTn id="6" dur="500"/>
                                        <p:tgtEl>
                                          <p:spTgt spid="160776"/>
                                        </p:tgtEl>
                                      </p:cBhvr>
                                    </p:animEffect>
                                    <p:set>
                                      <p:cBhvr>
                                        <p:cTn id="7" dur="1" fill="hold">
                                          <p:stCondLst>
                                            <p:cond delay="499"/>
                                          </p:stCondLst>
                                        </p:cTn>
                                        <p:tgtEl>
                                          <p:spTgt spid="160776"/>
                                        </p:tgtEl>
                                        <p:attrNameLst>
                                          <p:attrName>style.visibility</p:attrName>
                                        </p:attrNameLst>
                                      </p:cBhvr>
                                      <p:to>
                                        <p:strVal val="hidden"/>
                                      </p:to>
                                    </p:set>
                                  </p:childTnLst>
                                </p:cTn>
                              </p:par>
                            </p:childTnLst>
                          </p:cTn>
                        </p:par>
                        <p:par>
                          <p:cTn id="8" fill="hold">
                            <p:stCondLst>
                              <p:cond delay="500"/>
                            </p:stCondLst>
                            <p:childTnLst>
                              <p:par>
                                <p:cTn id="9" presetID="1" presetClass="entr" presetSubtype="0" fill="hold" grpId="0" nodeType="afterEffect">
                                  <p:stCondLst>
                                    <p:cond delay="0"/>
                                  </p:stCondLst>
                                  <p:childTnLst>
                                    <p:set>
                                      <p:cBhvr>
                                        <p:cTn id="10" dur="1" fill="hold">
                                          <p:stCondLst>
                                            <p:cond delay="0"/>
                                          </p:stCondLst>
                                        </p:cTn>
                                        <p:tgtEl>
                                          <p:spTgt spid="160777"/>
                                        </p:tgtEl>
                                        <p:attrNameLst>
                                          <p:attrName>style.visibility</p:attrName>
                                        </p:attrNameLst>
                                      </p:cBhvr>
                                      <p:to>
                                        <p:strVal val="visible"/>
                                      </p:to>
                                    </p:set>
                                  </p:childTnLst>
                                </p:cTn>
                              </p:par>
                              <p:par>
                                <p:cTn id="11" presetID="9" presetClass="entr" presetSubtype="0" fill="hold" grpId="0" nodeType="withEffect">
                                  <p:stCondLst>
                                    <p:cond delay="0"/>
                                  </p:stCondLst>
                                  <p:childTnLst>
                                    <p:set>
                                      <p:cBhvr>
                                        <p:cTn id="12" dur="1" fill="hold">
                                          <p:stCondLst>
                                            <p:cond delay="0"/>
                                          </p:stCondLst>
                                        </p:cTn>
                                        <p:tgtEl>
                                          <p:spTgt spid="160836"/>
                                        </p:tgtEl>
                                        <p:attrNameLst>
                                          <p:attrName>style.visibility</p:attrName>
                                        </p:attrNameLst>
                                      </p:cBhvr>
                                      <p:to>
                                        <p:strVal val="visible"/>
                                      </p:to>
                                    </p:set>
                                    <p:animEffect transition="in" filter="dissolve">
                                      <p:cBhvr>
                                        <p:cTn id="13" dur="500"/>
                                        <p:tgtEl>
                                          <p:spTgt spid="160836"/>
                                        </p:tgtEl>
                                      </p:cBhvr>
                                    </p:animEffect>
                                  </p:childTnLst>
                                </p:cTn>
                              </p:par>
                              <p:par>
                                <p:cTn id="14" presetID="1" presetClass="entr" presetSubtype="0" fill="hold" grpId="0" nodeType="withEffect">
                                  <p:stCondLst>
                                    <p:cond delay="0"/>
                                  </p:stCondLst>
                                  <p:childTnLst>
                                    <p:set>
                                      <p:cBhvr>
                                        <p:cTn id="15" dur="1" fill="hold">
                                          <p:stCondLst>
                                            <p:cond delay="0"/>
                                          </p:stCondLst>
                                        </p:cTn>
                                        <p:tgtEl>
                                          <p:spTgt spid="160802"/>
                                        </p:tgtEl>
                                        <p:attrNameLst>
                                          <p:attrName>style.visibility</p:attrName>
                                        </p:attrNameLst>
                                      </p:cBhvr>
                                      <p:to>
                                        <p:strVal val="visible"/>
                                      </p:to>
                                    </p:set>
                                  </p:childTnLst>
                                </p:cTn>
                              </p:par>
                              <p:par>
                                <p:cTn id="16" presetID="1" presetClass="entr" presetSubtype="0" fill="hold" nodeType="withEffect">
                                  <p:stCondLst>
                                    <p:cond delay="0"/>
                                  </p:stCondLst>
                                  <p:childTnLst>
                                    <p:set>
                                      <p:cBhvr>
                                        <p:cTn id="17" dur="1" fill="hold">
                                          <p:stCondLst>
                                            <p:cond delay="0"/>
                                          </p:stCondLst>
                                        </p:cTn>
                                        <p:tgtEl>
                                          <p:spTgt spid="160783"/>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9" presetClass="exit" presetSubtype="0" fill="hold" grpId="1" nodeType="clickEffect">
                                  <p:stCondLst>
                                    <p:cond delay="0"/>
                                  </p:stCondLst>
                                  <p:childTnLst>
                                    <p:animEffect transition="out" filter="dissolve">
                                      <p:cBhvr>
                                        <p:cTn id="21" dur="500"/>
                                        <p:tgtEl>
                                          <p:spTgt spid="160777"/>
                                        </p:tgtEl>
                                      </p:cBhvr>
                                    </p:animEffect>
                                    <p:set>
                                      <p:cBhvr>
                                        <p:cTn id="22" dur="1" fill="hold">
                                          <p:stCondLst>
                                            <p:cond delay="499"/>
                                          </p:stCondLst>
                                        </p:cTn>
                                        <p:tgtEl>
                                          <p:spTgt spid="160777"/>
                                        </p:tgtEl>
                                        <p:attrNameLst>
                                          <p:attrName>style.visibility</p:attrName>
                                        </p:attrNameLst>
                                      </p:cBhvr>
                                      <p:to>
                                        <p:strVal val="hidden"/>
                                      </p:to>
                                    </p:set>
                                  </p:childTnLst>
                                </p:cTn>
                              </p:par>
                            </p:childTnLst>
                          </p:cTn>
                        </p:par>
                        <p:par>
                          <p:cTn id="23" fill="hold">
                            <p:stCondLst>
                              <p:cond delay="500"/>
                            </p:stCondLst>
                            <p:childTnLst>
                              <p:par>
                                <p:cTn id="24" presetID="1" presetClass="entr" presetSubtype="0" fill="hold" grpId="0" nodeType="afterEffect">
                                  <p:stCondLst>
                                    <p:cond delay="0"/>
                                  </p:stCondLst>
                                  <p:childTnLst>
                                    <p:set>
                                      <p:cBhvr>
                                        <p:cTn id="25" dur="1" fill="hold">
                                          <p:stCondLst>
                                            <p:cond delay="0"/>
                                          </p:stCondLst>
                                        </p:cTn>
                                        <p:tgtEl>
                                          <p:spTgt spid="160778"/>
                                        </p:tgtEl>
                                        <p:attrNameLst>
                                          <p:attrName>style.visibility</p:attrName>
                                        </p:attrNameLst>
                                      </p:cBhvr>
                                      <p:to>
                                        <p:strVal val="visible"/>
                                      </p:to>
                                    </p:set>
                                  </p:childTnLst>
                                </p:cTn>
                              </p:par>
                              <p:par>
                                <p:cTn id="26" presetID="9" presetClass="entr" presetSubtype="0" fill="hold" grpId="0" nodeType="withEffect">
                                  <p:stCondLst>
                                    <p:cond delay="0"/>
                                  </p:stCondLst>
                                  <p:childTnLst>
                                    <p:set>
                                      <p:cBhvr>
                                        <p:cTn id="27" dur="1" fill="hold">
                                          <p:stCondLst>
                                            <p:cond delay="0"/>
                                          </p:stCondLst>
                                        </p:cTn>
                                        <p:tgtEl>
                                          <p:spTgt spid="160837"/>
                                        </p:tgtEl>
                                        <p:attrNameLst>
                                          <p:attrName>style.visibility</p:attrName>
                                        </p:attrNameLst>
                                      </p:cBhvr>
                                      <p:to>
                                        <p:strVal val="visible"/>
                                      </p:to>
                                    </p:set>
                                    <p:animEffect transition="in" filter="dissolve">
                                      <p:cBhvr>
                                        <p:cTn id="28" dur="500"/>
                                        <p:tgtEl>
                                          <p:spTgt spid="160837"/>
                                        </p:tgtEl>
                                      </p:cBhvr>
                                    </p:animEffect>
                                  </p:childTnLst>
                                </p:cTn>
                              </p:par>
                            </p:childTnLst>
                          </p:cTn>
                        </p:par>
                        <p:par>
                          <p:cTn id="29" fill="hold">
                            <p:stCondLst>
                              <p:cond delay="1000"/>
                            </p:stCondLst>
                            <p:childTnLst>
                              <p:par>
                                <p:cTn id="30" presetID="9" presetClass="exit" presetSubtype="0" fill="hold" grpId="1" nodeType="afterEffect">
                                  <p:stCondLst>
                                    <p:cond delay="0"/>
                                  </p:stCondLst>
                                  <p:childTnLst>
                                    <p:animEffect transition="out" filter="dissolve">
                                      <p:cBhvr>
                                        <p:cTn id="31" dur="500"/>
                                        <p:tgtEl>
                                          <p:spTgt spid="160802"/>
                                        </p:tgtEl>
                                      </p:cBhvr>
                                    </p:animEffect>
                                    <p:set>
                                      <p:cBhvr>
                                        <p:cTn id="32" dur="1" fill="hold">
                                          <p:stCondLst>
                                            <p:cond delay="499"/>
                                          </p:stCondLst>
                                        </p:cTn>
                                        <p:tgtEl>
                                          <p:spTgt spid="160802"/>
                                        </p:tgtEl>
                                        <p:attrNameLst>
                                          <p:attrName>style.visibility</p:attrName>
                                        </p:attrNameLst>
                                      </p:cBhvr>
                                      <p:to>
                                        <p:strVal val="hidden"/>
                                      </p:to>
                                    </p:set>
                                  </p:childTnLst>
                                </p:cTn>
                              </p:par>
                            </p:childTnLst>
                          </p:cTn>
                        </p:par>
                        <p:par>
                          <p:cTn id="33" fill="hold">
                            <p:stCondLst>
                              <p:cond delay="1500"/>
                            </p:stCondLst>
                            <p:childTnLst>
                              <p:par>
                                <p:cTn id="34" presetID="1" presetClass="entr" presetSubtype="0" fill="hold" grpId="0" nodeType="afterEffect">
                                  <p:stCondLst>
                                    <p:cond delay="0"/>
                                  </p:stCondLst>
                                  <p:childTnLst>
                                    <p:set>
                                      <p:cBhvr>
                                        <p:cTn id="35" dur="1" fill="hold">
                                          <p:stCondLst>
                                            <p:cond delay="0"/>
                                          </p:stCondLst>
                                        </p:cTn>
                                        <p:tgtEl>
                                          <p:spTgt spid="160809"/>
                                        </p:tgtEl>
                                        <p:attrNameLst>
                                          <p:attrName>style.visibility</p:attrName>
                                        </p:attrNameLst>
                                      </p:cBhvr>
                                      <p:to>
                                        <p:strVal val="visible"/>
                                      </p:to>
                                    </p:set>
                                  </p:childTnLst>
                                </p:cTn>
                              </p:par>
                            </p:childTnLst>
                          </p:cTn>
                        </p:par>
                        <p:par>
                          <p:cTn id="36" fill="hold">
                            <p:stCondLst>
                              <p:cond delay="1500"/>
                            </p:stCondLst>
                            <p:childTnLst>
                              <p:par>
                                <p:cTn id="37" presetID="1" presetClass="entr" presetSubtype="0" fill="hold" grpId="0" nodeType="afterEffect">
                                  <p:stCondLst>
                                    <p:cond delay="0"/>
                                  </p:stCondLst>
                                  <p:childTnLst>
                                    <p:set>
                                      <p:cBhvr>
                                        <p:cTn id="38" dur="1" fill="hold">
                                          <p:stCondLst>
                                            <p:cond delay="0"/>
                                          </p:stCondLst>
                                        </p:cTn>
                                        <p:tgtEl>
                                          <p:spTgt spid="160804"/>
                                        </p:tgtEl>
                                        <p:attrNameLst>
                                          <p:attrName>style.visibility</p:attrName>
                                        </p:attrNameLst>
                                      </p:cBhvr>
                                      <p:to>
                                        <p:strVal val="visible"/>
                                      </p:to>
                                    </p:set>
                                  </p:childTnLst>
                                </p:cTn>
                              </p:par>
                            </p:childTnLst>
                          </p:cTn>
                        </p:par>
                        <p:par>
                          <p:cTn id="39" fill="hold">
                            <p:stCondLst>
                              <p:cond delay="1500"/>
                            </p:stCondLst>
                            <p:childTnLst>
                              <p:par>
                                <p:cTn id="40" presetID="1" presetClass="entr" presetSubtype="0" fill="hold" grpId="0" nodeType="afterEffect">
                                  <p:stCondLst>
                                    <p:cond delay="0"/>
                                  </p:stCondLst>
                                  <p:childTnLst>
                                    <p:set>
                                      <p:cBhvr>
                                        <p:cTn id="41" dur="1" fill="hold">
                                          <p:stCondLst>
                                            <p:cond delay="0"/>
                                          </p:stCondLst>
                                        </p:cTn>
                                        <p:tgtEl>
                                          <p:spTgt spid="160842"/>
                                        </p:tgtEl>
                                        <p:attrNameLst>
                                          <p:attrName>style.visibility</p:attrName>
                                        </p:attrNameLst>
                                      </p:cBhvr>
                                      <p:to>
                                        <p:strVal val="visible"/>
                                      </p:to>
                                    </p:set>
                                  </p:childTnLst>
                                </p:cTn>
                              </p:par>
                              <p:par>
                                <p:cTn id="42" presetID="1" presetClass="entr" presetSubtype="0" fill="hold" nodeType="withEffect">
                                  <p:stCondLst>
                                    <p:cond delay="0"/>
                                  </p:stCondLst>
                                  <p:childTnLst>
                                    <p:set>
                                      <p:cBhvr>
                                        <p:cTn id="43" dur="1" fill="hold">
                                          <p:stCondLst>
                                            <p:cond delay="0"/>
                                          </p:stCondLst>
                                        </p:cTn>
                                        <p:tgtEl>
                                          <p:spTgt spid="160784"/>
                                        </p:tgtEl>
                                        <p:attrNameLst>
                                          <p:attrName>style.visibility</p:attrName>
                                        </p:attrNameLst>
                                      </p:cBhvr>
                                      <p:to>
                                        <p:strVal val="visible"/>
                                      </p:to>
                                    </p:set>
                                  </p:childTnLst>
                                </p:cTn>
                              </p:par>
                            </p:childTnLst>
                          </p:cTn>
                        </p:par>
                      </p:childTnLst>
                    </p:cTn>
                  </p:par>
                  <p:par>
                    <p:cTn id="44" fill="hold">
                      <p:stCondLst>
                        <p:cond delay="indefinite"/>
                      </p:stCondLst>
                      <p:childTnLst>
                        <p:par>
                          <p:cTn id="45" fill="hold">
                            <p:stCondLst>
                              <p:cond delay="0"/>
                            </p:stCondLst>
                            <p:childTnLst>
                              <p:par>
                                <p:cTn id="46" presetID="9" presetClass="exit" presetSubtype="0" fill="hold" grpId="1" nodeType="clickEffect">
                                  <p:stCondLst>
                                    <p:cond delay="0"/>
                                  </p:stCondLst>
                                  <p:childTnLst>
                                    <p:animEffect transition="out" filter="dissolve">
                                      <p:cBhvr>
                                        <p:cTn id="47" dur="500"/>
                                        <p:tgtEl>
                                          <p:spTgt spid="160778"/>
                                        </p:tgtEl>
                                      </p:cBhvr>
                                    </p:animEffect>
                                    <p:set>
                                      <p:cBhvr>
                                        <p:cTn id="48" dur="1" fill="hold">
                                          <p:stCondLst>
                                            <p:cond delay="499"/>
                                          </p:stCondLst>
                                        </p:cTn>
                                        <p:tgtEl>
                                          <p:spTgt spid="160778"/>
                                        </p:tgtEl>
                                        <p:attrNameLst>
                                          <p:attrName>style.visibility</p:attrName>
                                        </p:attrNameLst>
                                      </p:cBhvr>
                                      <p:to>
                                        <p:strVal val="hidden"/>
                                      </p:to>
                                    </p:set>
                                  </p:childTnLst>
                                </p:cTn>
                              </p:par>
                            </p:childTnLst>
                          </p:cTn>
                        </p:par>
                        <p:par>
                          <p:cTn id="49" fill="hold">
                            <p:stCondLst>
                              <p:cond delay="500"/>
                            </p:stCondLst>
                            <p:childTnLst>
                              <p:par>
                                <p:cTn id="50" presetID="1" presetClass="entr" presetSubtype="0" fill="hold" grpId="0" nodeType="afterEffect">
                                  <p:stCondLst>
                                    <p:cond delay="0"/>
                                  </p:stCondLst>
                                  <p:childTnLst>
                                    <p:set>
                                      <p:cBhvr>
                                        <p:cTn id="51" dur="1" fill="hold">
                                          <p:stCondLst>
                                            <p:cond delay="0"/>
                                          </p:stCondLst>
                                        </p:cTn>
                                        <p:tgtEl>
                                          <p:spTgt spid="160779"/>
                                        </p:tgtEl>
                                        <p:attrNameLst>
                                          <p:attrName>style.visibility</p:attrName>
                                        </p:attrNameLst>
                                      </p:cBhvr>
                                      <p:to>
                                        <p:strVal val="visible"/>
                                      </p:to>
                                    </p:set>
                                  </p:childTnLst>
                                </p:cTn>
                              </p:par>
                            </p:childTnLst>
                          </p:cTn>
                        </p:par>
                        <p:par>
                          <p:cTn id="52" fill="hold">
                            <p:stCondLst>
                              <p:cond delay="500"/>
                            </p:stCondLst>
                            <p:childTnLst>
                              <p:par>
                                <p:cTn id="53" presetID="1" presetClass="entr" presetSubtype="0" fill="hold" grpId="0" nodeType="afterEffect">
                                  <p:stCondLst>
                                    <p:cond delay="0"/>
                                  </p:stCondLst>
                                  <p:childTnLst>
                                    <p:set>
                                      <p:cBhvr>
                                        <p:cTn id="54" dur="1" fill="hold">
                                          <p:stCondLst>
                                            <p:cond delay="0"/>
                                          </p:stCondLst>
                                        </p:cTn>
                                        <p:tgtEl>
                                          <p:spTgt spid="160838"/>
                                        </p:tgtEl>
                                        <p:attrNameLst>
                                          <p:attrName>style.visibility</p:attrName>
                                        </p:attrNameLst>
                                      </p:cBhvr>
                                      <p:to>
                                        <p:strVal val="visible"/>
                                      </p:to>
                                    </p:set>
                                  </p:childTnLst>
                                </p:cTn>
                              </p:par>
                            </p:childTnLst>
                          </p:cTn>
                        </p:par>
                        <p:par>
                          <p:cTn id="55" fill="hold">
                            <p:stCondLst>
                              <p:cond delay="500"/>
                            </p:stCondLst>
                            <p:childTnLst>
                              <p:par>
                                <p:cTn id="56" presetID="9" presetClass="exit" presetSubtype="0" fill="hold" grpId="1" nodeType="afterEffect">
                                  <p:stCondLst>
                                    <p:cond delay="0"/>
                                  </p:stCondLst>
                                  <p:childTnLst>
                                    <p:animEffect transition="out" filter="dissolve">
                                      <p:cBhvr>
                                        <p:cTn id="57" dur="500"/>
                                        <p:tgtEl>
                                          <p:spTgt spid="160804"/>
                                        </p:tgtEl>
                                      </p:cBhvr>
                                    </p:animEffect>
                                    <p:set>
                                      <p:cBhvr>
                                        <p:cTn id="58" dur="1" fill="hold">
                                          <p:stCondLst>
                                            <p:cond delay="499"/>
                                          </p:stCondLst>
                                        </p:cTn>
                                        <p:tgtEl>
                                          <p:spTgt spid="160804"/>
                                        </p:tgtEl>
                                        <p:attrNameLst>
                                          <p:attrName>style.visibility</p:attrName>
                                        </p:attrNameLst>
                                      </p:cBhvr>
                                      <p:to>
                                        <p:strVal val="hidden"/>
                                      </p:to>
                                    </p:set>
                                  </p:childTnLst>
                                </p:cTn>
                              </p:par>
                            </p:childTnLst>
                          </p:cTn>
                        </p:par>
                        <p:par>
                          <p:cTn id="59" fill="hold">
                            <p:stCondLst>
                              <p:cond delay="1000"/>
                            </p:stCondLst>
                            <p:childTnLst>
                              <p:par>
                                <p:cTn id="60" presetID="1" presetClass="entr" presetSubtype="0" fill="hold" grpId="0" nodeType="afterEffect">
                                  <p:stCondLst>
                                    <p:cond delay="0"/>
                                  </p:stCondLst>
                                  <p:childTnLst>
                                    <p:set>
                                      <p:cBhvr>
                                        <p:cTn id="61" dur="1" fill="hold">
                                          <p:stCondLst>
                                            <p:cond delay="0"/>
                                          </p:stCondLst>
                                        </p:cTn>
                                        <p:tgtEl>
                                          <p:spTgt spid="160810"/>
                                        </p:tgtEl>
                                        <p:attrNameLst>
                                          <p:attrName>style.visibility</p:attrName>
                                        </p:attrNameLst>
                                      </p:cBhvr>
                                      <p:to>
                                        <p:strVal val="visible"/>
                                      </p:to>
                                    </p:set>
                                  </p:childTnLst>
                                </p:cTn>
                              </p:par>
                            </p:childTnLst>
                          </p:cTn>
                        </p:par>
                        <p:par>
                          <p:cTn id="62" fill="hold">
                            <p:stCondLst>
                              <p:cond delay="1000"/>
                            </p:stCondLst>
                            <p:childTnLst>
                              <p:par>
                                <p:cTn id="63" presetID="1" presetClass="entr" presetSubtype="0" fill="hold" grpId="0" nodeType="afterEffect">
                                  <p:stCondLst>
                                    <p:cond delay="0"/>
                                  </p:stCondLst>
                                  <p:childTnLst>
                                    <p:set>
                                      <p:cBhvr>
                                        <p:cTn id="64" dur="1" fill="hold">
                                          <p:stCondLst>
                                            <p:cond delay="0"/>
                                          </p:stCondLst>
                                        </p:cTn>
                                        <p:tgtEl>
                                          <p:spTgt spid="160805"/>
                                        </p:tgtEl>
                                        <p:attrNameLst>
                                          <p:attrName>style.visibility</p:attrName>
                                        </p:attrNameLst>
                                      </p:cBhvr>
                                      <p:to>
                                        <p:strVal val="visible"/>
                                      </p:to>
                                    </p:set>
                                  </p:childTnLst>
                                </p:cTn>
                              </p:par>
                            </p:childTnLst>
                          </p:cTn>
                        </p:par>
                        <p:par>
                          <p:cTn id="65" fill="hold">
                            <p:stCondLst>
                              <p:cond delay="1000"/>
                            </p:stCondLst>
                            <p:childTnLst>
                              <p:par>
                                <p:cTn id="66" presetID="1" presetClass="entr" presetSubtype="0" fill="hold" grpId="0" nodeType="afterEffect">
                                  <p:stCondLst>
                                    <p:cond delay="0"/>
                                  </p:stCondLst>
                                  <p:childTnLst>
                                    <p:set>
                                      <p:cBhvr>
                                        <p:cTn id="67" dur="1" fill="hold">
                                          <p:stCondLst>
                                            <p:cond delay="0"/>
                                          </p:stCondLst>
                                        </p:cTn>
                                        <p:tgtEl>
                                          <p:spTgt spid="160843"/>
                                        </p:tgtEl>
                                        <p:attrNameLst>
                                          <p:attrName>style.visibility</p:attrName>
                                        </p:attrNameLst>
                                      </p:cBhvr>
                                      <p:to>
                                        <p:strVal val="visible"/>
                                      </p:to>
                                    </p:set>
                                  </p:childTnLst>
                                </p:cTn>
                              </p:par>
                              <p:par>
                                <p:cTn id="68" presetID="1" presetClass="entr" presetSubtype="0" fill="hold" nodeType="withEffect">
                                  <p:stCondLst>
                                    <p:cond delay="0"/>
                                  </p:stCondLst>
                                  <p:childTnLst>
                                    <p:set>
                                      <p:cBhvr>
                                        <p:cTn id="69" dur="1" fill="hold">
                                          <p:stCondLst>
                                            <p:cond delay="0"/>
                                          </p:stCondLst>
                                        </p:cTn>
                                        <p:tgtEl>
                                          <p:spTgt spid="160785"/>
                                        </p:tgtEl>
                                        <p:attrNameLst>
                                          <p:attrName>style.visibility</p:attrName>
                                        </p:attrNameLst>
                                      </p:cBhvr>
                                      <p:to>
                                        <p:strVal val="visible"/>
                                      </p:to>
                                    </p:set>
                                  </p:childTnLst>
                                </p:cTn>
                              </p:par>
                            </p:childTnLst>
                          </p:cTn>
                        </p:par>
                      </p:childTnLst>
                    </p:cTn>
                  </p:par>
                  <p:par>
                    <p:cTn id="70" fill="hold">
                      <p:stCondLst>
                        <p:cond delay="indefinite"/>
                      </p:stCondLst>
                      <p:childTnLst>
                        <p:par>
                          <p:cTn id="71" fill="hold">
                            <p:stCondLst>
                              <p:cond delay="0"/>
                            </p:stCondLst>
                            <p:childTnLst>
                              <p:par>
                                <p:cTn id="72" presetID="9" presetClass="exit" presetSubtype="0" fill="hold" grpId="1" nodeType="clickEffect">
                                  <p:stCondLst>
                                    <p:cond delay="0"/>
                                  </p:stCondLst>
                                  <p:childTnLst>
                                    <p:animEffect transition="out" filter="dissolve">
                                      <p:cBhvr>
                                        <p:cTn id="73" dur="500"/>
                                        <p:tgtEl>
                                          <p:spTgt spid="160779"/>
                                        </p:tgtEl>
                                      </p:cBhvr>
                                    </p:animEffect>
                                    <p:set>
                                      <p:cBhvr>
                                        <p:cTn id="74" dur="1" fill="hold">
                                          <p:stCondLst>
                                            <p:cond delay="499"/>
                                          </p:stCondLst>
                                        </p:cTn>
                                        <p:tgtEl>
                                          <p:spTgt spid="160779"/>
                                        </p:tgtEl>
                                        <p:attrNameLst>
                                          <p:attrName>style.visibility</p:attrName>
                                        </p:attrNameLst>
                                      </p:cBhvr>
                                      <p:to>
                                        <p:strVal val="hidden"/>
                                      </p:to>
                                    </p:set>
                                  </p:childTnLst>
                                </p:cTn>
                              </p:par>
                            </p:childTnLst>
                          </p:cTn>
                        </p:par>
                        <p:par>
                          <p:cTn id="75" fill="hold">
                            <p:stCondLst>
                              <p:cond delay="500"/>
                            </p:stCondLst>
                            <p:childTnLst>
                              <p:par>
                                <p:cTn id="76" presetID="1" presetClass="entr" presetSubtype="0" fill="hold" grpId="0" nodeType="afterEffect">
                                  <p:stCondLst>
                                    <p:cond delay="0"/>
                                  </p:stCondLst>
                                  <p:childTnLst>
                                    <p:set>
                                      <p:cBhvr>
                                        <p:cTn id="77" dur="1" fill="hold">
                                          <p:stCondLst>
                                            <p:cond delay="0"/>
                                          </p:stCondLst>
                                        </p:cTn>
                                        <p:tgtEl>
                                          <p:spTgt spid="160780"/>
                                        </p:tgtEl>
                                        <p:attrNameLst>
                                          <p:attrName>style.visibility</p:attrName>
                                        </p:attrNameLst>
                                      </p:cBhvr>
                                      <p:to>
                                        <p:strVal val="visible"/>
                                      </p:to>
                                    </p:set>
                                  </p:childTnLst>
                                </p:cTn>
                              </p:par>
                            </p:childTnLst>
                          </p:cTn>
                        </p:par>
                        <p:par>
                          <p:cTn id="78" fill="hold">
                            <p:stCondLst>
                              <p:cond delay="500"/>
                            </p:stCondLst>
                            <p:childTnLst>
                              <p:par>
                                <p:cTn id="79" presetID="1" presetClass="entr" presetSubtype="0" fill="hold" grpId="0" nodeType="afterEffect">
                                  <p:stCondLst>
                                    <p:cond delay="0"/>
                                  </p:stCondLst>
                                  <p:childTnLst>
                                    <p:set>
                                      <p:cBhvr>
                                        <p:cTn id="80" dur="1" fill="hold">
                                          <p:stCondLst>
                                            <p:cond delay="0"/>
                                          </p:stCondLst>
                                        </p:cTn>
                                        <p:tgtEl>
                                          <p:spTgt spid="160839"/>
                                        </p:tgtEl>
                                        <p:attrNameLst>
                                          <p:attrName>style.visibility</p:attrName>
                                        </p:attrNameLst>
                                      </p:cBhvr>
                                      <p:to>
                                        <p:strVal val="visible"/>
                                      </p:to>
                                    </p:set>
                                  </p:childTnLst>
                                </p:cTn>
                              </p:par>
                            </p:childTnLst>
                          </p:cTn>
                        </p:par>
                        <p:par>
                          <p:cTn id="81" fill="hold">
                            <p:stCondLst>
                              <p:cond delay="500"/>
                            </p:stCondLst>
                            <p:childTnLst>
                              <p:par>
                                <p:cTn id="82" presetID="9" presetClass="exit" presetSubtype="0" fill="hold" grpId="1" nodeType="afterEffect">
                                  <p:stCondLst>
                                    <p:cond delay="0"/>
                                  </p:stCondLst>
                                  <p:childTnLst>
                                    <p:animEffect transition="out" filter="dissolve">
                                      <p:cBhvr>
                                        <p:cTn id="83" dur="500"/>
                                        <p:tgtEl>
                                          <p:spTgt spid="160805"/>
                                        </p:tgtEl>
                                      </p:cBhvr>
                                    </p:animEffect>
                                    <p:set>
                                      <p:cBhvr>
                                        <p:cTn id="84" dur="1" fill="hold">
                                          <p:stCondLst>
                                            <p:cond delay="499"/>
                                          </p:stCondLst>
                                        </p:cTn>
                                        <p:tgtEl>
                                          <p:spTgt spid="160805"/>
                                        </p:tgtEl>
                                        <p:attrNameLst>
                                          <p:attrName>style.visibility</p:attrName>
                                        </p:attrNameLst>
                                      </p:cBhvr>
                                      <p:to>
                                        <p:strVal val="hidden"/>
                                      </p:to>
                                    </p:set>
                                  </p:childTnLst>
                                </p:cTn>
                              </p:par>
                            </p:childTnLst>
                          </p:cTn>
                        </p:par>
                        <p:par>
                          <p:cTn id="85" fill="hold">
                            <p:stCondLst>
                              <p:cond delay="1000"/>
                            </p:stCondLst>
                            <p:childTnLst>
                              <p:par>
                                <p:cTn id="86" presetID="1" presetClass="entr" presetSubtype="0" fill="hold" grpId="0" nodeType="afterEffect">
                                  <p:stCondLst>
                                    <p:cond delay="0"/>
                                  </p:stCondLst>
                                  <p:childTnLst>
                                    <p:set>
                                      <p:cBhvr>
                                        <p:cTn id="87" dur="1" fill="hold">
                                          <p:stCondLst>
                                            <p:cond delay="0"/>
                                          </p:stCondLst>
                                        </p:cTn>
                                        <p:tgtEl>
                                          <p:spTgt spid="160811"/>
                                        </p:tgtEl>
                                        <p:attrNameLst>
                                          <p:attrName>style.visibility</p:attrName>
                                        </p:attrNameLst>
                                      </p:cBhvr>
                                      <p:to>
                                        <p:strVal val="visible"/>
                                      </p:to>
                                    </p:set>
                                  </p:childTnLst>
                                </p:cTn>
                              </p:par>
                            </p:childTnLst>
                          </p:cTn>
                        </p:par>
                        <p:par>
                          <p:cTn id="88" fill="hold">
                            <p:stCondLst>
                              <p:cond delay="1000"/>
                            </p:stCondLst>
                            <p:childTnLst>
                              <p:par>
                                <p:cTn id="89" presetID="1" presetClass="entr" presetSubtype="0" fill="hold" grpId="0" nodeType="afterEffect">
                                  <p:stCondLst>
                                    <p:cond delay="0"/>
                                  </p:stCondLst>
                                  <p:childTnLst>
                                    <p:set>
                                      <p:cBhvr>
                                        <p:cTn id="90" dur="1" fill="hold">
                                          <p:stCondLst>
                                            <p:cond delay="0"/>
                                          </p:stCondLst>
                                        </p:cTn>
                                        <p:tgtEl>
                                          <p:spTgt spid="160806"/>
                                        </p:tgtEl>
                                        <p:attrNameLst>
                                          <p:attrName>style.visibility</p:attrName>
                                        </p:attrNameLst>
                                      </p:cBhvr>
                                      <p:to>
                                        <p:strVal val="visible"/>
                                      </p:to>
                                    </p:set>
                                  </p:childTnLst>
                                </p:cTn>
                              </p:par>
                            </p:childTnLst>
                          </p:cTn>
                        </p:par>
                        <p:par>
                          <p:cTn id="91" fill="hold">
                            <p:stCondLst>
                              <p:cond delay="1000"/>
                            </p:stCondLst>
                            <p:childTnLst>
                              <p:par>
                                <p:cTn id="92" presetID="1" presetClass="entr" presetSubtype="0" fill="hold" grpId="0" nodeType="afterEffect">
                                  <p:stCondLst>
                                    <p:cond delay="0"/>
                                  </p:stCondLst>
                                  <p:childTnLst>
                                    <p:set>
                                      <p:cBhvr>
                                        <p:cTn id="93" dur="1" fill="hold">
                                          <p:stCondLst>
                                            <p:cond delay="0"/>
                                          </p:stCondLst>
                                        </p:cTn>
                                        <p:tgtEl>
                                          <p:spTgt spid="160844"/>
                                        </p:tgtEl>
                                        <p:attrNameLst>
                                          <p:attrName>style.visibility</p:attrName>
                                        </p:attrNameLst>
                                      </p:cBhvr>
                                      <p:to>
                                        <p:strVal val="visible"/>
                                      </p:to>
                                    </p:set>
                                  </p:childTnLst>
                                </p:cTn>
                              </p:par>
                              <p:par>
                                <p:cTn id="94" presetID="1" presetClass="entr" presetSubtype="0" fill="hold" nodeType="withEffect">
                                  <p:stCondLst>
                                    <p:cond delay="0"/>
                                  </p:stCondLst>
                                  <p:childTnLst>
                                    <p:set>
                                      <p:cBhvr>
                                        <p:cTn id="95" dur="1" fill="hold">
                                          <p:stCondLst>
                                            <p:cond delay="0"/>
                                          </p:stCondLst>
                                        </p:cTn>
                                        <p:tgtEl>
                                          <p:spTgt spid="160786"/>
                                        </p:tgtEl>
                                        <p:attrNameLst>
                                          <p:attrName>style.visibility</p:attrName>
                                        </p:attrNameLst>
                                      </p:cBhvr>
                                      <p:to>
                                        <p:strVal val="visible"/>
                                      </p:to>
                                    </p:set>
                                  </p:childTnLst>
                                </p:cTn>
                              </p:par>
                            </p:childTnLst>
                          </p:cTn>
                        </p:par>
                      </p:childTnLst>
                    </p:cTn>
                  </p:par>
                  <p:par>
                    <p:cTn id="96" fill="hold">
                      <p:stCondLst>
                        <p:cond delay="indefinite"/>
                      </p:stCondLst>
                      <p:childTnLst>
                        <p:par>
                          <p:cTn id="97" fill="hold">
                            <p:stCondLst>
                              <p:cond delay="0"/>
                            </p:stCondLst>
                            <p:childTnLst>
                              <p:par>
                                <p:cTn id="98" presetID="9" presetClass="exit" presetSubtype="0" fill="hold" grpId="1" nodeType="clickEffect">
                                  <p:stCondLst>
                                    <p:cond delay="0"/>
                                  </p:stCondLst>
                                  <p:childTnLst>
                                    <p:animEffect transition="out" filter="dissolve">
                                      <p:cBhvr>
                                        <p:cTn id="99" dur="500"/>
                                        <p:tgtEl>
                                          <p:spTgt spid="160780"/>
                                        </p:tgtEl>
                                      </p:cBhvr>
                                    </p:animEffect>
                                    <p:set>
                                      <p:cBhvr>
                                        <p:cTn id="100" dur="1" fill="hold">
                                          <p:stCondLst>
                                            <p:cond delay="499"/>
                                          </p:stCondLst>
                                        </p:cTn>
                                        <p:tgtEl>
                                          <p:spTgt spid="160780"/>
                                        </p:tgtEl>
                                        <p:attrNameLst>
                                          <p:attrName>style.visibility</p:attrName>
                                        </p:attrNameLst>
                                      </p:cBhvr>
                                      <p:to>
                                        <p:strVal val="hidden"/>
                                      </p:to>
                                    </p:set>
                                  </p:childTnLst>
                                </p:cTn>
                              </p:par>
                            </p:childTnLst>
                          </p:cTn>
                        </p:par>
                        <p:par>
                          <p:cTn id="101" fill="hold">
                            <p:stCondLst>
                              <p:cond delay="500"/>
                            </p:stCondLst>
                            <p:childTnLst>
                              <p:par>
                                <p:cTn id="102" presetID="1" presetClass="entr" presetSubtype="0" fill="hold" grpId="0" nodeType="afterEffect">
                                  <p:stCondLst>
                                    <p:cond delay="0"/>
                                  </p:stCondLst>
                                  <p:childTnLst>
                                    <p:set>
                                      <p:cBhvr>
                                        <p:cTn id="103" dur="1" fill="hold">
                                          <p:stCondLst>
                                            <p:cond delay="0"/>
                                          </p:stCondLst>
                                        </p:cTn>
                                        <p:tgtEl>
                                          <p:spTgt spid="160781"/>
                                        </p:tgtEl>
                                        <p:attrNameLst>
                                          <p:attrName>style.visibility</p:attrName>
                                        </p:attrNameLst>
                                      </p:cBhvr>
                                      <p:to>
                                        <p:strVal val="visible"/>
                                      </p:to>
                                    </p:set>
                                  </p:childTnLst>
                                </p:cTn>
                              </p:par>
                            </p:childTnLst>
                          </p:cTn>
                        </p:par>
                        <p:par>
                          <p:cTn id="104" fill="hold">
                            <p:stCondLst>
                              <p:cond delay="500"/>
                            </p:stCondLst>
                            <p:childTnLst>
                              <p:par>
                                <p:cTn id="105" presetID="1" presetClass="entr" presetSubtype="0" fill="hold" grpId="0" nodeType="afterEffect">
                                  <p:stCondLst>
                                    <p:cond delay="0"/>
                                  </p:stCondLst>
                                  <p:childTnLst>
                                    <p:set>
                                      <p:cBhvr>
                                        <p:cTn id="106" dur="1" fill="hold">
                                          <p:stCondLst>
                                            <p:cond delay="0"/>
                                          </p:stCondLst>
                                        </p:cTn>
                                        <p:tgtEl>
                                          <p:spTgt spid="160840"/>
                                        </p:tgtEl>
                                        <p:attrNameLst>
                                          <p:attrName>style.visibility</p:attrName>
                                        </p:attrNameLst>
                                      </p:cBhvr>
                                      <p:to>
                                        <p:strVal val="visible"/>
                                      </p:to>
                                    </p:set>
                                  </p:childTnLst>
                                </p:cTn>
                              </p:par>
                            </p:childTnLst>
                          </p:cTn>
                        </p:par>
                        <p:par>
                          <p:cTn id="107" fill="hold">
                            <p:stCondLst>
                              <p:cond delay="500"/>
                            </p:stCondLst>
                            <p:childTnLst>
                              <p:par>
                                <p:cTn id="108" presetID="9" presetClass="exit" presetSubtype="0" fill="hold" grpId="1" nodeType="afterEffect">
                                  <p:stCondLst>
                                    <p:cond delay="0"/>
                                  </p:stCondLst>
                                  <p:childTnLst>
                                    <p:animEffect transition="out" filter="dissolve">
                                      <p:cBhvr>
                                        <p:cTn id="109" dur="500"/>
                                        <p:tgtEl>
                                          <p:spTgt spid="160806"/>
                                        </p:tgtEl>
                                      </p:cBhvr>
                                    </p:animEffect>
                                    <p:set>
                                      <p:cBhvr>
                                        <p:cTn id="110" dur="1" fill="hold">
                                          <p:stCondLst>
                                            <p:cond delay="499"/>
                                          </p:stCondLst>
                                        </p:cTn>
                                        <p:tgtEl>
                                          <p:spTgt spid="160806"/>
                                        </p:tgtEl>
                                        <p:attrNameLst>
                                          <p:attrName>style.visibility</p:attrName>
                                        </p:attrNameLst>
                                      </p:cBhvr>
                                      <p:to>
                                        <p:strVal val="hidden"/>
                                      </p:to>
                                    </p:set>
                                  </p:childTnLst>
                                </p:cTn>
                              </p:par>
                            </p:childTnLst>
                          </p:cTn>
                        </p:par>
                        <p:par>
                          <p:cTn id="111" fill="hold">
                            <p:stCondLst>
                              <p:cond delay="1000"/>
                            </p:stCondLst>
                            <p:childTnLst>
                              <p:par>
                                <p:cTn id="112" presetID="1" presetClass="entr" presetSubtype="0" fill="hold" grpId="0" nodeType="afterEffect">
                                  <p:stCondLst>
                                    <p:cond delay="0"/>
                                  </p:stCondLst>
                                  <p:childTnLst>
                                    <p:set>
                                      <p:cBhvr>
                                        <p:cTn id="113" dur="1" fill="hold">
                                          <p:stCondLst>
                                            <p:cond delay="0"/>
                                          </p:stCondLst>
                                        </p:cTn>
                                        <p:tgtEl>
                                          <p:spTgt spid="160812"/>
                                        </p:tgtEl>
                                        <p:attrNameLst>
                                          <p:attrName>style.visibility</p:attrName>
                                        </p:attrNameLst>
                                      </p:cBhvr>
                                      <p:to>
                                        <p:strVal val="visible"/>
                                      </p:to>
                                    </p:set>
                                  </p:childTnLst>
                                </p:cTn>
                              </p:par>
                            </p:childTnLst>
                          </p:cTn>
                        </p:par>
                        <p:par>
                          <p:cTn id="114" fill="hold">
                            <p:stCondLst>
                              <p:cond delay="1000"/>
                            </p:stCondLst>
                            <p:childTnLst>
                              <p:par>
                                <p:cTn id="115" presetID="1" presetClass="entr" presetSubtype="0" fill="hold" grpId="0" nodeType="afterEffect">
                                  <p:stCondLst>
                                    <p:cond delay="0"/>
                                  </p:stCondLst>
                                  <p:childTnLst>
                                    <p:set>
                                      <p:cBhvr>
                                        <p:cTn id="116" dur="1" fill="hold">
                                          <p:stCondLst>
                                            <p:cond delay="0"/>
                                          </p:stCondLst>
                                        </p:cTn>
                                        <p:tgtEl>
                                          <p:spTgt spid="160807"/>
                                        </p:tgtEl>
                                        <p:attrNameLst>
                                          <p:attrName>style.visibility</p:attrName>
                                        </p:attrNameLst>
                                      </p:cBhvr>
                                      <p:to>
                                        <p:strVal val="visible"/>
                                      </p:to>
                                    </p:set>
                                  </p:childTnLst>
                                </p:cTn>
                              </p:par>
                            </p:childTnLst>
                          </p:cTn>
                        </p:par>
                        <p:par>
                          <p:cTn id="117" fill="hold">
                            <p:stCondLst>
                              <p:cond delay="1000"/>
                            </p:stCondLst>
                            <p:childTnLst>
                              <p:par>
                                <p:cTn id="118" presetID="1" presetClass="entr" presetSubtype="0" fill="hold" grpId="0" nodeType="afterEffect">
                                  <p:stCondLst>
                                    <p:cond delay="0"/>
                                  </p:stCondLst>
                                  <p:childTnLst>
                                    <p:set>
                                      <p:cBhvr>
                                        <p:cTn id="119" dur="1" fill="hold">
                                          <p:stCondLst>
                                            <p:cond delay="0"/>
                                          </p:stCondLst>
                                        </p:cTn>
                                        <p:tgtEl>
                                          <p:spTgt spid="160845"/>
                                        </p:tgtEl>
                                        <p:attrNameLst>
                                          <p:attrName>style.visibility</p:attrName>
                                        </p:attrNameLst>
                                      </p:cBhvr>
                                      <p:to>
                                        <p:strVal val="visible"/>
                                      </p:to>
                                    </p:set>
                                  </p:childTnLst>
                                </p:cTn>
                              </p:par>
                              <p:par>
                                <p:cTn id="120" presetID="1" presetClass="entr" presetSubtype="0" fill="hold" nodeType="withEffect">
                                  <p:stCondLst>
                                    <p:cond delay="0"/>
                                  </p:stCondLst>
                                  <p:childTnLst>
                                    <p:set>
                                      <p:cBhvr>
                                        <p:cTn id="121" dur="1" fill="hold">
                                          <p:stCondLst>
                                            <p:cond delay="0"/>
                                          </p:stCondLst>
                                        </p:cTn>
                                        <p:tgtEl>
                                          <p:spTgt spid="160787"/>
                                        </p:tgtEl>
                                        <p:attrNameLst>
                                          <p:attrName>style.visibility</p:attrName>
                                        </p:attrNameLst>
                                      </p:cBhvr>
                                      <p:to>
                                        <p:strVal val="visible"/>
                                      </p:to>
                                    </p:set>
                                  </p:childTnLst>
                                </p:cTn>
                              </p:par>
                            </p:childTnLst>
                          </p:cTn>
                        </p:par>
                      </p:childTnLst>
                    </p:cTn>
                  </p:par>
                  <p:par>
                    <p:cTn id="122" fill="hold">
                      <p:stCondLst>
                        <p:cond delay="indefinite"/>
                      </p:stCondLst>
                      <p:childTnLst>
                        <p:par>
                          <p:cTn id="123" fill="hold">
                            <p:stCondLst>
                              <p:cond delay="0"/>
                            </p:stCondLst>
                            <p:childTnLst>
                              <p:par>
                                <p:cTn id="124" presetID="9" presetClass="exit" presetSubtype="0" fill="hold" grpId="1" nodeType="clickEffect">
                                  <p:stCondLst>
                                    <p:cond delay="0"/>
                                  </p:stCondLst>
                                  <p:childTnLst>
                                    <p:animEffect transition="out" filter="dissolve">
                                      <p:cBhvr>
                                        <p:cTn id="125" dur="500"/>
                                        <p:tgtEl>
                                          <p:spTgt spid="160781"/>
                                        </p:tgtEl>
                                      </p:cBhvr>
                                    </p:animEffect>
                                    <p:set>
                                      <p:cBhvr>
                                        <p:cTn id="126" dur="1" fill="hold">
                                          <p:stCondLst>
                                            <p:cond delay="499"/>
                                          </p:stCondLst>
                                        </p:cTn>
                                        <p:tgtEl>
                                          <p:spTgt spid="160781"/>
                                        </p:tgtEl>
                                        <p:attrNameLst>
                                          <p:attrName>style.visibility</p:attrName>
                                        </p:attrNameLst>
                                      </p:cBhvr>
                                      <p:to>
                                        <p:strVal val="hidden"/>
                                      </p:to>
                                    </p:set>
                                  </p:childTnLst>
                                </p:cTn>
                              </p:par>
                            </p:childTnLst>
                          </p:cTn>
                        </p:par>
                        <p:par>
                          <p:cTn id="127" fill="hold">
                            <p:stCondLst>
                              <p:cond delay="500"/>
                            </p:stCondLst>
                            <p:childTnLst>
                              <p:par>
                                <p:cTn id="128" presetID="1" presetClass="entr" presetSubtype="0" fill="hold" grpId="0" nodeType="afterEffect">
                                  <p:stCondLst>
                                    <p:cond delay="0"/>
                                  </p:stCondLst>
                                  <p:childTnLst>
                                    <p:set>
                                      <p:cBhvr>
                                        <p:cTn id="129" dur="1" fill="hold">
                                          <p:stCondLst>
                                            <p:cond delay="0"/>
                                          </p:stCondLst>
                                        </p:cTn>
                                        <p:tgtEl>
                                          <p:spTgt spid="160782"/>
                                        </p:tgtEl>
                                        <p:attrNameLst>
                                          <p:attrName>style.visibility</p:attrName>
                                        </p:attrNameLst>
                                      </p:cBhvr>
                                      <p:to>
                                        <p:strVal val="visible"/>
                                      </p:to>
                                    </p:set>
                                  </p:childTnLst>
                                </p:cTn>
                              </p:par>
                            </p:childTnLst>
                          </p:cTn>
                        </p:par>
                        <p:par>
                          <p:cTn id="130" fill="hold">
                            <p:stCondLst>
                              <p:cond delay="500"/>
                            </p:stCondLst>
                            <p:childTnLst>
                              <p:par>
                                <p:cTn id="131" presetID="1" presetClass="entr" presetSubtype="0" fill="hold" grpId="0" nodeType="afterEffect">
                                  <p:stCondLst>
                                    <p:cond delay="0"/>
                                  </p:stCondLst>
                                  <p:childTnLst>
                                    <p:set>
                                      <p:cBhvr>
                                        <p:cTn id="132" dur="1" fill="hold">
                                          <p:stCondLst>
                                            <p:cond delay="0"/>
                                          </p:stCondLst>
                                        </p:cTn>
                                        <p:tgtEl>
                                          <p:spTgt spid="160841"/>
                                        </p:tgtEl>
                                        <p:attrNameLst>
                                          <p:attrName>style.visibility</p:attrName>
                                        </p:attrNameLst>
                                      </p:cBhvr>
                                      <p:to>
                                        <p:strVal val="visible"/>
                                      </p:to>
                                    </p:set>
                                  </p:childTnLst>
                                </p:cTn>
                              </p:par>
                            </p:childTnLst>
                          </p:cTn>
                        </p:par>
                        <p:par>
                          <p:cTn id="133" fill="hold">
                            <p:stCondLst>
                              <p:cond delay="500"/>
                            </p:stCondLst>
                            <p:childTnLst>
                              <p:par>
                                <p:cTn id="134" presetID="9" presetClass="exit" presetSubtype="0" fill="hold" grpId="1" nodeType="afterEffect">
                                  <p:stCondLst>
                                    <p:cond delay="0"/>
                                  </p:stCondLst>
                                  <p:childTnLst>
                                    <p:animEffect transition="out" filter="dissolve">
                                      <p:cBhvr>
                                        <p:cTn id="135" dur="500"/>
                                        <p:tgtEl>
                                          <p:spTgt spid="160807"/>
                                        </p:tgtEl>
                                      </p:cBhvr>
                                    </p:animEffect>
                                    <p:set>
                                      <p:cBhvr>
                                        <p:cTn id="136" dur="1" fill="hold">
                                          <p:stCondLst>
                                            <p:cond delay="499"/>
                                          </p:stCondLst>
                                        </p:cTn>
                                        <p:tgtEl>
                                          <p:spTgt spid="160807"/>
                                        </p:tgtEl>
                                        <p:attrNameLst>
                                          <p:attrName>style.visibility</p:attrName>
                                        </p:attrNameLst>
                                      </p:cBhvr>
                                      <p:to>
                                        <p:strVal val="hidden"/>
                                      </p:to>
                                    </p:set>
                                  </p:childTnLst>
                                </p:cTn>
                              </p:par>
                            </p:childTnLst>
                          </p:cTn>
                        </p:par>
                        <p:par>
                          <p:cTn id="137" fill="hold">
                            <p:stCondLst>
                              <p:cond delay="1000"/>
                            </p:stCondLst>
                            <p:childTnLst>
                              <p:par>
                                <p:cTn id="138" presetID="1" presetClass="entr" presetSubtype="0" fill="hold" grpId="0" nodeType="afterEffect">
                                  <p:stCondLst>
                                    <p:cond delay="0"/>
                                  </p:stCondLst>
                                  <p:childTnLst>
                                    <p:set>
                                      <p:cBhvr>
                                        <p:cTn id="139" dur="1" fill="hold">
                                          <p:stCondLst>
                                            <p:cond delay="0"/>
                                          </p:stCondLst>
                                        </p:cTn>
                                        <p:tgtEl>
                                          <p:spTgt spid="160813"/>
                                        </p:tgtEl>
                                        <p:attrNameLst>
                                          <p:attrName>style.visibility</p:attrName>
                                        </p:attrNameLst>
                                      </p:cBhvr>
                                      <p:to>
                                        <p:strVal val="visible"/>
                                      </p:to>
                                    </p:set>
                                  </p:childTnLst>
                                </p:cTn>
                              </p:par>
                              <p:par>
                                <p:cTn id="140" presetID="1" presetClass="entr" presetSubtype="0" fill="hold" nodeType="withEffect">
                                  <p:stCondLst>
                                    <p:cond delay="0"/>
                                  </p:stCondLst>
                                  <p:childTnLst>
                                    <p:set>
                                      <p:cBhvr>
                                        <p:cTn id="141" dur="1" fill="hold">
                                          <p:stCondLst>
                                            <p:cond delay="0"/>
                                          </p:stCondLst>
                                        </p:cTn>
                                        <p:tgtEl>
                                          <p:spTgt spid="160788"/>
                                        </p:tgtEl>
                                        <p:attrNameLst>
                                          <p:attrName>style.visibility</p:attrName>
                                        </p:attrNameLst>
                                      </p:cBhvr>
                                      <p:to>
                                        <p:strVal val="visible"/>
                                      </p:to>
                                    </p:set>
                                  </p:childTnLst>
                                </p:cTn>
                              </p:par>
                            </p:childTnLst>
                          </p:cTn>
                        </p:par>
                        <p:par>
                          <p:cTn id="142" fill="hold">
                            <p:stCondLst>
                              <p:cond delay="1000"/>
                            </p:stCondLst>
                            <p:childTnLst>
                              <p:par>
                                <p:cTn id="143" presetID="1" presetClass="entr" presetSubtype="0" fill="hold" grpId="0" nodeType="afterEffect">
                                  <p:stCondLst>
                                    <p:cond delay="0"/>
                                  </p:stCondLst>
                                  <p:childTnLst>
                                    <p:set>
                                      <p:cBhvr>
                                        <p:cTn id="144" dur="1" fill="hold">
                                          <p:stCondLst>
                                            <p:cond delay="0"/>
                                          </p:stCondLst>
                                        </p:cTn>
                                        <p:tgtEl>
                                          <p:spTgt spid="160808"/>
                                        </p:tgtEl>
                                        <p:attrNameLst>
                                          <p:attrName>style.visibility</p:attrName>
                                        </p:attrNameLst>
                                      </p:cBhvr>
                                      <p:to>
                                        <p:strVal val="visible"/>
                                      </p:to>
                                    </p:set>
                                  </p:childTnLst>
                                </p:cTn>
                              </p:par>
                            </p:childTnLst>
                          </p:cTn>
                        </p:par>
                        <p:par>
                          <p:cTn id="145" fill="hold">
                            <p:stCondLst>
                              <p:cond delay="1000"/>
                            </p:stCondLst>
                            <p:childTnLst>
                              <p:par>
                                <p:cTn id="146" presetID="1" presetClass="entr" presetSubtype="0" fill="hold" grpId="0" nodeType="afterEffect">
                                  <p:stCondLst>
                                    <p:cond delay="0"/>
                                  </p:stCondLst>
                                  <p:childTnLst>
                                    <p:set>
                                      <p:cBhvr>
                                        <p:cTn id="147" dur="1" fill="hold">
                                          <p:stCondLst>
                                            <p:cond delay="0"/>
                                          </p:stCondLst>
                                        </p:cTn>
                                        <p:tgtEl>
                                          <p:spTgt spid="1608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0776" grpId="0" animBg="1"/>
      <p:bldP spid="160777" grpId="0" animBg="1"/>
      <p:bldP spid="160777" grpId="1" animBg="1"/>
      <p:bldP spid="160778" grpId="0" animBg="1"/>
      <p:bldP spid="160778" grpId="1" animBg="1"/>
      <p:bldP spid="160779" grpId="0" animBg="1"/>
      <p:bldP spid="160779" grpId="1" animBg="1"/>
      <p:bldP spid="160780" grpId="0" animBg="1"/>
      <p:bldP spid="160780" grpId="1" animBg="1"/>
      <p:bldP spid="160781" grpId="0" animBg="1"/>
      <p:bldP spid="160781" grpId="1" animBg="1"/>
      <p:bldP spid="160782" grpId="0" animBg="1"/>
      <p:bldP spid="160802" grpId="0" animBg="1"/>
      <p:bldP spid="160802" grpId="1" animBg="1"/>
      <p:bldP spid="160804" grpId="0" animBg="1"/>
      <p:bldP spid="160804" grpId="1" animBg="1"/>
      <p:bldP spid="160805" grpId="0" animBg="1"/>
      <p:bldP spid="160805" grpId="1" animBg="1"/>
      <p:bldP spid="160806" grpId="0" animBg="1"/>
      <p:bldP spid="160806" grpId="1" animBg="1"/>
      <p:bldP spid="160807" grpId="0" animBg="1"/>
      <p:bldP spid="160807" grpId="1" animBg="1"/>
      <p:bldP spid="160808" grpId="0" animBg="1"/>
      <p:bldP spid="160809" grpId="0" animBg="1"/>
      <p:bldP spid="160810" grpId="0" animBg="1"/>
      <p:bldP spid="160811" grpId="0" animBg="1"/>
      <p:bldP spid="160812" grpId="0" animBg="1"/>
      <p:bldP spid="160813" grpId="0" animBg="1"/>
      <p:bldP spid="160836" grpId="0" animBg="1"/>
      <p:bldP spid="160837" grpId="0" animBg="1"/>
      <p:bldP spid="160838" grpId="0" animBg="1"/>
      <p:bldP spid="160839" grpId="0" animBg="1"/>
      <p:bldP spid="160840" grpId="0" animBg="1"/>
      <p:bldP spid="160841" grpId="0" animBg="1"/>
      <p:bldP spid="160842" grpId="0" animBg="1"/>
      <p:bldP spid="160843" grpId="0" animBg="1"/>
      <p:bldP spid="160844" grpId="0" animBg="1"/>
      <p:bldP spid="160845" grpId="0" animBg="1"/>
      <p:bldP spid="16084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a:t>Penetrating Power</a:t>
            </a:r>
          </a:p>
        </p:txBody>
      </p:sp>
      <p:sp>
        <p:nvSpPr>
          <p:cNvPr id="152579" name="Line 3"/>
          <p:cNvSpPr>
            <a:spLocks noChangeShapeType="1"/>
          </p:cNvSpPr>
          <p:nvPr/>
        </p:nvSpPr>
        <p:spPr bwMode="auto">
          <a:xfrm>
            <a:off x="4343400" y="2057400"/>
            <a:ext cx="0" cy="3581400"/>
          </a:xfrm>
          <a:prstGeom prst="line">
            <a:avLst/>
          </a:prstGeom>
          <a:noFill/>
          <a:ln w="9525">
            <a:solidFill>
              <a:schemeClr val="tx1"/>
            </a:solidFill>
            <a:round/>
            <a:headEnd/>
            <a:tailEnd/>
          </a:ln>
          <a:effectLst/>
        </p:spPr>
        <p:txBody>
          <a:bodyPr/>
          <a:lstStyle/>
          <a:p>
            <a:endParaRPr lang="en-US"/>
          </a:p>
        </p:txBody>
      </p:sp>
      <p:sp>
        <p:nvSpPr>
          <p:cNvPr id="152580" name="Rectangle 4"/>
          <p:cNvSpPr>
            <a:spLocks noChangeArrowheads="1"/>
          </p:cNvSpPr>
          <p:nvPr/>
        </p:nvSpPr>
        <p:spPr bwMode="auto">
          <a:xfrm>
            <a:off x="4648200" y="2057400"/>
            <a:ext cx="76200" cy="3581400"/>
          </a:xfrm>
          <a:prstGeom prst="rect">
            <a:avLst/>
          </a:prstGeom>
          <a:solidFill>
            <a:srgbClr val="C0C0C0"/>
          </a:solidFill>
          <a:ln w="9525">
            <a:solidFill>
              <a:schemeClr val="tx1"/>
            </a:solidFill>
            <a:miter lim="800000"/>
            <a:headEnd/>
            <a:tailEnd/>
          </a:ln>
          <a:effectLst/>
        </p:spPr>
        <p:txBody>
          <a:bodyPr wrap="none" anchor="ctr"/>
          <a:lstStyle/>
          <a:p>
            <a:endParaRPr lang="en-US"/>
          </a:p>
        </p:txBody>
      </p:sp>
      <p:sp>
        <p:nvSpPr>
          <p:cNvPr id="152581" name="Rectangle 5"/>
          <p:cNvSpPr>
            <a:spLocks noChangeArrowheads="1"/>
          </p:cNvSpPr>
          <p:nvPr/>
        </p:nvSpPr>
        <p:spPr bwMode="auto">
          <a:xfrm>
            <a:off x="5105400" y="1981200"/>
            <a:ext cx="838200" cy="3581400"/>
          </a:xfrm>
          <a:prstGeom prst="rect">
            <a:avLst/>
          </a:prstGeom>
          <a:solidFill>
            <a:srgbClr val="969696"/>
          </a:solidFill>
          <a:ln w="9525">
            <a:solidFill>
              <a:schemeClr val="tx1"/>
            </a:solidFill>
            <a:miter lim="800000"/>
            <a:headEnd/>
            <a:tailEnd/>
          </a:ln>
          <a:effectLst/>
        </p:spPr>
        <p:txBody>
          <a:bodyPr wrap="none" anchor="ctr"/>
          <a:lstStyle/>
          <a:p>
            <a:endParaRPr lang="en-US"/>
          </a:p>
        </p:txBody>
      </p:sp>
      <p:sp>
        <p:nvSpPr>
          <p:cNvPr id="152582" name="Rectangle 6"/>
          <p:cNvSpPr>
            <a:spLocks noChangeArrowheads="1"/>
          </p:cNvSpPr>
          <p:nvPr/>
        </p:nvSpPr>
        <p:spPr bwMode="auto">
          <a:xfrm>
            <a:off x="6477000" y="1905000"/>
            <a:ext cx="685800" cy="3657600"/>
          </a:xfrm>
          <a:prstGeom prst="rect">
            <a:avLst/>
          </a:prstGeom>
          <a:solidFill>
            <a:schemeClr val="accent1"/>
          </a:solidFill>
          <a:ln w="9525">
            <a:solidFill>
              <a:schemeClr val="tx1"/>
            </a:solidFill>
            <a:miter lim="800000"/>
            <a:headEnd/>
            <a:tailEnd/>
          </a:ln>
          <a:effectLst/>
        </p:spPr>
        <p:txBody>
          <a:bodyPr wrap="none" anchor="ctr"/>
          <a:lstStyle/>
          <a:p>
            <a:endParaRPr lang="en-US"/>
          </a:p>
        </p:txBody>
      </p:sp>
      <p:sp>
        <p:nvSpPr>
          <p:cNvPr id="152583" name="Oval 7"/>
          <p:cNvSpPr>
            <a:spLocks noChangeArrowheads="1"/>
          </p:cNvSpPr>
          <p:nvPr/>
        </p:nvSpPr>
        <p:spPr bwMode="auto">
          <a:xfrm>
            <a:off x="6324600" y="4737100"/>
            <a:ext cx="327025" cy="368300"/>
          </a:xfrm>
          <a:prstGeom prst="ellipse">
            <a:avLst/>
          </a:prstGeom>
          <a:noFill/>
          <a:ln w="12700">
            <a:solidFill>
              <a:srgbClr val="99FF66"/>
            </a:solidFill>
            <a:round/>
            <a:headEnd/>
            <a:tailEnd/>
          </a:ln>
          <a:effectLst/>
        </p:spPr>
        <p:txBody>
          <a:bodyPr wrap="none" anchor="ctr"/>
          <a:lstStyle/>
          <a:p>
            <a:endParaRPr lang="en-US"/>
          </a:p>
        </p:txBody>
      </p:sp>
      <p:grpSp>
        <p:nvGrpSpPr>
          <p:cNvPr id="2" name="Group 8"/>
          <p:cNvGrpSpPr>
            <a:grpSpLocks/>
          </p:cNvGrpSpPr>
          <p:nvPr/>
        </p:nvGrpSpPr>
        <p:grpSpPr bwMode="auto">
          <a:xfrm>
            <a:off x="3968750" y="1981200"/>
            <a:ext cx="438150" cy="417513"/>
            <a:chOff x="4832" y="998"/>
            <a:chExt cx="706" cy="648"/>
          </a:xfrm>
        </p:grpSpPr>
        <p:sp>
          <p:nvSpPr>
            <p:cNvPr id="152585" name="Oval 9"/>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52586" name="Oval 10"/>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52587" name="Oval 11"/>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52588" name="Oval 12"/>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52589" name="Rectangle 13"/>
            <p:cNvSpPr>
              <a:spLocks noChangeArrowheads="1"/>
            </p:cNvSpPr>
            <p:nvPr/>
          </p:nvSpPr>
          <p:spPr bwMode="auto">
            <a:xfrm>
              <a:off x="5272" y="998"/>
              <a:ext cx="266" cy="648"/>
            </a:xfrm>
            <a:prstGeom prst="rect">
              <a:avLst/>
            </a:prstGeom>
            <a:noFill/>
            <a:ln w="9525">
              <a:noFill/>
              <a:miter lim="800000"/>
              <a:headEnd/>
              <a:tailEnd/>
            </a:ln>
            <a:effectLst/>
          </p:spPr>
          <p:txBody>
            <a:bodyPr wrap="none" lIns="82628" tIns="41315" rIns="82628" bIns="41315">
              <a:spAutoFit/>
            </a:bodyPr>
            <a:lstStyle/>
            <a:p>
              <a:pPr defTabSz="820738" eaLnBrk="0" hangingPunct="0"/>
              <a:endParaRPr lang="en-US" sz="2200" b="1">
                <a:solidFill>
                  <a:schemeClr val="hlink"/>
                </a:solidFill>
              </a:endParaRPr>
            </a:p>
          </p:txBody>
        </p:sp>
      </p:grpSp>
      <p:grpSp>
        <p:nvGrpSpPr>
          <p:cNvPr id="3" name="Group 14"/>
          <p:cNvGrpSpPr>
            <a:grpSpLocks/>
          </p:cNvGrpSpPr>
          <p:nvPr/>
        </p:nvGrpSpPr>
        <p:grpSpPr bwMode="auto">
          <a:xfrm>
            <a:off x="4629150" y="3352800"/>
            <a:ext cx="228600" cy="152400"/>
            <a:chOff x="4824" y="1920"/>
            <a:chExt cx="384" cy="240"/>
          </a:xfrm>
        </p:grpSpPr>
        <p:sp>
          <p:nvSpPr>
            <p:cNvPr id="152591" name="Oval 15"/>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52592" name="Line 16"/>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sp>
        <p:nvSpPr>
          <p:cNvPr id="152593" name="Text Box 17"/>
          <p:cNvSpPr txBox="1">
            <a:spLocks noChangeArrowheads="1"/>
          </p:cNvSpPr>
          <p:nvPr/>
        </p:nvSpPr>
        <p:spPr bwMode="auto">
          <a:xfrm>
            <a:off x="2514600" y="5181600"/>
            <a:ext cx="1752600" cy="457200"/>
          </a:xfrm>
          <a:prstGeom prst="rect">
            <a:avLst/>
          </a:prstGeom>
          <a:noFill/>
          <a:ln w="9525">
            <a:noFill/>
            <a:miter lim="800000"/>
            <a:headEnd/>
            <a:tailEnd/>
          </a:ln>
          <a:effectLst/>
        </p:spPr>
        <p:txBody>
          <a:bodyPr>
            <a:spAutoFit/>
          </a:bodyPr>
          <a:lstStyle/>
          <a:p>
            <a:pPr>
              <a:spcBef>
                <a:spcPct val="50000"/>
              </a:spcBef>
            </a:pPr>
            <a:r>
              <a:rPr lang="en-US"/>
              <a:t>Paper sheet</a:t>
            </a:r>
          </a:p>
        </p:txBody>
      </p:sp>
      <p:sp>
        <p:nvSpPr>
          <p:cNvPr id="152594" name="Text Box 18"/>
          <p:cNvSpPr txBox="1">
            <a:spLocks noChangeArrowheads="1"/>
          </p:cNvSpPr>
          <p:nvPr/>
        </p:nvSpPr>
        <p:spPr bwMode="auto">
          <a:xfrm>
            <a:off x="5029200" y="5791200"/>
            <a:ext cx="1143000" cy="457200"/>
          </a:xfrm>
          <a:prstGeom prst="rect">
            <a:avLst/>
          </a:prstGeom>
          <a:noFill/>
          <a:ln w="9525">
            <a:noFill/>
            <a:miter lim="800000"/>
            <a:headEnd/>
            <a:tailEnd/>
          </a:ln>
          <a:effectLst/>
        </p:spPr>
        <p:txBody>
          <a:bodyPr>
            <a:spAutoFit/>
          </a:bodyPr>
          <a:lstStyle/>
          <a:p>
            <a:pPr>
              <a:spcBef>
                <a:spcPct val="50000"/>
              </a:spcBef>
            </a:pPr>
            <a:r>
              <a:rPr lang="en-US"/>
              <a:t>Lead</a:t>
            </a:r>
          </a:p>
        </p:txBody>
      </p:sp>
      <p:sp>
        <p:nvSpPr>
          <p:cNvPr id="152595" name="Text Box 19"/>
          <p:cNvSpPr txBox="1">
            <a:spLocks noChangeArrowheads="1"/>
          </p:cNvSpPr>
          <p:nvPr/>
        </p:nvSpPr>
        <p:spPr bwMode="auto">
          <a:xfrm>
            <a:off x="6400800" y="5791200"/>
            <a:ext cx="1524000" cy="457200"/>
          </a:xfrm>
          <a:prstGeom prst="rect">
            <a:avLst/>
          </a:prstGeom>
          <a:noFill/>
          <a:ln w="9525">
            <a:noFill/>
            <a:miter lim="800000"/>
            <a:headEnd/>
            <a:tailEnd/>
          </a:ln>
          <a:effectLst/>
        </p:spPr>
        <p:txBody>
          <a:bodyPr>
            <a:spAutoFit/>
          </a:bodyPr>
          <a:lstStyle/>
          <a:p>
            <a:pPr>
              <a:spcBef>
                <a:spcPct val="50000"/>
              </a:spcBef>
            </a:pPr>
            <a:r>
              <a:rPr lang="en-US"/>
              <a:t>Paraffin</a:t>
            </a:r>
          </a:p>
        </p:txBody>
      </p:sp>
      <p:sp>
        <p:nvSpPr>
          <p:cNvPr id="152596" name="Text Box 20"/>
          <p:cNvSpPr txBox="1">
            <a:spLocks noChangeArrowheads="1"/>
          </p:cNvSpPr>
          <p:nvPr/>
        </p:nvSpPr>
        <p:spPr bwMode="auto">
          <a:xfrm>
            <a:off x="2667000" y="5943600"/>
            <a:ext cx="1752600" cy="457200"/>
          </a:xfrm>
          <a:prstGeom prst="rect">
            <a:avLst/>
          </a:prstGeom>
          <a:noFill/>
          <a:ln w="9525">
            <a:noFill/>
            <a:miter lim="800000"/>
            <a:headEnd/>
            <a:tailEnd/>
          </a:ln>
          <a:effectLst/>
        </p:spPr>
        <p:txBody>
          <a:bodyPr>
            <a:spAutoFit/>
          </a:bodyPr>
          <a:lstStyle/>
          <a:p>
            <a:pPr>
              <a:spcBef>
                <a:spcPct val="50000"/>
              </a:spcBef>
            </a:pPr>
            <a:r>
              <a:rPr lang="en-US"/>
              <a:t>Aluminum</a:t>
            </a:r>
          </a:p>
        </p:txBody>
      </p:sp>
      <p:sp>
        <p:nvSpPr>
          <p:cNvPr id="152597" name="Line 21"/>
          <p:cNvSpPr>
            <a:spLocks noChangeShapeType="1"/>
          </p:cNvSpPr>
          <p:nvPr/>
        </p:nvSpPr>
        <p:spPr bwMode="auto">
          <a:xfrm flipV="1">
            <a:off x="4114800" y="5638800"/>
            <a:ext cx="533400" cy="533400"/>
          </a:xfrm>
          <a:prstGeom prst="line">
            <a:avLst/>
          </a:prstGeom>
          <a:noFill/>
          <a:ln w="9525">
            <a:solidFill>
              <a:schemeClr val="tx1"/>
            </a:solidFill>
            <a:round/>
            <a:headEnd/>
            <a:tailEnd type="triangle" w="med" len="med"/>
          </a:ln>
          <a:effectLst/>
        </p:spPr>
        <p:txBody>
          <a:bodyPr/>
          <a:lstStyle/>
          <a:p>
            <a:endParaRPr lang="en-US"/>
          </a:p>
        </p:txBody>
      </p:sp>
      <p:sp>
        <p:nvSpPr>
          <p:cNvPr id="152598" name="Freeform 22"/>
          <p:cNvSpPr>
            <a:spLocks/>
          </p:cNvSpPr>
          <p:nvPr/>
        </p:nvSpPr>
        <p:spPr bwMode="auto">
          <a:xfrm>
            <a:off x="4724400" y="4191000"/>
            <a:ext cx="914400" cy="76200"/>
          </a:xfrm>
          <a:custGeom>
            <a:avLst/>
            <a:gdLst/>
            <a:ahLst/>
            <a:cxnLst>
              <a:cxn ang="0">
                <a:pos x="0" y="240"/>
              </a:cxn>
              <a:cxn ang="0">
                <a:pos x="144" y="0"/>
              </a:cxn>
              <a:cxn ang="0">
                <a:pos x="288" y="240"/>
              </a:cxn>
              <a:cxn ang="0">
                <a:pos x="480" y="0"/>
              </a:cxn>
              <a:cxn ang="0">
                <a:pos x="672" y="240"/>
              </a:cxn>
              <a:cxn ang="0">
                <a:pos x="816" y="0"/>
              </a:cxn>
              <a:cxn ang="0">
                <a:pos x="960" y="240"/>
              </a:cxn>
              <a:cxn ang="0">
                <a:pos x="1152" y="0"/>
              </a:cxn>
              <a:cxn ang="0">
                <a:pos x="1296" y="240"/>
              </a:cxn>
              <a:cxn ang="0">
                <a:pos x="1488" y="0"/>
              </a:cxn>
              <a:cxn ang="0">
                <a:pos x="1632" y="240"/>
              </a:cxn>
              <a:cxn ang="0">
                <a:pos x="1824" y="0"/>
              </a:cxn>
              <a:cxn ang="0">
                <a:pos x="2016" y="240"/>
              </a:cxn>
              <a:cxn ang="0">
                <a:pos x="2160" y="0"/>
              </a:cxn>
              <a:cxn ang="0">
                <a:pos x="2304" y="240"/>
              </a:cxn>
              <a:cxn ang="0">
                <a:pos x="2448" y="0"/>
              </a:cxn>
              <a:cxn ang="0">
                <a:pos x="2592" y="240"/>
              </a:cxn>
              <a:cxn ang="0">
                <a:pos x="2736" y="0"/>
              </a:cxn>
              <a:cxn ang="0">
                <a:pos x="2880" y="240"/>
              </a:cxn>
              <a:cxn ang="0">
                <a:pos x="3072" y="0"/>
              </a:cxn>
              <a:cxn ang="0">
                <a:pos x="3216" y="240"/>
              </a:cxn>
              <a:cxn ang="0">
                <a:pos x="3360" y="0"/>
              </a:cxn>
            </a:cxnLst>
            <a:rect l="0" t="0" r="r" b="b"/>
            <a:pathLst>
              <a:path w="3360" h="240">
                <a:moveTo>
                  <a:pt x="0" y="240"/>
                </a:moveTo>
                <a:cubicBezTo>
                  <a:pt x="48" y="120"/>
                  <a:pt x="96" y="0"/>
                  <a:pt x="144" y="0"/>
                </a:cubicBezTo>
                <a:cubicBezTo>
                  <a:pt x="192" y="0"/>
                  <a:pt x="232" y="240"/>
                  <a:pt x="288" y="240"/>
                </a:cubicBezTo>
                <a:cubicBezTo>
                  <a:pt x="344" y="240"/>
                  <a:pt x="416" y="0"/>
                  <a:pt x="480" y="0"/>
                </a:cubicBezTo>
                <a:cubicBezTo>
                  <a:pt x="544" y="0"/>
                  <a:pt x="616" y="240"/>
                  <a:pt x="672" y="240"/>
                </a:cubicBezTo>
                <a:cubicBezTo>
                  <a:pt x="728" y="240"/>
                  <a:pt x="768" y="0"/>
                  <a:pt x="816" y="0"/>
                </a:cubicBezTo>
                <a:cubicBezTo>
                  <a:pt x="864" y="0"/>
                  <a:pt x="904" y="240"/>
                  <a:pt x="960" y="240"/>
                </a:cubicBezTo>
                <a:cubicBezTo>
                  <a:pt x="1016" y="240"/>
                  <a:pt x="1096" y="0"/>
                  <a:pt x="1152" y="0"/>
                </a:cubicBezTo>
                <a:cubicBezTo>
                  <a:pt x="1208" y="0"/>
                  <a:pt x="1240" y="240"/>
                  <a:pt x="1296" y="240"/>
                </a:cubicBezTo>
                <a:cubicBezTo>
                  <a:pt x="1352" y="240"/>
                  <a:pt x="1432" y="0"/>
                  <a:pt x="1488" y="0"/>
                </a:cubicBezTo>
                <a:cubicBezTo>
                  <a:pt x="1544" y="0"/>
                  <a:pt x="1576" y="240"/>
                  <a:pt x="1632" y="240"/>
                </a:cubicBezTo>
                <a:cubicBezTo>
                  <a:pt x="1688" y="240"/>
                  <a:pt x="1760" y="0"/>
                  <a:pt x="1824" y="0"/>
                </a:cubicBezTo>
                <a:cubicBezTo>
                  <a:pt x="1888" y="0"/>
                  <a:pt x="1960" y="240"/>
                  <a:pt x="2016" y="240"/>
                </a:cubicBezTo>
                <a:cubicBezTo>
                  <a:pt x="2072" y="240"/>
                  <a:pt x="2112" y="0"/>
                  <a:pt x="2160" y="0"/>
                </a:cubicBezTo>
                <a:cubicBezTo>
                  <a:pt x="2208" y="0"/>
                  <a:pt x="2256" y="240"/>
                  <a:pt x="2304" y="240"/>
                </a:cubicBezTo>
                <a:cubicBezTo>
                  <a:pt x="2352" y="240"/>
                  <a:pt x="2400" y="0"/>
                  <a:pt x="2448" y="0"/>
                </a:cubicBezTo>
                <a:cubicBezTo>
                  <a:pt x="2496" y="0"/>
                  <a:pt x="2544" y="240"/>
                  <a:pt x="2592" y="240"/>
                </a:cubicBezTo>
                <a:cubicBezTo>
                  <a:pt x="2640" y="240"/>
                  <a:pt x="2688" y="0"/>
                  <a:pt x="2736" y="0"/>
                </a:cubicBezTo>
                <a:cubicBezTo>
                  <a:pt x="2784" y="0"/>
                  <a:pt x="2824" y="240"/>
                  <a:pt x="2880" y="240"/>
                </a:cubicBezTo>
                <a:cubicBezTo>
                  <a:pt x="2936" y="240"/>
                  <a:pt x="3016" y="0"/>
                  <a:pt x="3072" y="0"/>
                </a:cubicBezTo>
                <a:cubicBezTo>
                  <a:pt x="3128" y="0"/>
                  <a:pt x="3168" y="240"/>
                  <a:pt x="3216" y="240"/>
                </a:cubicBezTo>
                <a:cubicBezTo>
                  <a:pt x="3264" y="240"/>
                  <a:pt x="3328" y="32"/>
                  <a:pt x="3360" y="0"/>
                </a:cubicBezTo>
              </a:path>
            </a:pathLst>
          </a:custGeom>
          <a:noFill/>
          <a:ln w="9525">
            <a:solidFill>
              <a:schemeClr val="tx1"/>
            </a:solidFill>
            <a:round/>
            <a:headEnd/>
            <a:tailEnd/>
          </a:ln>
          <a:effectLst/>
        </p:spPr>
        <p:txBody>
          <a:bodyPr/>
          <a:lstStyle/>
          <a:p>
            <a:endParaRPr lang="en-US"/>
          </a:p>
        </p:txBody>
      </p:sp>
      <p:sp>
        <p:nvSpPr>
          <p:cNvPr id="152599" name="Text Box 23"/>
          <p:cNvSpPr txBox="1">
            <a:spLocks noChangeArrowheads="1"/>
          </p:cNvSpPr>
          <p:nvPr/>
        </p:nvSpPr>
        <p:spPr bwMode="auto">
          <a:xfrm>
            <a:off x="123825" y="2057400"/>
            <a:ext cx="457200" cy="457200"/>
          </a:xfrm>
          <a:prstGeom prst="rect">
            <a:avLst/>
          </a:prstGeom>
          <a:noFill/>
          <a:ln w="9525">
            <a:noFill/>
            <a:miter lim="800000"/>
            <a:headEnd/>
            <a:tailEnd/>
          </a:ln>
          <a:effectLst/>
        </p:spPr>
        <p:txBody>
          <a:bodyPr>
            <a:spAutoFit/>
          </a:bodyPr>
          <a:lstStyle/>
          <a:p>
            <a:pPr>
              <a:spcBef>
                <a:spcPct val="50000"/>
              </a:spcBef>
            </a:pPr>
            <a:r>
              <a:rPr lang="en-US">
                <a:sym typeface="Symbol" pitchFamily="18" charset="2"/>
              </a:rPr>
              <a:t></a:t>
            </a:r>
            <a:endParaRPr lang="en-US"/>
          </a:p>
        </p:txBody>
      </p:sp>
      <p:sp>
        <p:nvSpPr>
          <p:cNvPr id="152600" name="Text Box 24"/>
          <p:cNvSpPr txBox="1">
            <a:spLocks noChangeArrowheads="1"/>
          </p:cNvSpPr>
          <p:nvPr/>
        </p:nvSpPr>
        <p:spPr bwMode="auto">
          <a:xfrm>
            <a:off x="76200" y="2809875"/>
            <a:ext cx="533400" cy="457200"/>
          </a:xfrm>
          <a:prstGeom prst="rect">
            <a:avLst/>
          </a:prstGeom>
          <a:noFill/>
          <a:ln w="9525">
            <a:noFill/>
            <a:miter lim="800000"/>
            <a:headEnd/>
            <a:tailEnd/>
          </a:ln>
          <a:effectLst/>
        </p:spPr>
        <p:txBody>
          <a:bodyPr>
            <a:spAutoFit/>
          </a:bodyPr>
          <a:lstStyle/>
          <a:p>
            <a:pPr>
              <a:spcBef>
                <a:spcPct val="50000"/>
              </a:spcBef>
            </a:pPr>
            <a:r>
              <a:rPr lang="en-US">
                <a:sym typeface="Symbol" pitchFamily="18" charset="2"/>
              </a:rPr>
              <a:t></a:t>
            </a:r>
          </a:p>
        </p:txBody>
      </p:sp>
      <p:sp>
        <p:nvSpPr>
          <p:cNvPr id="152601" name="Text Box 25"/>
          <p:cNvSpPr txBox="1">
            <a:spLocks noChangeArrowheads="1"/>
          </p:cNvSpPr>
          <p:nvPr/>
        </p:nvSpPr>
        <p:spPr bwMode="auto">
          <a:xfrm>
            <a:off x="152400" y="3810000"/>
            <a:ext cx="457200" cy="457200"/>
          </a:xfrm>
          <a:prstGeom prst="rect">
            <a:avLst/>
          </a:prstGeom>
          <a:noFill/>
          <a:ln w="9525">
            <a:noFill/>
            <a:miter lim="800000"/>
            <a:headEnd/>
            <a:tailEnd/>
          </a:ln>
          <a:effectLst/>
        </p:spPr>
        <p:txBody>
          <a:bodyPr>
            <a:spAutoFit/>
          </a:bodyPr>
          <a:lstStyle/>
          <a:p>
            <a:pPr>
              <a:spcBef>
                <a:spcPct val="50000"/>
              </a:spcBef>
            </a:pPr>
            <a:r>
              <a:rPr lang="en-US">
                <a:sym typeface="Symbol" pitchFamily="18" charset="2"/>
              </a:rPr>
              <a:t></a:t>
            </a:r>
          </a:p>
        </p:txBody>
      </p:sp>
      <p:sp>
        <p:nvSpPr>
          <p:cNvPr id="152602" name="Text Box 26"/>
          <p:cNvSpPr txBox="1">
            <a:spLocks noChangeArrowheads="1"/>
          </p:cNvSpPr>
          <p:nvPr/>
        </p:nvSpPr>
        <p:spPr bwMode="auto">
          <a:xfrm>
            <a:off x="76200" y="4724400"/>
            <a:ext cx="1447800" cy="457200"/>
          </a:xfrm>
          <a:prstGeom prst="rect">
            <a:avLst/>
          </a:prstGeom>
          <a:noFill/>
          <a:ln w="9525">
            <a:noFill/>
            <a:miter lim="800000"/>
            <a:headEnd/>
            <a:tailEnd/>
          </a:ln>
          <a:effectLst/>
        </p:spPr>
        <p:txBody>
          <a:bodyPr>
            <a:spAutoFit/>
          </a:bodyPr>
          <a:lstStyle/>
          <a:p>
            <a:pPr>
              <a:spcBef>
                <a:spcPct val="50000"/>
              </a:spcBef>
            </a:pPr>
            <a:r>
              <a:rPr lang="en-US"/>
              <a:t>Neutron</a:t>
            </a:r>
          </a:p>
        </p:txBody>
      </p:sp>
      <p:sp>
        <p:nvSpPr>
          <p:cNvPr id="152603" name="Freeform 27"/>
          <p:cNvSpPr>
            <a:spLocks/>
          </p:cNvSpPr>
          <p:nvPr/>
        </p:nvSpPr>
        <p:spPr bwMode="auto">
          <a:xfrm>
            <a:off x="4724400" y="4038600"/>
            <a:ext cx="1066800" cy="76200"/>
          </a:xfrm>
          <a:custGeom>
            <a:avLst/>
            <a:gdLst/>
            <a:ahLst/>
            <a:cxnLst>
              <a:cxn ang="0">
                <a:pos x="0" y="240"/>
              </a:cxn>
              <a:cxn ang="0">
                <a:pos x="144" y="0"/>
              </a:cxn>
              <a:cxn ang="0">
                <a:pos x="288" y="240"/>
              </a:cxn>
              <a:cxn ang="0">
                <a:pos x="480" y="0"/>
              </a:cxn>
              <a:cxn ang="0">
                <a:pos x="672" y="240"/>
              </a:cxn>
              <a:cxn ang="0">
                <a:pos x="816" y="0"/>
              </a:cxn>
              <a:cxn ang="0">
                <a:pos x="960" y="240"/>
              </a:cxn>
              <a:cxn ang="0">
                <a:pos x="1152" y="0"/>
              </a:cxn>
              <a:cxn ang="0">
                <a:pos x="1296" y="240"/>
              </a:cxn>
              <a:cxn ang="0">
                <a:pos x="1488" y="0"/>
              </a:cxn>
              <a:cxn ang="0">
                <a:pos x="1632" y="240"/>
              </a:cxn>
              <a:cxn ang="0">
                <a:pos x="1824" y="0"/>
              </a:cxn>
              <a:cxn ang="0">
                <a:pos x="2016" y="240"/>
              </a:cxn>
              <a:cxn ang="0">
                <a:pos x="2160" y="0"/>
              </a:cxn>
              <a:cxn ang="0">
                <a:pos x="2304" y="240"/>
              </a:cxn>
              <a:cxn ang="0">
                <a:pos x="2448" y="0"/>
              </a:cxn>
              <a:cxn ang="0">
                <a:pos x="2592" y="240"/>
              </a:cxn>
              <a:cxn ang="0">
                <a:pos x="2736" y="0"/>
              </a:cxn>
              <a:cxn ang="0">
                <a:pos x="2880" y="240"/>
              </a:cxn>
              <a:cxn ang="0">
                <a:pos x="3072" y="0"/>
              </a:cxn>
              <a:cxn ang="0">
                <a:pos x="3216" y="240"/>
              </a:cxn>
              <a:cxn ang="0">
                <a:pos x="3360" y="0"/>
              </a:cxn>
            </a:cxnLst>
            <a:rect l="0" t="0" r="r" b="b"/>
            <a:pathLst>
              <a:path w="3360" h="240">
                <a:moveTo>
                  <a:pt x="0" y="240"/>
                </a:moveTo>
                <a:cubicBezTo>
                  <a:pt x="48" y="120"/>
                  <a:pt x="96" y="0"/>
                  <a:pt x="144" y="0"/>
                </a:cubicBezTo>
                <a:cubicBezTo>
                  <a:pt x="192" y="0"/>
                  <a:pt x="232" y="240"/>
                  <a:pt x="288" y="240"/>
                </a:cubicBezTo>
                <a:cubicBezTo>
                  <a:pt x="344" y="240"/>
                  <a:pt x="416" y="0"/>
                  <a:pt x="480" y="0"/>
                </a:cubicBezTo>
                <a:cubicBezTo>
                  <a:pt x="544" y="0"/>
                  <a:pt x="616" y="240"/>
                  <a:pt x="672" y="240"/>
                </a:cubicBezTo>
                <a:cubicBezTo>
                  <a:pt x="728" y="240"/>
                  <a:pt x="768" y="0"/>
                  <a:pt x="816" y="0"/>
                </a:cubicBezTo>
                <a:cubicBezTo>
                  <a:pt x="864" y="0"/>
                  <a:pt x="904" y="240"/>
                  <a:pt x="960" y="240"/>
                </a:cubicBezTo>
                <a:cubicBezTo>
                  <a:pt x="1016" y="240"/>
                  <a:pt x="1096" y="0"/>
                  <a:pt x="1152" y="0"/>
                </a:cubicBezTo>
                <a:cubicBezTo>
                  <a:pt x="1208" y="0"/>
                  <a:pt x="1240" y="240"/>
                  <a:pt x="1296" y="240"/>
                </a:cubicBezTo>
                <a:cubicBezTo>
                  <a:pt x="1352" y="240"/>
                  <a:pt x="1432" y="0"/>
                  <a:pt x="1488" y="0"/>
                </a:cubicBezTo>
                <a:cubicBezTo>
                  <a:pt x="1544" y="0"/>
                  <a:pt x="1576" y="240"/>
                  <a:pt x="1632" y="240"/>
                </a:cubicBezTo>
                <a:cubicBezTo>
                  <a:pt x="1688" y="240"/>
                  <a:pt x="1760" y="0"/>
                  <a:pt x="1824" y="0"/>
                </a:cubicBezTo>
                <a:cubicBezTo>
                  <a:pt x="1888" y="0"/>
                  <a:pt x="1960" y="240"/>
                  <a:pt x="2016" y="240"/>
                </a:cubicBezTo>
                <a:cubicBezTo>
                  <a:pt x="2072" y="240"/>
                  <a:pt x="2112" y="0"/>
                  <a:pt x="2160" y="0"/>
                </a:cubicBezTo>
                <a:cubicBezTo>
                  <a:pt x="2208" y="0"/>
                  <a:pt x="2256" y="240"/>
                  <a:pt x="2304" y="240"/>
                </a:cubicBezTo>
                <a:cubicBezTo>
                  <a:pt x="2352" y="240"/>
                  <a:pt x="2400" y="0"/>
                  <a:pt x="2448" y="0"/>
                </a:cubicBezTo>
                <a:cubicBezTo>
                  <a:pt x="2496" y="0"/>
                  <a:pt x="2544" y="240"/>
                  <a:pt x="2592" y="240"/>
                </a:cubicBezTo>
                <a:cubicBezTo>
                  <a:pt x="2640" y="240"/>
                  <a:pt x="2688" y="0"/>
                  <a:pt x="2736" y="0"/>
                </a:cubicBezTo>
                <a:cubicBezTo>
                  <a:pt x="2784" y="0"/>
                  <a:pt x="2824" y="240"/>
                  <a:pt x="2880" y="240"/>
                </a:cubicBezTo>
                <a:cubicBezTo>
                  <a:pt x="2936" y="240"/>
                  <a:pt x="3016" y="0"/>
                  <a:pt x="3072" y="0"/>
                </a:cubicBezTo>
                <a:cubicBezTo>
                  <a:pt x="3128" y="0"/>
                  <a:pt x="3168" y="240"/>
                  <a:pt x="3216" y="240"/>
                </a:cubicBezTo>
                <a:cubicBezTo>
                  <a:pt x="3264" y="240"/>
                  <a:pt x="3328" y="32"/>
                  <a:pt x="3360" y="0"/>
                </a:cubicBezTo>
              </a:path>
            </a:pathLst>
          </a:custGeom>
          <a:noFill/>
          <a:ln w="9525">
            <a:solidFill>
              <a:schemeClr val="tx1"/>
            </a:solidFill>
            <a:round/>
            <a:headEnd/>
            <a:tailEnd/>
          </a:ln>
          <a:effectLst/>
        </p:spPr>
        <p:txBody>
          <a:bodyPr/>
          <a:lstStyle/>
          <a:p>
            <a:endParaRPr lang="en-US"/>
          </a:p>
        </p:txBody>
      </p:sp>
      <p:sp>
        <p:nvSpPr>
          <p:cNvPr id="152604" name="Freeform 28"/>
          <p:cNvSpPr>
            <a:spLocks/>
          </p:cNvSpPr>
          <p:nvPr/>
        </p:nvSpPr>
        <p:spPr bwMode="auto">
          <a:xfrm>
            <a:off x="4724400" y="4267200"/>
            <a:ext cx="1219200" cy="76200"/>
          </a:xfrm>
          <a:custGeom>
            <a:avLst/>
            <a:gdLst/>
            <a:ahLst/>
            <a:cxnLst>
              <a:cxn ang="0">
                <a:pos x="0" y="240"/>
              </a:cxn>
              <a:cxn ang="0">
                <a:pos x="144" y="0"/>
              </a:cxn>
              <a:cxn ang="0">
                <a:pos x="288" y="240"/>
              </a:cxn>
              <a:cxn ang="0">
                <a:pos x="480" y="0"/>
              </a:cxn>
              <a:cxn ang="0">
                <a:pos x="672" y="240"/>
              </a:cxn>
              <a:cxn ang="0">
                <a:pos x="816" y="0"/>
              </a:cxn>
              <a:cxn ang="0">
                <a:pos x="960" y="240"/>
              </a:cxn>
              <a:cxn ang="0">
                <a:pos x="1152" y="0"/>
              </a:cxn>
              <a:cxn ang="0">
                <a:pos x="1296" y="240"/>
              </a:cxn>
              <a:cxn ang="0">
                <a:pos x="1488" y="0"/>
              </a:cxn>
              <a:cxn ang="0">
                <a:pos x="1632" y="240"/>
              </a:cxn>
              <a:cxn ang="0">
                <a:pos x="1824" y="0"/>
              </a:cxn>
              <a:cxn ang="0">
                <a:pos x="2016" y="240"/>
              </a:cxn>
              <a:cxn ang="0">
                <a:pos x="2160" y="0"/>
              </a:cxn>
              <a:cxn ang="0">
                <a:pos x="2304" y="240"/>
              </a:cxn>
              <a:cxn ang="0">
                <a:pos x="2448" y="0"/>
              </a:cxn>
              <a:cxn ang="0">
                <a:pos x="2592" y="240"/>
              </a:cxn>
              <a:cxn ang="0">
                <a:pos x="2736" y="0"/>
              </a:cxn>
              <a:cxn ang="0">
                <a:pos x="2880" y="240"/>
              </a:cxn>
              <a:cxn ang="0">
                <a:pos x="3072" y="0"/>
              </a:cxn>
              <a:cxn ang="0">
                <a:pos x="3216" y="240"/>
              </a:cxn>
              <a:cxn ang="0">
                <a:pos x="3360" y="0"/>
              </a:cxn>
            </a:cxnLst>
            <a:rect l="0" t="0" r="r" b="b"/>
            <a:pathLst>
              <a:path w="3360" h="240">
                <a:moveTo>
                  <a:pt x="0" y="240"/>
                </a:moveTo>
                <a:cubicBezTo>
                  <a:pt x="48" y="120"/>
                  <a:pt x="96" y="0"/>
                  <a:pt x="144" y="0"/>
                </a:cubicBezTo>
                <a:cubicBezTo>
                  <a:pt x="192" y="0"/>
                  <a:pt x="232" y="240"/>
                  <a:pt x="288" y="240"/>
                </a:cubicBezTo>
                <a:cubicBezTo>
                  <a:pt x="344" y="240"/>
                  <a:pt x="416" y="0"/>
                  <a:pt x="480" y="0"/>
                </a:cubicBezTo>
                <a:cubicBezTo>
                  <a:pt x="544" y="0"/>
                  <a:pt x="616" y="240"/>
                  <a:pt x="672" y="240"/>
                </a:cubicBezTo>
                <a:cubicBezTo>
                  <a:pt x="728" y="240"/>
                  <a:pt x="768" y="0"/>
                  <a:pt x="816" y="0"/>
                </a:cubicBezTo>
                <a:cubicBezTo>
                  <a:pt x="864" y="0"/>
                  <a:pt x="904" y="240"/>
                  <a:pt x="960" y="240"/>
                </a:cubicBezTo>
                <a:cubicBezTo>
                  <a:pt x="1016" y="240"/>
                  <a:pt x="1096" y="0"/>
                  <a:pt x="1152" y="0"/>
                </a:cubicBezTo>
                <a:cubicBezTo>
                  <a:pt x="1208" y="0"/>
                  <a:pt x="1240" y="240"/>
                  <a:pt x="1296" y="240"/>
                </a:cubicBezTo>
                <a:cubicBezTo>
                  <a:pt x="1352" y="240"/>
                  <a:pt x="1432" y="0"/>
                  <a:pt x="1488" y="0"/>
                </a:cubicBezTo>
                <a:cubicBezTo>
                  <a:pt x="1544" y="0"/>
                  <a:pt x="1576" y="240"/>
                  <a:pt x="1632" y="240"/>
                </a:cubicBezTo>
                <a:cubicBezTo>
                  <a:pt x="1688" y="240"/>
                  <a:pt x="1760" y="0"/>
                  <a:pt x="1824" y="0"/>
                </a:cubicBezTo>
                <a:cubicBezTo>
                  <a:pt x="1888" y="0"/>
                  <a:pt x="1960" y="240"/>
                  <a:pt x="2016" y="240"/>
                </a:cubicBezTo>
                <a:cubicBezTo>
                  <a:pt x="2072" y="240"/>
                  <a:pt x="2112" y="0"/>
                  <a:pt x="2160" y="0"/>
                </a:cubicBezTo>
                <a:cubicBezTo>
                  <a:pt x="2208" y="0"/>
                  <a:pt x="2256" y="240"/>
                  <a:pt x="2304" y="240"/>
                </a:cubicBezTo>
                <a:cubicBezTo>
                  <a:pt x="2352" y="240"/>
                  <a:pt x="2400" y="0"/>
                  <a:pt x="2448" y="0"/>
                </a:cubicBezTo>
                <a:cubicBezTo>
                  <a:pt x="2496" y="0"/>
                  <a:pt x="2544" y="240"/>
                  <a:pt x="2592" y="240"/>
                </a:cubicBezTo>
                <a:cubicBezTo>
                  <a:pt x="2640" y="240"/>
                  <a:pt x="2688" y="0"/>
                  <a:pt x="2736" y="0"/>
                </a:cubicBezTo>
                <a:cubicBezTo>
                  <a:pt x="2784" y="0"/>
                  <a:pt x="2824" y="240"/>
                  <a:pt x="2880" y="240"/>
                </a:cubicBezTo>
                <a:cubicBezTo>
                  <a:pt x="2936" y="240"/>
                  <a:pt x="3016" y="0"/>
                  <a:pt x="3072" y="0"/>
                </a:cubicBezTo>
                <a:cubicBezTo>
                  <a:pt x="3128" y="0"/>
                  <a:pt x="3168" y="240"/>
                  <a:pt x="3216" y="240"/>
                </a:cubicBezTo>
                <a:cubicBezTo>
                  <a:pt x="3264" y="240"/>
                  <a:pt x="3328" y="32"/>
                  <a:pt x="3360" y="0"/>
                </a:cubicBezTo>
              </a:path>
            </a:pathLst>
          </a:custGeom>
          <a:noFill/>
          <a:ln w="9525">
            <a:solidFill>
              <a:schemeClr val="tx1"/>
            </a:solidFill>
            <a:round/>
            <a:headEnd/>
            <a:tailEnd/>
          </a:ln>
          <a:effectLst/>
        </p:spPr>
        <p:txBody>
          <a:bodyPr/>
          <a:lstStyle/>
          <a:p>
            <a:endParaRPr lang="en-US"/>
          </a:p>
        </p:txBody>
      </p:sp>
      <p:sp>
        <p:nvSpPr>
          <p:cNvPr id="152605" name="Freeform 29"/>
          <p:cNvSpPr>
            <a:spLocks/>
          </p:cNvSpPr>
          <p:nvPr/>
        </p:nvSpPr>
        <p:spPr bwMode="auto">
          <a:xfrm>
            <a:off x="7543800" y="4038600"/>
            <a:ext cx="1066800" cy="76200"/>
          </a:xfrm>
          <a:custGeom>
            <a:avLst/>
            <a:gdLst/>
            <a:ahLst/>
            <a:cxnLst>
              <a:cxn ang="0">
                <a:pos x="0" y="240"/>
              </a:cxn>
              <a:cxn ang="0">
                <a:pos x="144" y="0"/>
              </a:cxn>
              <a:cxn ang="0">
                <a:pos x="288" y="240"/>
              </a:cxn>
              <a:cxn ang="0">
                <a:pos x="480" y="0"/>
              </a:cxn>
              <a:cxn ang="0">
                <a:pos x="672" y="240"/>
              </a:cxn>
              <a:cxn ang="0">
                <a:pos x="816" y="0"/>
              </a:cxn>
              <a:cxn ang="0">
                <a:pos x="960" y="240"/>
              </a:cxn>
              <a:cxn ang="0">
                <a:pos x="1152" y="0"/>
              </a:cxn>
              <a:cxn ang="0">
                <a:pos x="1296" y="240"/>
              </a:cxn>
              <a:cxn ang="0">
                <a:pos x="1488" y="0"/>
              </a:cxn>
              <a:cxn ang="0">
                <a:pos x="1632" y="240"/>
              </a:cxn>
              <a:cxn ang="0">
                <a:pos x="1824" y="0"/>
              </a:cxn>
              <a:cxn ang="0">
                <a:pos x="2016" y="240"/>
              </a:cxn>
              <a:cxn ang="0">
                <a:pos x="2160" y="0"/>
              </a:cxn>
              <a:cxn ang="0">
                <a:pos x="2304" y="240"/>
              </a:cxn>
              <a:cxn ang="0">
                <a:pos x="2448" y="0"/>
              </a:cxn>
              <a:cxn ang="0">
                <a:pos x="2592" y="240"/>
              </a:cxn>
              <a:cxn ang="0">
                <a:pos x="2736" y="0"/>
              </a:cxn>
              <a:cxn ang="0">
                <a:pos x="2880" y="240"/>
              </a:cxn>
              <a:cxn ang="0">
                <a:pos x="3072" y="0"/>
              </a:cxn>
              <a:cxn ang="0">
                <a:pos x="3216" y="240"/>
              </a:cxn>
              <a:cxn ang="0">
                <a:pos x="3360" y="0"/>
              </a:cxn>
            </a:cxnLst>
            <a:rect l="0" t="0" r="r" b="b"/>
            <a:pathLst>
              <a:path w="3360" h="240">
                <a:moveTo>
                  <a:pt x="0" y="240"/>
                </a:moveTo>
                <a:cubicBezTo>
                  <a:pt x="48" y="120"/>
                  <a:pt x="96" y="0"/>
                  <a:pt x="144" y="0"/>
                </a:cubicBezTo>
                <a:cubicBezTo>
                  <a:pt x="192" y="0"/>
                  <a:pt x="232" y="240"/>
                  <a:pt x="288" y="240"/>
                </a:cubicBezTo>
                <a:cubicBezTo>
                  <a:pt x="344" y="240"/>
                  <a:pt x="416" y="0"/>
                  <a:pt x="480" y="0"/>
                </a:cubicBezTo>
                <a:cubicBezTo>
                  <a:pt x="544" y="0"/>
                  <a:pt x="616" y="240"/>
                  <a:pt x="672" y="240"/>
                </a:cubicBezTo>
                <a:cubicBezTo>
                  <a:pt x="728" y="240"/>
                  <a:pt x="768" y="0"/>
                  <a:pt x="816" y="0"/>
                </a:cubicBezTo>
                <a:cubicBezTo>
                  <a:pt x="864" y="0"/>
                  <a:pt x="904" y="240"/>
                  <a:pt x="960" y="240"/>
                </a:cubicBezTo>
                <a:cubicBezTo>
                  <a:pt x="1016" y="240"/>
                  <a:pt x="1096" y="0"/>
                  <a:pt x="1152" y="0"/>
                </a:cubicBezTo>
                <a:cubicBezTo>
                  <a:pt x="1208" y="0"/>
                  <a:pt x="1240" y="240"/>
                  <a:pt x="1296" y="240"/>
                </a:cubicBezTo>
                <a:cubicBezTo>
                  <a:pt x="1352" y="240"/>
                  <a:pt x="1432" y="0"/>
                  <a:pt x="1488" y="0"/>
                </a:cubicBezTo>
                <a:cubicBezTo>
                  <a:pt x="1544" y="0"/>
                  <a:pt x="1576" y="240"/>
                  <a:pt x="1632" y="240"/>
                </a:cubicBezTo>
                <a:cubicBezTo>
                  <a:pt x="1688" y="240"/>
                  <a:pt x="1760" y="0"/>
                  <a:pt x="1824" y="0"/>
                </a:cubicBezTo>
                <a:cubicBezTo>
                  <a:pt x="1888" y="0"/>
                  <a:pt x="1960" y="240"/>
                  <a:pt x="2016" y="240"/>
                </a:cubicBezTo>
                <a:cubicBezTo>
                  <a:pt x="2072" y="240"/>
                  <a:pt x="2112" y="0"/>
                  <a:pt x="2160" y="0"/>
                </a:cubicBezTo>
                <a:cubicBezTo>
                  <a:pt x="2208" y="0"/>
                  <a:pt x="2256" y="240"/>
                  <a:pt x="2304" y="240"/>
                </a:cubicBezTo>
                <a:cubicBezTo>
                  <a:pt x="2352" y="240"/>
                  <a:pt x="2400" y="0"/>
                  <a:pt x="2448" y="0"/>
                </a:cubicBezTo>
                <a:cubicBezTo>
                  <a:pt x="2496" y="0"/>
                  <a:pt x="2544" y="240"/>
                  <a:pt x="2592" y="240"/>
                </a:cubicBezTo>
                <a:cubicBezTo>
                  <a:pt x="2640" y="240"/>
                  <a:pt x="2688" y="0"/>
                  <a:pt x="2736" y="0"/>
                </a:cubicBezTo>
                <a:cubicBezTo>
                  <a:pt x="2784" y="0"/>
                  <a:pt x="2824" y="240"/>
                  <a:pt x="2880" y="240"/>
                </a:cubicBezTo>
                <a:cubicBezTo>
                  <a:pt x="2936" y="240"/>
                  <a:pt x="3016" y="0"/>
                  <a:pt x="3072" y="0"/>
                </a:cubicBezTo>
                <a:cubicBezTo>
                  <a:pt x="3128" y="0"/>
                  <a:pt x="3168" y="240"/>
                  <a:pt x="3216" y="240"/>
                </a:cubicBezTo>
                <a:cubicBezTo>
                  <a:pt x="3264" y="240"/>
                  <a:pt x="3328" y="32"/>
                  <a:pt x="3360" y="0"/>
                </a:cubicBezTo>
              </a:path>
            </a:pathLst>
          </a:custGeom>
          <a:noFill/>
          <a:ln w="9525">
            <a:solidFill>
              <a:schemeClr val="tx1"/>
            </a:solidFill>
            <a:round/>
            <a:headEnd/>
            <a:tailEnd/>
          </a:ln>
          <a:effectLst/>
        </p:spPr>
        <p:txBody>
          <a:bodyPr/>
          <a:lstStyle/>
          <a:p>
            <a:endParaRPr lang="en-US"/>
          </a:p>
        </p:txBody>
      </p:sp>
      <p:sp>
        <p:nvSpPr>
          <p:cNvPr id="152606" name="Oval 30"/>
          <p:cNvSpPr>
            <a:spLocks noChangeArrowheads="1"/>
          </p:cNvSpPr>
          <p:nvPr/>
        </p:nvSpPr>
        <p:spPr bwMode="auto">
          <a:xfrm>
            <a:off x="6607175" y="4737100"/>
            <a:ext cx="327025" cy="368300"/>
          </a:xfrm>
          <a:prstGeom prst="ellipse">
            <a:avLst/>
          </a:prstGeom>
          <a:noFill/>
          <a:ln w="12700">
            <a:solidFill>
              <a:srgbClr val="99FF66"/>
            </a:solidFill>
            <a:round/>
            <a:headEnd/>
            <a:tailEnd/>
          </a:ln>
          <a:effectLst/>
        </p:spPr>
        <p:txBody>
          <a:bodyPr wrap="none" anchor="ctr"/>
          <a:lstStyle/>
          <a:p>
            <a:endParaRPr lang="en-US"/>
          </a:p>
        </p:txBody>
      </p:sp>
      <p:sp>
        <p:nvSpPr>
          <p:cNvPr id="152607" name="Oval 31"/>
          <p:cNvSpPr>
            <a:spLocks noChangeArrowheads="1"/>
          </p:cNvSpPr>
          <p:nvPr/>
        </p:nvSpPr>
        <p:spPr bwMode="auto">
          <a:xfrm>
            <a:off x="7010400" y="4724400"/>
            <a:ext cx="327025" cy="368300"/>
          </a:xfrm>
          <a:prstGeom prst="ellipse">
            <a:avLst/>
          </a:prstGeom>
          <a:noFill/>
          <a:ln w="12700">
            <a:solidFill>
              <a:srgbClr val="99FF66"/>
            </a:solidFill>
            <a:round/>
            <a:headEnd/>
            <a:tailEnd/>
          </a:ln>
          <a:effectLst/>
        </p:spPr>
        <p:txBody>
          <a:bodyPr wrap="none" anchor="ctr"/>
          <a:lstStyle/>
          <a:p>
            <a:endParaRPr lang="en-US"/>
          </a:p>
        </p:txBody>
      </p:sp>
      <p:sp>
        <p:nvSpPr>
          <p:cNvPr id="152608" name="Oval 32"/>
          <p:cNvSpPr>
            <a:spLocks noChangeArrowheads="1"/>
          </p:cNvSpPr>
          <p:nvPr/>
        </p:nvSpPr>
        <p:spPr bwMode="auto">
          <a:xfrm>
            <a:off x="6835775" y="4724400"/>
            <a:ext cx="327025" cy="368300"/>
          </a:xfrm>
          <a:prstGeom prst="ellipse">
            <a:avLst/>
          </a:prstGeom>
          <a:noFill/>
          <a:ln w="12700">
            <a:solidFill>
              <a:srgbClr val="99FF66"/>
            </a:solidFill>
            <a:round/>
            <a:headEnd/>
            <a:tailEnd/>
          </a:ln>
          <a:effectLst/>
        </p:spPr>
        <p:txBody>
          <a:bodyPr wrap="none" anchor="ctr"/>
          <a:lstStyle/>
          <a:p>
            <a:endParaRPr lang="en-US"/>
          </a:p>
        </p:txBody>
      </p:sp>
      <p:sp>
        <p:nvSpPr>
          <p:cNvPr id="152609" name="Oval 33"/>
          <p:cNvSpPr>
            <a:spLocks noChangeArrowheads="1"/>
          </p:cNvSpPr>
          <p:nvPr/>
        </p:nvSpPr>
        <p:spPr bwMode="auto">
          <a:xfrm>
            <a:off x="7292975" y="4724400"/>
            <a:ext cx="327025" cy="368300"/>
          </a:xfrm>
          <a:prstGeom prst="ellipse">
            <a:avLst/>
          </a:prstGeom>
          <a:noFill/>
          <a:ln w="12700">
            <a:solidFill>
              <a:srgbClr val="99FF66"/>
            </a:solidFill>
            <a:round/>
            <a:headEnd/>
            <a:tailEnd/>
          </a:ln>
          <a:effectLst/>
        </p:spPr>
        <p:txBody>
          <a:bodyPr wrap="none" anchor="ctr"/>
          <a:lstStyle/>
          <a:p>
            <a:endParaRPr lang="en-US"/>
          </a:p>
        </p:txBody>
      </p:sp>
      <p:sp>
        <p:nvSpPr>
          <p:cNvPr id="152614" name="Freeform 38"/>
          <p:cNvSpPr>
            <a:spLocks/>
          </p:cNvSpPr>
          <p:nvPr/>
        </p:nvSpPr>
        <p:spPr bwMode="auto">
          <a:xfrm>
            <a:off x="6781800" y="4914900"/>
            <a:ext cx="1066800" cy="76200"/>
          </a:xfrm>
          <a:custGeom>
            <a:avLst/>
            <a:gdLst/>
            <a:ahLst/>
            <a:cxnLst>
              <a:cxn ang="0">
                <a:pos x="0" y="240"/>
              </a:cxn>
              <a:cxn ang="0">
                <a:pos x="144" y="0"/>
              </a:cxn>
              <a:cxn ang="0">
                <a:pos x="288" y="240"/>
              </a:cxn>
              <a:cxn ang="0">
                <a:pos x="480" y="0"/>
              </a:cxn>
              <a:cxn ang="0">
                <a:pos x="672" y="240"/>
              </a:cxn>
              <a:cxn ang="0">
                <a:pos x="816" y="0"/>
              </a:cxn>
              <a:cxn ang="0">
                <a:pos x="960" y="240"/>
              </a:cxn>
              <a:cxn ang="0">
                <a:pos x="1152" y="0"/>
              </a:cxn>
              <a:cxn ang="0">
                <a:pos x="1296" y="240"/>
              </a:cxn>
              <a:cxn ang="0">
                <a:pos x="1488" y="0"/>
              </a:cxn>
              <a:cxn ang="0">
                <a:pos x="1632" y="240"/>
              </a:cxn>
              <a:cxn ang="0">
                <a:pos x="1824" y="0"/>
              </a:cxn>
              <a:cxn ang="0">
                <a:pos x="2016" y="240"/>
              </a:cxn>
              <a:cxn ang="0">
                <a:pos x="2160" y="0"/>
              </a:cxn>
              <a:cxn ang="0">
                <a:pos x="2304" y="240"/>
              </a:cxn>
              <a:cxn ang="0">
                <a:pos x="2448" y="0"/>
              </a:cxn>
              <a:cxn ang="0">
                <a:pos x="2592" y="240"/>
              </a:cxn>
              <a:cxn ang="0">
                <a:pos x="2736" y="0"/>
              </a:cxn>
              <a:cxn ang="0">
                <a:pos x="2880" y="240"/>
              </a:cxn>
              <a:cxn ang="0">
                <a:pos x="3072" y="0"/>
              </a:cxn>
              <a:cxn ang="0">
                <a:pos x="3216" y="240"/>
              </a:cxn>
              <a:cxn ang="0">
                <a:pos x="3360" y="0"/>
              </a:cxn>
            </a:cxnLst>
            <a:rect l="0" t="0" r="r" b="b"/>
            <a:pathLst>
              <a:path w="3360" h="240">
                <a:moveTo>
                  <a:pt x="0" y="240"/>
                </a:moveTo>
                <a:cubicBezTo>
                  <a:pt x="48" y="120"/>
                  <a:pt x="96" y="0"/>
                  <a:pt x="144" y="0"/>
                </a:cubicBezTo>
                <a:cubicBezTo>
                  <a:pt x="192" y="0"/>
                  <a:pt x="232" y="240"/>
                  <a:pt x="288" y="240"/>
                </a:cubicBezTo>
                <a:cubicBezTo>
                  <a:pt x="344" y="240"/>
                  <a:pt x="416" y="0"/>
                  <a:pt x="480" y="0"/>
                </a:cubicBezTo>
                <a:cubicBezTo>
                  <a:pt x="544" y="0"/>
                  <a:pt x="616" y="240"/>
                  <a:pt x="672" y="240"/>
                </a:cubicBezTo>
                <a:cubicBezTo>
                  <a:pt x="728" y="240"/>
                  <a:pt x="768" y="0"/>
                  <a:pt x="816" y="0"/>
                </a:cubicBezTo>
                <a:cubicBezTo>
                  <a:pt x="864" y="0"/>
                  <a:pt x="904" y="240"/>
                  <a:pt x="960" y="240"/>
                </a:cubicBezTo>
                <a:cubicBezTo>
                  <a:pt x="1016" y="240"/>
                  <a:pt x="1096" y="0"/>
                  <a:pt x="1152" y="0"/>
                </a:cubicBezTo>
                <a:cubicBezTo>
                  <a:pt x="1208" y="0"/>
                  <a:pt x="1240" y="240"/>
                  <a:pt x="1296" y="240"/>
                </a:cubicBezTo>
                <a:cubicBezTo>
                  <a:pt x="1352" y="240"/>
                  <a:pt x="1432" y="0"/>
                  <a:pt x="1488" y="0"/>
                </a:cubicBezTo>
                <a:cubicBezTo>
                  <a:pt x="1544" y="0"/>
                  <a:pt x="1576" y="240"/>
                  <a:pt x="1632" y="240"/>
                </a:cubicBezTo>
                <a:cubicBezTo>
                  <a:pt x="1688" y="240"/>
                  <a:pt x="1760" y="0"/>
                  <a:pt x="1824" y="0"/>
                </a:cubicBezTo>
                <a:cubicBezTo>
                  <a:pt x="1888" y="0"/>
                  <a:pt x="1960" y="240"/>
                  <a:pt x="2016" y="240"/>
                </a:cubicBezTo>
                <a:cubicBezTo>
                  <a:pt x="2072" y="240"/>
                  <a:pt x="2112" y="0"/>
                  <a:pt x="2160" y="0"/>
                </a:cubicBezTo>
                <a:cubicBezTo>
                  <a:pt x="2208" y="0"/>
                  <a:pt x="2256" y="240"/>
                  <a:pt x="2304" y="240"/>
                </a:cubicBezTo>
                <a:cubicBezTo>
                  <a:pt x="2352" y="240"/>
                  <a:pt x="2400" y="0"/>
                  <a:pt x="2448" y="0"/>
                </a:cubicBezTo>
                <a:cubicBezTo>
                  <a:pt x="2496" y="0"/>
                  <a:pt x="2544" y="240"/>
                  <a:pt x="2592" y="240"/>
                </a:cubicBezTo>
                <a:cubicBezTo>
                  <a:pt x="2640" y="240"/>
                  <a:pt x="2688" y="0"/>
                  <a:pt x="2736" y="0"/>
                </a:cubicBezTo>
                <a:cubicBezTo>
                  <a:pt x="2784" y="0"/>
                  <a:pt x="2824" y="240"/>
                  <a:pt x="2880" y="240"/>
                </a:cubicBezTo>
                <a:cubicBezTo>
                  <a:pt x="2936" y="240"/>
                  <a:pt x="3016" y="0"/>
                  <a:pt x="3072" y="0"/>
                </a:cubicBezTo>
                <a:cubicBezTo>
                  <a:pt x="3128" y="0"/>
                  <a:pt x="3168" y="240"/>
                  <a:pt x="3216" y="240"/>
                </a:cubicBezTo>
                <a:cubicBezTo>
                  <a:pt x="3264" y="240"/>
                  <a:pt x="3328" y="32"/>
                  <a:pt x="3360" y="0"/>
                </a:cubicBezTo>
              </a:path>
            </a:pathLst>
          </a:custGeom>
          <a:noFill/>
          <a:ln w="9525">
            <a:solidFill>
              <a:schemeClr val="tx1"/>
            </a:solidFill>
            <a:round/>
            <a:headEnd/>
            <a:tailEnd/>
          </a:ln>
          <a:effectLst/>
        </p:spPr>
        <p:txBody>
          <a:bodyPr/>
          <a:lstStyle/>
          <a:p>
            <a:endParaRPr lang="en-US"/>
          </a:p>
        </p:txBody>
      </p:sp>
      <p:grpSp>
        <p:nvGrpSpPr>
          <p:cNvPr id="4" name="Group 39"/>
          <p:cNvGrpSpPr>
            <a:grpSpLocks/>
          </p:cNvGrpSpPr>
          <p:nvPr/>
        </p:nvGrpSpPr>
        <p:grpSpPr bwMode="auto">
          <a:xfrm>
            <a:off x="3968750" y="2286000"/>
            <a:ext cx="438150" cy="417513"/>
            <a:chOff x="4832" y="998"/>
            <a:chExt cx="706" cy="648"/>
          </a:xfrm>
        </p:grpSpPr>
        <p:sp>
          <p:nvSpPr>
            <p:cNvPr id="152616" name="Oval 40"/>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52617" name="Oval 41"/>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52618" name="Oval 42"/>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52619" name="Oval 43"/>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52620" name="Rectangle 44"/>
            <p:cNvSpPr>
              <a:spLocks noChangeArrowheads="1"/>
            </p:cNvSpPr>
            <p:nvPr/>
          </p:nvSpPr>
          <p:spPr bwMode="auto">
            <a:xfrm>
              <a:off x="5272" y="998"/>
              <a:ext cx="266" cy="648"/>
            </a:xfrm>
            <a:prstGeom prst="rect">
              <a:avLst/>
            </a:prstGeom>
            <a:noFill/>
            <a:ln w="9525">
              <a:noFill/>
              <a:miter lim="800000"/>
              <a:headEnd/>
              <a:tailEnd/>
            </a:ln>
            <a:effectLst/>
          </p:spPr>
          <p:txBody>
            <a:bodyPr wrap="none" lIns="82628" tIns="41315" rIns="82628" bIns="41315">
              <a:spAutoFit/>
            </a:bodyPr>
            <a:lstStyle/>
            <a:p>
              <a:pPr defTabSz="820738" eaLnBrk="0" hangingPunct="0"/>
              <a:endParaRPr lang="en-US" sz="2200" b="1">
                <a:solidFill>
                  <a:schemeClr val="hlink"/>
                </a:solidFill>
              </a:endParaRPr>
            </a:p>
          </p:txBody>
        </p:sp>
      </p:grpSp>
      <p:grpSp>
        <p:nvGrpSpPr>
          <p:cNvPr id="5" name="Group 45"/>
          <p:cNvGrpSpPr>
            <a:grpSpLocks/>
          </p:cNvGrpSpPr>
          <p:nvPr/>
        </p:nvGrpSpPr>
        <p:grpSpPr bwMode="auto">
          <a:xfrm>
            <a:off x="3968750" y="2362200"/>
            <a:ext cx="438150" cy="417513"/>
            <a:chOff x="4832" y="998"/>
            <a:chExt cx="706" cy="648"/>
          </a:xfrm>
        </p:grpSpPr>
        <p:sp>
          <p:nvSpPr>
            <p:cNvPr id="152622" name="Oval 46"/>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52623" name="Oval 47"/>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52624" name="Oval 48"/>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52625" name="Oval 49"/>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52626" name="Rectangle 50"/>
            <p:cNvSpPr>
              <a:spLocks noChangeArrowheads="1"/>
            </p:cNvSpPr>
            <p:nvPr/>
          </p:nvSpPr>
          <p:spPr bwMode="auto">
            <a:xfrm>
              <a:off x="5272" y="998"/>
              <a:ext cx="266" cy="648"/>
            </a:xfrm>
            <a:prstGeom prst="rect">
              <a:avLst/>
            </a:prstGeom>
            <a:noFill/>
            <a:ln w="9525">
              <a:noFill/>
              <a:miter lim="800000"/>
              <a:headEnd/>
              <a:tailEnd/>
            </a:ln>
            <a:effectLst/>
          </p:spPr>
          <p:txBody>
            <a:bodyPr wrap="none" lIns="82628" tIns="41315" rIns="82628" bIns="41315">
              <a:spAutoFit/>
            </a:bodyPr>
            <a:lstStyle/>
            <a:p>
              <a:pPr defTabSz="820738" eaLnBrk="0" hangingPunct="0"/>
              <a:endParaRPr lang="en-US" sz="2200" b="1">
                <a:solidFill>
                  <a:schemeClr val="hlink"/>
                </a:solidFill>
              </a:endParaRPr>
            </a:p>
          </p:txBody>
        </p:sp>
      </p:grpSp>
      <p:grpSp>
        <p:nvGrpSpPr>
          <p:cNvPr id="6" name="Group 51"/>
          <p:cNvGrpSpPr>
            <a:grpSpLocks/>
          </p:cNvGrpSpPr>
          <p:nvPr/>
        </p:nvGrpSpPr>
        <p:grpSpPr bwMode="auto">
          <a:xfrm>
            <a:off x="3968750" y="2514600"/>
            <a:ext cx="438150" cy="417513"/>
            <a:chOff x="4832" y="998"/>
            <a:chExt cx="706" cy="648"/>
          </a:xfrm>
        </p:grpSpPr>
        <p:sp>
          <p:nvSpPr>
            <p:cNvPr id="152628" name="Oval 52"/>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52629" name="Oval 53"/>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52630" name="Oval 54"/>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52631" name="Oval 55"/>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52632" name="Rectangle 56"/>
            <p:cNvSpPr>
              <a:spLocks noChangeArrowheads="1"/>
            </p:cNvSpPr>
            <p:nvPr/>
          </p:nvSpPr>
          <p:spPr bwMode="auto">
            <a:xfrm>
              <a:off x="5272" y="998"/>
              <a:ext cx="266" cy="648"/>
            </a:xfrm>
            <a:prstGeom prst="rect">
              <a:avLst/>
            </a:prstGeom>
            <a:noFill/>
            <a:ln w="9525">
              <a:noFill/>
              <a:miter lim="800000"/>
              <a:headEnd/>
              <a:tailEnd/>
            </a:ln>
            <a:effectLst/>
          </p:spPr>
          <p:txBody>
            <a:bodyPr wrap="none" lIns="82628" tIns="41315" rIns="82628" bIns="41315">
              <a:spAutoFit/>
            </a:bodyPr>
            <a:lstStyle/>
            <a:p>
              <a:pPr defTabSz="820738" eaLnBrk="0" hangingPunct="0"/>
              <a:endParaRPr lang="en-US" sz="2200" b="1">
                <a:solidFill>
                  <a:schemeClr val="hlink"/>
                </a:solidFill>
              </a:endParaRPr>
            </a:p>
          </p:txBody>
        </p:sp>
      </p:grpSp>
      <p:grpSp>
        <p:nvGrpSpPr>
          <p:cNvPr id="7" name="Group 57"/>
          <p:cNvGrpSpPr>
            <a:grpSpLocks/>
          </p:cNvGrpSpPr>
          <p:nvPr/>
        </p:nvGrpSpPr>
        <p:grpSpPr bwMode="auto">
          <a:xfrm>
            <a:off x="3968750" y="2133600"/>
            <a:ext cx="438150" cy="417513"/>
            <a:chOff x="4832" y="998"/>
            <a:chExt cx="706" cy="648"/>
          </a:xfrm>
        </p:grpSpPr>
        <p:sp>
          <p:nvSpPr>
            <p:cNvPr id="152634" name="Oval 58"/>
            <p:cNvSpPr>
              <a:spLocks noChangeArrowheads="1"/>
            </p:cNvSpPr>
            <p:nvPr/>
          </p:nvSpPr>
          <p:spPr bwMode="auto">
            <a:xfrm>
              <a:off x="5020" y="1156"/>
              <a:ext cx="232" cy="232"/>
            </a:xfrm>
            <a:prstGeom prst="ellipse">
              <a:avLst/>
            </a:prstGeom>
            <a:noFill/>
            <a:ln w="12700">
              <a:solidFill>
                <a:schemeClr val="tx1"/>
              </a:solidFill>
              <a:round/>
              <a:headEnd/>
              <a:tailEnd/>
            </a:ln>
            <a:effectLst/>
          </p:spPr>
          <p:txBody>
            <a:bodyPr wrap="none" anchor="ctr"/>
            <a:lstStyle/>
            <a:p>
              <a:endParaRPr lang="en-US"/>
            </a:p>
          </p:txBody>
        </p:sp>
        <p:sp>
          <p:nvSpPr>
            <p:cNvPr id="152635" name="Oval 59"/>
            <p:cNvSpPr>
              <a:spLocks noChangeArrowheads="1"/>
            </p:cNvSpPr>
            <p:nvPr/>
          </p:nvSpPr>
          <p:spPr bwMode="auto">
            <a:xfrm>
              <a:off x="5028" y="1412"/>
              <a:ext cx="232" cy="232"/>
            </a:xfrm>
            <a:prstGeom prst="ellipse">
              <a:avLst/>
            </a:prstGeom>
            <a:noFill/>
            <a:ln w="12700">
              <a:solidFill>
                <a:schemeClr val="tx1"/>
              </a:solidFill>
              <a:round/>
              <a:headEnd/>
              <a:tailEnd/>
            </a:ln>
            <a:effectLst/>
          </p:spPr>
          <p:txBody>
            <a:bodyPr wrap="none" anchor="ctr"/>
            <a:lstStyle/>
            <a:p>
              <a:endParaRPr lang="en-US"/>
            </a:p>
          </p:txBody>
        </p:sp>
        <p:sp>
          <p:nvSpPr>
            <p:cNvPr id="152636" name="Oval 60"/>
            <p:cNvSpPr>
              <a:spLocks noChangeArrowheads="1"/>
            </p:cNvSpPr>
            <p:nvPr/>
          </p:nvSpPr>
          <p:spPr bwMode="auto">
            <a:xfrm>
              <a:off x="4832" y="1288"/>
              <a:ext cx="240" cy="240"/>
            </a:xfrm>
            <a:prstGeom prst="ellipse">
              <a:avLst/>
            </a:prstGeom>
            <a:solidFill>
              <a:schemeClr val="hlink"/>
            </a:solidFill>
            <a:ln w="9525">
              <a:noFill/>
              <a:round/>
              <a:headEnd/>
              <a:tailEnd/>
            </a:ln>
            <a:effectLst/>
          </p:spPr>
          <p:txBody>
            <a:bodyPr wrap="none" anchor="ctr"/>
            <a:lstStyle/>
            <a:p>
              <a:endParaRPr lang="en-US"/>
            </a:p>
          </p:txBody>
        </p:sp>
        <p:sp>
          <p:nvSpPr>
            <p:cNvPr id="152637" name="Oval 61"/>
            <p:cNvSpPr>
              <a:spLocks noChangeArrowheads="1"/>
            </p:cNvSpPr>
            <p:nvPr/>
          </p:nvSpPr>
          <p:spPr bwMode="auto">
            <a:xfrm>
              <a:off x="5208" y="1272"/>
              <a:ext cx="240" cy="240"/>
            </a:xfrm>
            <a:prstGeom prst="ellipse">
              <a:avLst/>
            </a:prstGeom>
            <a:solidFill>
              <a:schemeClr val="hlink"/>
            </a:solidFill>
            <a:ln w="9525">
              <a:noFill/>
              <a:round/>
              <a:headEnd/>
              <a:tailEnd/>
            </a:ln>
            <a:effectLst/>
          </p:spPr>
          <p:txBody>
            <a:bodyPr wrap="none" anchor="ctr"/>
            <a:lstStyle/>
            <a:p>
              <a:endParaRPr lang="en-US"/>
            </a:p>
          </p:txBody>
        </p:sp>
        <p:sp>
          <p:nvSpPr>
            <p:cNvPr id="152638" name="Rectangle 62"/>
            <p:cNvSpPr>
              <a:spLocks noChangeArrowheads="1"/>
            </p:cNvSpPr>
            <p:nvPr/>
          </p:nvSpPr>
          <p:spPr bwMode="auto">
            <a:xfrm>
              <a:off x="5272" y="998"/>
              <a:ext cx="266" cy="648"/>
            </a:xfrm>
            <a:prstGeom prst="rect">
              <a:avLst/>
            </a:prstGeom>
            <a:noFill/>
            <a:ln w="9525">
              <a:noFill/>
              <a:miter lim="800000"/>
              <a:headEnd/>
              <a:tailEnd/>
            </a:ln>
            <a:effectLst/>
          </p:spPr>
          <p:txBody>
            <a:bodyPr wrap="none" lIns="82628" tIns="41315" rIns="82628" bIns="41315">
              <a:spAutoFit/>
            </a:bodyPr>
            <a:lstStyle/>
            <a:p>
              <a:pPr defTabSz="820738" eaLnBrk="0" hangingPunct="0"/>
              <a:endParaRPr lang="en-US" sz="2200" b="1">
                <a:solidFill>
                  <a:schemeClr val="hlink"/>
                </a:solidFill>
              </a:endParaRPr>
            </a:p>
          </p:txBody>
        </p:sp>
      </p:grpSp>
      <p:grpSp>
        <p:nvGrpSpPr>
          <p:cNvPr id="8" name="Group 63"/>
          <p:cNvGrpSpPr>
            <a:grpSpLocks/>
          </p:cNvGrpSpPr>
          <p:nvPr/>
        </p:nvGrpSpPr>
        <p:grpSpPr bwMode="auto">
          <a:xfrm>
            <a:off x="4629150" y="3505200"/>
            <a:ext cx="228600" cy="152400"/>
            <a:chOff x="4824" y="1920"/>
            <a:chExt cx="384" cy="240"/>
          </a:xfrm>
        </p:grpSpPr>
        <p:sp>
          <p:nvSpPr>
            <p:cNvPr id="152640" name="Oval 64"/>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52641" name="Line 65"/>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grpSp>
        <p:nvGrpSpPr>
          <p:cNvPr id="9" name="Group 66"/>
          <p:cNvGrpSpPr>
            <a:grpSpLocks/>
          </p:cNvGrpSpPr>
          <p:nvPr/>
        </p:nvGrpSpPr>
        <p:grpSpPr bwMode="auto">
          <a:xfrm>
            <a:off x="4648200" y="3733800"/>
            <a:ext cx="228600" cy="152400"/>
            <a:chOff x="4824" y="1920"/>
            <a:chExt cx="384" cy="240"/>
          </a:xfrm>
        </p:grpSpPr>
        <p:sp>
          <p:nvSpPr>
            <p:cNvPr id="152643" name="Oval 67"/>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52644" name="Line 68"/>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grpSp>
        <p:nvGrpSpPr>
          <p:cNvPr id="10" name="Group 69"/>
          <p:cNvGrpSpPr>
            <a:grpSpLocks/>
          </p:cNvGrpSpPr>
          <p:nvPr/>
        </p:nvGrpSpPr>
        <p:grpSpPr bwMode="auto">
          <a:xfrm>
            <a:off x="4638675" y="3810000"/>
            <a:ext cx="228600" cy="152400"/>
            <a:chOff x="4824" y="1920"/>
            <a:chExt cx="384" cy="240"/>
          </a:xfrm>
        </p:grpSpPr>
        <p:sp>
          <p:nvSpPr>
            <p:cNvPr id="152646" name="Oval 70"/>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52647" name="Line 71"/>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grpSp>
        <p:nvGrpSpPr>
          <p:cNvPr id="11" name="Group 72"/>
          <p:cNvGrpSpPr>
            <a:grpSpLocks/>
          </p:cNvGrpSpPr>
          <p:nvPr/>
        </p:nvGrpSpPr>
        <p:grpSpPr bwMode="auto">
          <a:xfrm>
            <a:off x="4638675" y="3657600"/>
            <a:ext cx="228600" cy="152400"/>
            <a:chOff x="4824" y="1920"/>
            <a:chExt cx="384" cy="240"/>
          </a:xfrm>
        </p:grpSpPr>
        <p:sp>
          <p:nvSpPr>
            <p:cNvPr id="152649" name="Oval 73"/>
            <p:cNvSpPr>
              <a:spLocks noChangeArrowheads="1"/>
            </p:cNvSpPr>
            <p:nvPr/>
          </p:nvSpPr>
          <p:spPr bwMode="auto">
            <a:xfrm>
              <a:off x="4824" y="1920"/>
              <a:ext cx="240" cy="240"/>
            </a:xfrm>
            <a:prstGeom prst="ellipse">
              <a:avLst/>
            </a:prstGeom>
            <a:solidFill>
              <a:srgbClr val="00CC00"/>
            </a:solidFill>
            <a:ln w="9525">
              <a:noFill/>
              <a:round/>
              <a:headEnd/>
              <a:tailEnd/>
            </a:ln>
            <a:effectLst/>
          </p:spPr>
          <p:txBody>
            <a:bodyPr wrap="none" anchor="ctr"/>
            <a:lstStyle/>
            <a:p>
              <a:endParaRPr lang="en-US"/>
            </a:p>
          </p:txBody>
        </p:sp>
        <p:sp>
          <p:nvSpPr>
            <p:cNvPr id="152650" name="Line 74"/>
            <p:cNvSpPr>
              <a:spLocks noChangeShapeType="1"/>
            </p:cNvSpPr>
            <p:nvPr/>
          </p:nvSpPr>
          <p:spPr bwMode="auto">
            <a:xfrm>
              <a:off x="5065" y="1920"/>
              <a:ext cx="143" cy="0"/>
            </a:xfrm>
            <a:prstGeom prst="line">
              <a:avLst/>
            </a:prstGeom>
            <a:noFill/>
            <a:ln w="25400">
              <a:solidFill>
                <a:srgbClr val="00CC00"/>
              </a:solidFill>
              <a:round/>
              <a:headEnd type="none" w="sm" len="sm"/>
              <a:tailEnd type="none" w="sm" len="sm"/>
            </a:ln>
            <a:effectLst/>
          </p:spPr>
          <p:txBody>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0-#ppt_w/2"/>
                                          </p:val>
                                        </p:tav>
                                        <p:tav tm="100000">
                                          <p:val>
                                            <p:strVal val="#ppt_x"/>
                                          </p:val>
                                        </p:tav>
                                      </p:tavLst>
                                    </p:anim>
                                    <p:anim calcmode="lin" valueType="num">
                                      <p:cBhvr additive="base">
                                        <p:cTn id="8" dur="500" fill="hold"/>
                                        <p:tgtEl>
                                          <p:spTgt spid="2"/>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nodeType="after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 fill="hold"/>
                                        <p:tgtEl>
                                          <p:spTgt spid="4"/>
                                        </p:tgtEl>
                                        <p:attrNameLst>
                                          <p:attrName>ppt_x</p:attrName>
                                        </p:attrNameLst>
                                      </p:cBhvr>
                                      <p:tavLst>
                                        <p:tav tm="0">
                                          <p:val>
                                            <p:strVal val="0-#ppt_w/2"/>
                                          </p:val>
                                        </p:tav>
                                        <p:tav tm="100000">
                                          <p:val>
                                            <p:strVal val="#ppt_x"/>
                                          </p:val>
                                        </p:tav>
                                      </p:tavLst>
                                    </p:anim>
                                    <p:anim calcmode="lin" valueType="num">
                                      <p:cBhvr additive="base">
                                        <p:cTn id="13" dur="500" fill="hold"/>
                                        <p:tgtEl>
                                          <p:spTgt spid="4"/>
                                        </p:tgtEl>
                                        <p:attrNameLst>
                                          <p:attrName>ppt_y</p:attrName>
                                        </p:attrNameLst>
                                      </p:cBhvr>
                                      <p:tavLst>
                                        <p:tav tm="0">
                                          <p:val>
                                            <p:strVal val="#ppt_y"/>
                                          </p:val>
                                        </p:tav>
                                        <p:tav tm="100000">
                                          <p:val>
                                            <p:strVal val="#ppt_y"/>
                                          </p:val>
                                        </p:tav>
                                      </p:tavLst>
                                    </p:anim>
                                  </p:childTnLst>
                                </p:cTn>
                              </p:par>
                            </p:childTnLst>
                          </p:cTn>
                        </p:par>
                        <p:par>
                          <p:cTn id="14" fill="hold">
                            <p:stCondLst>
                              <p:cond delay="1000"/>
                            </p:stCondLst>
                            <p:childTnLst>
                              <p:par>
                                <p:cTn id="15" presetID="2" presetClass="entr" presetSubtype="8" fill="hold" nodeType="after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additive="base">
                                        <p:cTn id="17" dur="500" fill="hold"/>
                                        <p:tgtEl>
                                          <p:spTgt spid="5"/>
                                        </p:tgtEl>
                                        <p:attrNameLst>
                                          <p:attrName>ppt_x</p:attrName>
                                        </p:attrNameLst>
                                      </p:cBhvr>
                                      <p:tavLst>
                                        <p:tav tm="0">
                                          <p:val>
                                            <p:strVal val="0-#ppt_w/2"/>
                                          </p:val>
                                        </p:tav>
                                        <p:tav tm="100000">
                                          <p:val>
                                            <p:strVal val="#ppt_x"/>
                                          </p:val>
                                        </p:tav>
                                      </p:tavLst>
                                    </p:anim>
                                    <p:anim calcmode="lin" valueType="num">
                                      <p:cBhvr additive="base">
                                        <p:cTn id="18" dur="500" fill="hold"/>
                                        <p:tgtEl>
                                          <p:spTgt spid="5"/>
                                        </p:tgtEl>
                                        <p:attrNameLst>
                                          <p:attrName>ppt_y</p:attrName>
                                        </p:attrNameLst>
                                      </p:cBhvr>
                                      <p:tavLst>
                                        <p:tav tm="0">
                                          <p:val>
                                            <p:strVal val="#ppt_y"/>
                                          </p:val>
                                        </p:tav>
                                        <p:tav tm="100000">
                                          <p:val>
                                            <p:strVal val="#ppt_y"/>
                                          </p:val>
                                        </p:tav>
                                      </p:tavLst>
                                    </p:anim>
                                  </p:childTnLst>
                                </p:cTn>
                              </p:par>
                            </p:childTnLst>
                          </p:cTn>
                        </p:par>
                        <p:par>
                          <p:cTn id="19" fill="hold">
                            <p:stCondLst>
                              <p:cond delay="1500"/>
                            </p:stCondLst>
                            <p:childTnLst>
                              <p:par>
                                <p:cTn id="20" presetID="2" presetClass="entr" presetSubtype="8" fill="hold" nodeType="afterEffect">
                                  <p:stCondLst>
                                    <p:cond delay="0"/>
                                  </p:stCondLst>
                                  <p:childTnLst>
                                    <p:set>
                                      <p:cBhvr>
                                        <p:cTn id="21" dur="1" fill="hold">
                                          <p:stCondLst>
                                            <p:cond delay="0"/>
                                          </p:stCondLst>
                                        </p:cTn>
                                        <p:tgtEl>
                                          <p:spTgt spid="6"/>
                                        </p:tgtEl>
                                        <p:attrNameLst>
                                          <p:attrName>style.visibility</p:attrName>
                                        </p:attrNameLst>
                                      </p:cBhvr>
                                      <p:to>
                                        <p:strVal val="visible"/>
                                      </p:to>
                                    </p:set>
                                    <p:anim calcmode="lin" valueType="num">
                                      <p:cBhvr additive="base">
                                        <p:cTn id="22" dur="500" fill="hold"/>
                                        <p:tgtEl>
                                          <p:spTgt spid="6"/>
                                        </p:tgtEl>
                                        <p:attrNameLst>
                                          <p:attrName>ppt_x</p:attrName>
                                        </p:attrNameLst>
                                      </p:cBhvr>
                                      <p:tavLst>
                                        <p:tav tm="0">
                                          <p:val>
                                            <p:strVal val="0-#ppt_w/2"/>
                                          </p:val>
                                        </p:tav>
                                        <p:tav tm="100000">
                                          <p:val>
                                            <p:strVal val="#ppt_x"/>
                                          </p:val>
                                        </p:tav>
                                      </p:tavLst>
                                    </p:anim>
                                    <p:anim calcmode="lin" valueType="num">
                                      <p:cBhvr additive="base">
                                        <p:cTn id="23" dur="500" fill="hold"/>
                                        <p:tgtEl>
                                          <p:spTgt spid="6"/>
                                        </p:tgtEl>
                                        <p:attrNameLst>
                                          <p:attrName>ppt_y</p:attrName>
                                        </p:attrNameLst>
                                      </p:cBhvr>
                                      <p:tavLst>
                                        <p:tav tm="0">
                                          <p:val>
                                            <p:strVal val="#ppt_y"/>
                                          </p:val>
                                        </p:tav>
                                        <p:tav tm="100000">
                                          <p:val>
                                            <p:strVal val="#ppt_y"/>
                                          </p:val>
                                        </p:tav>
                                      </p:tavLst>
                                    </p:anim>
                                  </p:childTnLst>
                                </p:cTn>
                              </p:par>
                            </p:childTnLst>
                          </p:cTn>
                        </p:par>
                        <p:par>
                          <p:cTn id="24" fill="hold">
                            <p:stCondLst>
                              <p:cond delay="2000"/>
                            </p:stCondLst>
                            <p:childTnLst>
                              <p:par>
                                <p:cTn id="25" presetID="2" presetClass="entr" presetSubtype="8" fill="hold" nodeType="after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additive="base">
                                        <p:cTn id="27" dur="500" fill="hold"/>
                                        <p:tgtEl>
                                          <p:spTgt spid="7"/>
                                        </p:tgtEl>
                                        <p:attrNameLst>
                                          <p:attrName>ppt_x</p:attrName>
                                        </p:attrNameLst>
                                      </p:cBhvr>
                                      <p:tavLst>
                                        <p:tav tm="0">
                                          <p:val>
                                            <p:strVal val="0-#ppt_w/2"/>
                                          </p:val>
                                        </p:tav>
                                        <p:tav tm="100000">
                                          <p:val>
                                            <p:strVal val="#ppt_x"/>
                                          </p:val>
                                        </p:tav>
                                      </p:tavLst>
                                    </p:anim>
                                    <p:anim calcmode="lin" valueType="num">
                                      <p:cBhvr additive="base">
                                        <p:cTn id="28" dur="500" fill="hold"/>
                                        <p:tgtEl>
                                          <p:spTgt spid="7"/>
                                        </p:tgtEl>
                                        <p:attrNameLst>
                                          <p:attrName>ppt_y</p:attrName>
                                        </p:attrNameLst>
                                      </p:cBhvr>
                                      <p:tavLst>
                                        <p:tav tm="0">
                                          <p:val>
                                            <p:strVal val="#ppt_y"/>
                                          </p:val>
                                        </p:tav>
                                        <p:tav tm="100000">
                                          <p:val>
                                            <p:strVal val="#ppt_y"/>
                                          </p:val>
                                        </p:tav>
                                      </p:tavLst>
                                    </p:anim>
                                  </p:childTnLst>
                                </p:cTn>
                              </p:par>
                              <p:par>
                                <p:cTn id="29" presetID="1" presetClass="entr" presetSubtype="0" fill="hold" nodeType="withEffect">
                                  <p:stCondLst>
                                    <p:cond delay="0"/>
                                  </p:stCondLst>
                                  <p:childTnLst>
                                    <p:set>
                                      <p:cBhvr>
                                        <p:cTn id="30" dur="1" fill="hold">
                                          <p:stCondLst>
                                            <p:cond delay="499"/>
                                          </p:stCondLst>
                                        </p:cTn>
                                        <p:tgtEl>
                                          <p:spTgt spid="15259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additive="base">
                                        <p:cTn id="35" dur="500" fill="hold"/>
                                        <p:tgtEl>
                                          <p:spTgt spid="3"/>
                                        </p:tgtEl>
                                        <p:attrNameLst>
                                          <p:attrName>ppt_x</p:attrName>
                                        </p:attrNameLst>
                                      </p:cBhvr>
                                      <p:tavLst>
                                        <p:tav tm="0">
                                          <p:val>
                                            <p:strVal val="0-#ppt_w/2"/>
                                          </p:val>
                                        </p:tav>
                                        <p:tav tm="100000">
                                          <p:val>
                                            <p:strVal val="#ppt_x"/>
                                          </p:val>
                                        </p:tav>
                                      </p:tavLst>
                                    </p:anim>
                                    <p:anim calcmode="lin" valueType="num">
                                      <p:cBhvr additive="base">
                                        <p:cTn id="36" dur="500" fill="hold"/>
                                        <p:tgtEl>
                                          <p:spTgt spid="3"/>
                                        </p:tgtEl>
                                        <p:attrNameLst>
                                          <p:attrName>ppt_y</p:attrName>
                                        </p:attrNameLst>
                                      </p:cBhvr>
                                      <p:tavLst>
                                        <p:tav tm="0">
                                          <p:val>
                                            <p:strVal val="#ppt_y"/>
                                          </p:val>
                                        </p:tav>
                                        <p:tav tm="100000">
                                          <p:val>
                                            <p:strVal val="#ppt_y"/>
                                          </p:val>
                                        </p:tav>
                                      </p:tavLst>
                                    </p:anim>
                                  </p:childTnLst>
                                </p:cTn>
                              </p:par>
                            </p:childTnLst>
                          </p:cTn>
                        </p:par>
                        <p:par>
                          <p:cTn id="37" fill="hold">
                            <p:stCondLst>
                              <p:cond delay="500"/>
                            </p:stCondLst>
                            <p:childTnLst>
                              <p:par>
                                <p:cTn id="38" presetID="2" presetClass="entr" presetSubtype="8" fill="hold" nodeType="afterEffect">
                                  <p:stCondLst>
                                    <p:cond delay="0"/>
                                  </p:stCondLst>
                                  <p:childTnLst>
                                    <p:set>
                                      <p:cBhvr>
                                        <p:cTn id="39" dur="1" fill="hold">
                                          <p:stCondLst>
                                            <p:cond delay="0"/>
                                          </p:stCondLst>
                                        </p:cTn>
                                        <p:tgtEl>
                                          <p:spTgt spid="8"/>
                                        </p:tgtEl>
                                        <p:attrNameLst>
                                          <p:attrName>style.visibility</p:attrName>
                                        </p:attrNameLst>
                                      </p:cBhvr>
                                      <p:to>
                                        <p:strVal val="visible"/>
                                      </p:to>
                                    </p:set>
                                    <p:anim calcmode="lin" valueType="num">
                                      <p:cBhvr additive="base">
                                        <p:cTn id="40" dur="500" fill="hold"/>
                                        <p:tgtEl>
                                          <p:spTgt spid="8"/>
                                        </p:tgtEl>
                                        <p:attrNameLst>
                                          <p:attrName>ppt_x</p:attrName>
                                        </p:attrNameLst>
                                      </p:cBhvr>
                                      <p:tavLst>
                                        <p:tav tm="0">
                                          <p:val>
                                            <p:strVal val="0-#ppt_w/2"/>
                                          </p:val>
                                        </p:tav>
                                        <p:tav tm="100000">
                                          <p:val>
                                            <p:strVal val="#ppt_x"/>
                                          </p:val>
                                        </p:tav>
                                      </p:tavLst>
                                    </p:anim>
                                    <p:anim calcmode="lin" valueType="num">
                                      <p:cBhvr additive="base">
                                        <p:cTn id="41" dur="500" fill="hold"/>
                                        <p:tgtEl>
                                          <p:spTgt spid="8"/>
                                        </p:tgtEl>
                                        <p:attrNameLst>
                                          <p:attrName>ppt_y</p:attrName>
                                        </p:attrNameLst>
                                      </p:cBhvr>
                                      <p:tavLst>
                                        <p:tav tm="0">
                                          <p:val>
                                            <p:strVal val="#ppt_y"/>
                                          </p:val>
                                        </p:tav>
                                        <p:tav tm="100000">
                                          <p:val>
                                            <p:strVal val="#ppt_y"/>
                                          </p:val>
                                        </p:tav>
                                      </p:tavLst>
                                    </p:anim>
                                  </p:childTnLst>
                                </p:cTn>
                              </p:par>
                            </p:childTnLst>
                          </p:cTn>
                        </p:par>
                        <p:par>
                          <p:cTn id="42" fill="hold">
                            <p:stCondLst>
                              <p:cond delay="1000"/>
                            </p:stCondLst>
                            <p:childTnLst>
                              <p:par>
                                <p:cTn id="43" presetID="2" presetClass="entr" presetSubtype="8" fill="hold" nodeType="afterEffect">
                                  <p:stCondLst>
                                    <p:cond delay="0"/>
                                  </p:stCondLst>
                                  <p:childTnLst>
                                    <p:set>
                                      <p:cBhvr>
                                        <p:cTn id="44" dur="1" fill="hold">
                                          <p:stCondLst>
                                            <p:cond delay="0"/>
                                          </p:stCondLst>
                                        </p:cTn>
                                        <p:tgtEl>
                                          <p:spTgt spid="9"/>
                                        </p:tgtEl>
                                        <p:attrNameLst>
                                          <p:attrName>style.visibility</p:attrName>
                                        </p:attrNameLst>
                                      </p:cBhvr>
                                      <p:to>
                                        <p:strVal val="visible"/>
                                      </p:to>
                                    </p:set>
                                    <p:anim calcmode="lin" valueType="num">
                                      <p:cBhvr additive="base">
                                        <p:cTn id="45" dur="500" fill="hold"/>
                                        <p:tgtEl>
                                          <p:spTgt spid="9"/>
                                        </p:tgtEl>
                                        <p:attrNameLst>
                                          <p:attrName>ppt_x</p:attrName>
                                        </p:attrNameLst>
                                      </p:cBhvr>
                                      <p:tavLst>
                                        <p:tav tm="0">
                                          <p:val>
                                            <p:strVal val="0-#ppt_w/2"/>
                                          </p:val>
                                        </p:tav>
                                        <p:tav tm="100000">
                                          <p:val>
                                            <p:strVal val="#ppt_x"/>
                                          </p:val>
                                        </p:tav>
                                      </p:tavLst>
                                    </p:anim>
                                    <p:anim calcmode="lin" valueType="num">
                                      <p:cBhvr additive="base">
                                        <p:cTn id="46" dur="500" fill="hold"/>
                                        <p:tgtEl>
                                          <p:spTgt spid="9"/>
                                        </p:tgtEl>
                                        <p:attrNameLst>
                                          <p:attrName>ppt_y</p:attrName>
                                        </p:attrNameLst>
                                      </p:cBhvr>
                                      <p:tavLst>
                                        <p:tav tm="0">
                                          <p:val>
                                            <p:strVal val="#ppt_y"/>
                                          </p:val>
                                        </p:tav>
                                        <p:tav tm="100000">
                                          <p:val>
                                            <p:strVal val="#ppt_y"/>
                                          </p:val>
                                        </p:tav>
                                      </p:tavLst>
                                    </p:anim>
                                  </p:childTnLst>
                                </p:cTn>
                              </p:par>
                            </p:childTnLst>
                          </p:cTn>
                        </p:par>
                        <p:par>
                          <p:cTn id="47" fill="hold">
                            <p:stCondLst>
                              <p:cond delay="1500"/>
                            </p:stCondLst>
                            <p:childTnLst>
                              <p:par>
                                <p:cTn id="48" presetID="2" presetClass="entr" presetSubtype="8" fill="hold" nodeType="afterEffect">
                                  <p:stCondLst>
                                    <p:cond delay="0"/>
                                  </p:stCondLst>
                                  <p:childTnLst>
                                    <p:set>
                                      <p:cBhvr>
                                        <p:cTn id="49" dur="1" fill="hold">
                                          <p:stCondLst>
                                            <p:cond delay="0"/>
                                          </p:stCondLst>
                                        </p:cTn>
                                        <p:tgtEl>
                                          <p:spTgt spid="10"/>
                                        </p:tgtEl>
                                        <p:attrNameLst>
                                          <p:attrName>style.visibility</p:attrName>
                                        </p:attrNameLst>
                                      </p:cBhvr>
                                      <p:to>
                                        <p:strVal val="visible"/>
                                      </p:to>
                                    </p:set>
                                    <p:anim calcmode="lin" valueType="num">
                                      <p:cBhvr additive="base">
                                        <p:cTn id="50" dur="500" fill="hold"/>
                                        <p:tgtEl>
                                          <p:spTgt spid="10"/>
                                        </p:tgtEl>
                                        <p:attrNameLst>
                                          <p:attrName>ppt_x</p:attrName>
                                        </p:attrNameLst>
                                      </p:cBhvr>
                                      <p:tavLst>
                                        <p:tav tm="0">
                                          <p:val>
                                            <p:strVal val="0-#ppt_w/2"/>
                                          </p:val>
                                        </p:tav>
                                        <p:tav tm="100000">
                                          <p:val>
                                            <p:strVal val="#ppt_x"/>
                                          </p:val>
                                        </p:tav>
                                      </p:tavLst>
                                    </p:anim>
                                    <p:anim calcmode="lin" valueType="num">
                                      <p:cBhvr additive="base">
                                        <p:cTn id="51" dur="500" fill="hold"/>
                                        <p:tgtEl>
                                          <p:spTgt spid="10"/>
                                        </p:tgtEl>
                                        <p:attrNameLst>
                                          <p:attrName>ppt_y</p:attrName>
                                        </p:attrNameLst>
                                      </p:cBhvr>
                                      <p:tavLst>
                                        <p:tav tm="0">
                                          <p:val>
                                            <p:strVal val="#ppt_y"/>
                                          </p:val>
                                        </p:tav>
                                        <p:tav tm="100000">
                                          <p:val>
                                            <p:strVal val="#ppt_y"/>
                                          </p:val>
                                        </p:tav>
                                      </p:tavLst>
                                    </p:anim>
                                  </p:childTnLst>
                                </p:cTn>
                              </p:par>
                            </p:childTnLst>
                          </p:cTn>
                        </p:par>
                        <p:par>
                          <p:cTn id="52" fill="hold">
                            <p:stCondLst>
                              <p:cond delay="2000"/>
                            </p:stCondLst>
                            <p:childTnLst>
                              <p:par>
                                <p:cTn id="53" presetID="2" presetClass="entr" presetSubtype="8" fill="hold" nodeType="afterEffect">
                                  <p:stCondLst>
                                    <p:cond delay="0"/>
                                  </p:stCondLst>
                                  <p:childTnLst>
                                    <p:set>
                                      <p:cBhvr>
                                        <p:cTn id="54" dur="1" fill="hold">
                                          <p:stCondLst>
                                            <p:cond delay="0"/>
                                          </p:stCondLst>
                                        </p:cTn>
                                        <p:tgtEl>
                                          <p:spTgt spid="11"/>
                                        </p:tgtEl>
                                        <p:attrNameLst>
                                          <p:attrName>style.visibility</p:attrName>
                                        </p:attrNameLst>
                                      </p:cBhvr>
                                      <p:to>
                                        <p:strVal val="visible"/>
                                      </p:to>
                                    </p:set>
                                    <p:anim calcmode="lin" valueType="num">
                                      <p:cBhvr additive="base">
                                        <p:cTn id="55" dur="500" fill="hold"/>
                                        <p:tgtEl>
                                          <p:spTgt spid="11"/>
                                        </p:tgtEl>
                                        <p:attrNameLst>
                                          <p:attrName>ppt_x</p:attrName>
                                        </p:attrNameLst>
                                      </p:cBhvr>
                                      <p:tavLst>
                                        <p:tav tm="0">
                                          <p:val>
                                            <p:strVal val="0-#ppt_w/2"/>
                                          </p:val>
                                        </p:tav>
                                        <p:tav tm="100000">
                                          <p:val>
                                            <p:strVal val="#ppt_x"/>
                                          </p:val>
                                        </p:tav>
                                      </p:tavLst>
                                    </p:anim>
                                    <p:anim calcmode="lin" valueType="num">
                                      <p:cBhvr additive="base">
                                        <p:cTn id="56" dur="500" fill="hold"/>
                                        <p:tgtEl>
                                          <p:spTgt spid="11"/>
                                        </p:tgtEl>
                                        <p:attrNameLst>
                                          <p:attrName>ppt_y</p:attrName>
                                        </p:attrNameLst>
                                      </p:cBhvr>
                                      <p:tavLst>
                                        <p:tav tm="0">
                                          <p:val>
                                            <p:strVal val="#ppt_y"/>
                                          </p:val>
                                        </p:tav>
                                        <p:tav tm="100000">
                                          <p:val>
                                            <p:strVal val="#ppt_y"/>
                                          </p:val>
                                        </p:tav>
                                      </p:tavLst>
                                    </p:anim>
                                  </p:childTnLst>
                                </p:cTn>
                              </p:par>
                              <p:par>
                                <p:cTn id="57" presetID="1" presetClass="entr" presetSubtype="0" fill="hold" grpId="0" nodeType="withEffect">
                                  <p:stCondLst>
                                    <p:cond delay="0"/>
                                  </p:stCondLst>
                                  <p:childTnLst>
                                    <p:set>
                                      <p:cBhvr>
                                        <p:cTn id="58" dur="1" fill="hold">
                                          <p:stCondLst>
                                            <p:cond delay="499"/>
                                          </p:stCondLst>
                                        </p:cTn>
                                        <p:tgtEl>
                                          <p:spTgt spid="152600"/>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 presetClass="entr" presetSubtype="8" fill="hold" grpId="0" nodeType="clickEffect">
                                  <p:stCondLst>
                                    <p:cond delay="0"/>
                                  </p:stCondLst>
                                  <p:childTnLst>
                                    <p:set>
                                      <p:cBhvr>
                                        <p:cTn id="62" dur="1" fill="hold">
                                          <p:stCondLst>
                                            <p:cond delay="0"/>
                                          </p:stCondLst>
                                        </p:cTn>
                                        <p:tgtEl>
                                          <p:spTgt spid="152598"/>
                                        </p:tgtEl>
                                        <p:attrNameLst>
                                          <p:attrName>style.visibility</p:attrName>
                                        </p:attrNameLst>
                                      </p:cBhvr>
                                      <p:to>
                                        <p:strVal val="visible"/>
                                      </p:to>
                                    </p:set>
                                    <p:anim calcmode="lin" valueType="num">
                                      <p:cBhvr additive="base">
                                        <p:cTn id="63" dur="2000" fill="hold"/>
                                        <p:tgtEl>
                                          <p:spTgt spid="152598"/>
                                        </p:tgtEl>
                                        <p:attrNameLst>
                                          <p:attrName>ppt_x</p:attrName>
                                        </p:attrNameLst>
                                      </p:cBhvr>
                                      <p:tavLst>
                                        <p:tav tm="0">
                                          <p:val>
                                            <p:strVal val="0-#ppt_w/2"/>
                                          </p:val>
                                        </p:tav>
                                        <p:tav tm="100000">
                                          <p:val>
                                            <p:strVal val="#ppt_x"/>
                                          </p:val>
                                        </p:tav>
                                      </p:tavLst>
                                    </p:anim>
                                    <p:anim calcmode="lin" valueType="num">
                                      <p:cBhvr additive="base">
                                        <p:cTn id="64" dur="2000" fill="hold"/>
                                        <p:tgtEl>
                                          <p:spTgt spid="152598"/>
                                        </p:tgtEl>
                                        <p:attrNameLst>
                                          <p:attrName>ppt_y</p:attrName>
                                        </p:attrNameLst>
                                      </p:cBhvr>
                                      <p:tavLst>
                                        <p:tav tm="0">
                                          <p:val>
                                            <p:strVal val="#ppt_y"/>
                                          </p:val>
                                        </p:tav>
                                        <p:tav tm="100000">
                                          <p:val>
                                            <p:strVal val="#ppt_y"/>
                                          </p:val>
                                        </p:tav>
                                      </p:tavLst>
                                    </p:anim>
                                  </p:childTnLst>
                                </p:cTn>
                              </p:par>
                            </p:childTnLst>
                          </p:cTn>
                        </p:par>
                        <p:par>
                          <p:cTn id="65" fill="hold">
                            <p:stCondLst>
                              <p:cond delay="2000"/>
                            </p:stCondLst>
                            <p:childTnLst>
                              <p:par>
                                <p:cTn id="66" presetID="9" presetClass="exit" presetSubtype="0" fill="hold" grpId="1" nodeType="afterEffect">
                                  <p:stCondLst>
                                    <p:cond delay="0"/>
                                  </p:stCondLst>
                                  <p:childTnLst>
                                    <p:animEffect transition="out" filter="dissolve">
                                      <p:cBhvr>
                                        <p:cTn id="67" dur="500"/>
                                        <p:tgtEl>
                                          <p:spTgt spid="152598"/>
                                        </p:tgtEl>
                                      </p:cBhvr>
                                    </p:animEffect>
                                    <p:set>
                                      <p:cBhvr>
                                        <p:cTn id="68" dur="1" fill="hold">
                                          <p:stCondLst>
                                            <p:cond delay="499"/>
                                          </p:stCondLst>
                                        </p:cTn>
                                        <p:tgtEl>
                                          <p:spTgt spid="152598"/>
                                        </p:tgtEl>
                                        <p:attrNameLst>
                                          <p:attrName>style.visibility</p:attrName>
                                        </p:attrNameLst>
                                      </p:cBhvr>
                                      <p:to>
                                        <p:strVal val="hidden"/>
                                      </p:to>
                                    </p:set>
                                  </p:childTnLst>
                                </p:cTn>
                              </p:par>
                            </p:childTnLst>
                          </p:cTn>
                        </p:par>
                        <p:par>
                          <p:cTn id="69" fill="hold">
                            <p:stCondLst>
                              <p:cond delay="2500"/>
                            </p:stCondLst>
                            <p:childTnLst>
                              <p:par>
                                <p:cTn id="70" presetID="2" presetClass="entr" presetSubtype="8" fill="hold" grpId="0" nodeType="afterEffect">
                                  <p:stCondLst>
                                    <p:cond delay="0"/>
                                  </p:stCondLst>
                                  <p:childTnLst>
                                    <p:set>
                                      <p:cBhvr>
                                        <p:cTn id="71" dur="1" fill="hold">
                                          <p:stCondLst>
                                            <p:cond delay="0"/>
                                          </p:stCondLst>
                                        </p:cTn>
                                        <p:tgtEl>
                                          <p:spTgt spid="152603"/>
                                        </p:tgtEl>
                                        <p:attrNameLst>
                                          <p:attrName>style.visibility</p:attrName>
                                        </p:attrNameLst>
                                      </p:cBhvr>
                                      <p:to>
                                        <p:strVal val="visible"/>
                                      </p:to>
                                    </p:set>
                                    <p:anim calcmode="lin" valueType="num">
                                      <p:cBhvr additive="base">
                                        <p:cTn id="72" dur="2000" fill="hold"/>
                                        <p:tgtEl>
                                          <p:spTgt spid="152603"/>
                                        </p:tgtEl>
                                        <p:attrNameLst>
                                          <p:attrName>ppt_x</p:attrName>
                                        </p:attrNameLst>
                                      </p:cBhvr>
                                      <p:tavLst>
                                        <p:tav tm="0">
                                          <p:val>
                                            <p:strVal val="0-#ppt_w/2"/>
                                          </p:val>
                                        </p:tav>
                                        <p:tav tm="100000">
                                          <p:val>
                                            <p:strVal val="#ppt_x"/>
                                          </p:val>
                                        </p:tav>
                                      </p:tavLst>
                                    </p:anim>
                                    <p:anim calcmode="lin" valueType="num">
                                      <p:cBhvr additive="base">
                                        <p:cTn id="73" dur="2000" fill="hold"/>
                                        <p:tgtEl>
                                          <p:spTgt spid="152603"/>
                                        </p:tgtEl>
                                        <p:attrNameLst>
                                          <p:attrName>ppt_y</p:attrName>
                                        </p:attrNameLst>
                                      </p:cBhvr>
                                      <p:tavLst>
                                        <p:tav tm="0">
                                          <p:val>
                                            <p:strVal val="#ppt_y"/>
                                          </p:val>
                                        </p:tav>
                                        <p:tav tm="100000">
                                          <p:val>
                                            <p:strVal val="#ppt_y"/>
                                          </p:val>
                                        </p:tav>
                                      </p:tavLst>
                                    </p:anim>
                                  </p:childTnLst>
                                </p:cTn>
                              </p:par>
                            </p:childTnLst>
                          </p:cTn>
                        </p:par>
                        <p:par>
                          <p:cTn id="74" fill="hold">
                            <p:stCondLst>
                              <p:cond delay="4500"/>
                            </p:stCondLst>
                            <p:childTnLst>
                              <p:par>
                                <p:cTn id="75" presetID="9" presetClass="exit" presetSubtype="0" fill="hold" grpId="1" nodeType="afterEffect">
                                  <p:stCondLst>
                                    <p:cond delay="0"/>
                                  </p:stCondLst>
                                  <p:childTnLst>
                                    <p:animEffect transition="out" filter="dissolve">
                                      <p:cBhvr>
                                        <p:cTn id="76" dur="500"/>
                                        <p:tgtEl>
                                          <p:spTgt spid="152603"/>
                                        </p:tgtEl>
                                      </p:cBhvr>
                                    </p:animEffect>
                                    <p:set>
                                      <p:cBhvr>
                                        <p:cTn id="77" dur="1" fill="hold">
                                          <p:stCondLst>
                                            <p:cond delay="499"/>
                                          </p:stCondLst>
                                        </p:cTn>
                                        <p:tgtEl>
                                          <p:spTgt spid="152603"/>
                                        </p:tgtEl>
                                        <p:attrNameLst>
                                          <p:attrName>style.visibility</p:attrName>
                                        </p:attrNameLst>
                                      </p:cBhvr>
                                      <p:to>
                                        <p:strVal val="hidden"/>
                                      </p:to>
                                    </p:set>
                                  </p:childTnLst>
                                </p:cTn>
                              </p:par>
                            </p:childTnLst>
                          </p:cTn>
                        </p:par>
                        <p:par>
                          <p:cTn id="78" fill="hold">
                            <p:stCondLst>
                              <p:cond delay="5000"/>
                            </p:stCondLst>
                            <p:childTnLst>
                              <p:par>
                                <p:cTn id="79" presetID="2" presetClass="entr" presetSubtype="8" fill="hold" grpId="0" nodeType="afterEffect">
                                  <p:stCondLst>
                                    <p:cond delay="0"/>
                                  </p:stCondLst>
                                  <p:childTnLst>
                                    <p:set>
                                      <p:cBhvr>
                                        <p:cTn id="80" dur="1" fill="hold">
                                          <p:stCondLst>
                                            <p:cond delay="0"/>
                                          </p:stCondLst>
                                        </p:cTn>
                                        <p:tgtEl>
                                          <p:spTgt spid="152605"/>
                                        </p:tgtEl>
                                        <p:attrNameLst>
                                          <p:attrName>style.visibility</p:attrName>
                                        </p:attrNameLst>
                                      </p:cBhvr>
                                      <p:to>
                                        <p:strVal val="visible"/>
                                      </p:to>
                                    </p:set>
                                    <p:anim calcmode="lin" valueType="num">
                                      <p:cBhvr additive="base">
                                        <p:cTn id="81" dur="3000" fill="hold"/>
                                        <p:tgtEl>
                                          <p:spTgt spid="152605"/>
                                        </p:tgtEl>
                                        <p:attrNameLst>
                                          <p:attrName>ppt_x</p:attrName>
                                        </p:attrNameLst>
                                      </p:cBhvr>
                                      <p:tavLst>
                                        <p:tav tm="0">
                                          <p:val>
                                            <p:strVal val="0-#ppt_w/2"/>
                                          </p:val>
                                        </p:tav>
                                        <p:tav tm="100000">
                                          <p:val>
                                            <p:strVal val="#ppt_x"/>
                                          </p:val>
                                        </p:tav>
                                      </p:tavLst>
                                    </p:anim>
                                    <p:anim calcmode="lin" valueType="num">
                                      <p:cBhvr additive="base">
                                        <p:cTn id="82" dur="3000" fill="hold"/>
                                        <p:tgtEl>
                                          <p:spTgt spid="152605"/>
                                        </p:tgtEl>
                                        <p:attrNameLst>
                                          <p:attrName>ppt_y</p:attrName>
                                        </p:attrNameLst>
                                      </p:cBhvr>
                                      <p:tavLst>
                                        <p:tav tm="0">
                                          <p:val>
                                            <p:strVal val="#ppt_y"/>
                                          </p:val>
                                        </p:tav>
                                        <p:tav tm="100000">
                                          <p:val>
                                            <p:strVal val="#ppt_y"/>
                                          </p:val>
                                        </p:tav>
                                      </p:tavLst>
                                    </p:anim>
                                  </p:childTnLst>
                                </p:cTn>
                              </p:par>
                            </p:childTnLst>
                          </p:cTn>
                        </p:par>
                        <p:par>
                          <p:cTn id="83" fill="hold">
                            <p:stCondLst>
                              <p:cond delay="8000"/>
                            </p:stCondLst>
                            <p:childTnLst>
                              <p:par>
                                <p:cTn id="84" presetID="2" presetClass="entr" presetSubtype="8" fill="hold" grpId="0" nodeType="afterEffect">
                                  <p:stCondLst>
                                    <p:cond delay="0"/>
                                  </p:stCondLst>
                                  <p:childTnLst>
                                    <p:set>
                                      <p:cBhvr>
                                        <p:cTn id="85" dur="1" fill="hold">
                                          <p:stCondLst>
                                            <p:cond delay="0"/>
                                          </p:stCondLst>
                                        </p:cTn>
                                        <p:tgtEl>
                                          <p:spTgt spid="152604"/>
                                        </p:tgtEl>
                                        <p:attrNameLst>
                                          <p:attrName>style.visibility</p:attrName>
                                        </p:attrNameLst>
                                      </p:cBhvr>
                                      <p:to>
                                        <p:strVal val="visible"/>
                                      </p:to>
                                    </p:set>
                                    <p:anim calcmode="lin" valueType="num">
                                      <p:cBhvr additive="base">
                                        <p:cTn id="86" dur="2000" fill="hold"/>
                                        <p:tgtEl>
                                          <p:spTgt spid="152604"/>
                                        </p:tgtEl>
                                        <p:attrNameLst>
                                          <p:attrName>ppt_x</p:attrName>
                                        </p:attrNameLst>
                                      </p:cBhvr>
                                      <p:tavLst>
                                        <p:tav tm="0">
                                          <p:val>
                                            <p:strVal val="0-#ppt_w/2"/>
                                          </p:val>
                                        </p:tav>
                                        <p:tav tm="100000">
                                          <p:val>
                                            <p:strVal val="#ppt_x"/>
                                          </p:val>
                                        </p:tav>
                                      </p:tavLst>
                                    </p:anim>
                                    <p:anim calcmode="lin" valueType="num">
                                      <p:cBhvr additive="base">
                                        <p:cTn id="87" dur="2000" fill="hold"/>
                                        <p:tgtEl>
                                          <p:spTgt spid="152604"/>
                                        </p:tgtEl>
                                        <p:attrNameLst>
                                          <p:attrName>ppt_y</p:attrName>
                                        </p:attrNameLst>
                                      </p:cBhvr>
                                      <p:tavLst>
                                        <p:tav tm="0">
                                          <p:val>
                                            <p:strVal val="#ppt_y"/>
                                          </p:val>
                                        </p:tav>
                                        <p:tav tm="100000">
                                          <p:val>
                                            <p:strVal val="#ppt_y"/>
                                          </p:val>
                                        </p:tav>
                                      </p:tavLst>
                                    </p:anim>
                                  </p:childTnLst>
                                </p:cTn>
                              </p:par>
                            </p:childTnLst>
                          </p:cTn>
                        </p:par>
                        <p:par>
                          <p:cTn id="88" fill="hold">
                            <p:stCondLst>
                              <p:cond delay="10000"/>
                            </p:stCondLst>
                            <p:childTnLst>
                              <p:par>
                                <p:cTn id="89" presetID="9" presetClass="exit" presetSubtype="0" fill="hold" grpId="1" nodeType="afterEffect">
                                  <p:stCondLst>
                                    <p:cond delay="0"/>
                                  </p:stCondLst>
                                  <p:childTnLst>
                                    <p:animEffect transition="out" filter="dissolve">
                                      <p:cBhvr>
                                        <p:cTn id="90" dur="500"/>
                                        <p:tgtEl>
                                          <p:spTgt spid="152604"/>
                                        </p:tgtEl>
                                      </p:cBhvr>
                                    </p:animEffect>
                                    <p:set>
                                      <p:cBhvr>
                                        <p:cTn id="91" dur="1" fill="hold">
                                          <p:stCondLst>
                                            <p:cond delay="499"/>
                                          </p:stCondLst>
                                        </p:cTn>
                                        <p:tgtEl>
                                          <p:spTgt spid="152604"/>
                                        </p:tgtEl>
                                        <p:attrNameLst>
                                          <p:attrName>style.visibility</p:attrName>
                                        </p:attrNameLst>
                                      </p:cBhvr>
                                      <p:to>
                                        <p:strVal val="hidden"/>
                                      </p:to>
                                    </p:set>
                                  </p:childTnLst>
                                </p:cTn>
                              </p:par>
                              <p:par>
                                <p:cTn id="92" presetID="1" presetClass="entr" presetSubtype="0" fill="hold" grpId="0" nodeType="withEffect">
                                  <p:stCondLst>
                                    <p:cond delay="0"/>
                                  </p:stCondLst>
                                  <p:childTnLst>
                                    <p:set>
                                      <p:cBhvr>
                                        <p:cTn id="93" dur="1" fill="hold">
                                          <p:stCondLst>
                                            <p:cond delay="499"/>
                                          </p:stCondLst>
                                        </p:cTn>
                                        <p:tgtEl>
                                          <p:spTgt spid="152601"/>
                                        </p:tgtEl>
                                        <p:attrNameLst>
                                          <p:attrName>style.visibility</p:attrName>
                                        </p:attrNameLst>
                                      </p:cBhvr>
                                      <p:to>
                                        <p:strVal val="visible"/>
                                      </p:to>
                                    </p:set>
                                  </p:childTnLst>
                                </p:cTn>
                              </p:par>
                            </p:childTnLst>
                          </p:cTn>
                        </p:par>
                      </p:childTnLst>
                    </p:cTn>
                  </p:par>
                  <p:par>
                    <p:cTn id="94" fill="hold">
                      <p:stCondLst>
                        <p:cond delay="indefinite"/>
                      </p:stCondLst>
                      <p:childTnLst>
                        <p:par>
                          <p:cTn id="95" fill="hold">
                            <p:stCondLst>
                              <p:cond delay="0"/>
                            </p:stCondLst>
                            <p:childTnLst>
                              <p:par>
                                <p:cTn id="96" presetID="2" presetClass="entr" presetSubtype="8" fill="hold" grpId="0" nodeType="clickEffect">
                                  <p:stCondLst>
                                    <p:cond delay="0"/>
                                  </p:stCondLst>
                                  <p:childTnLst>
                                    <p:set>
                                      <p:cBhvr>
                                        <p:cTn id="97" dur="1" fill="hold">
                                          <p:stCondLst>
                                            <p:cond delay="0"/>
                                          </p:stCondLst>
                                        </p:cTn>
                                        <p:tgtEl>
                                          <p:spTgt spid="152583"/>
                                        </p:tgtEl>
                                        <p:attrNameLst>
                                          <p:attrName>style.visibility</p:attrName>
                                        </p:attrNameLst>
                                      </p:cBhvr>
                                      <p:to>
                                        <p:strVal val="visible"/>
                                      </p:to>
                                    </p:set>
                                    <p:anim calcmode="lin" valueType="num">
                                      <p:cBhvr additive="base">
                                        <p:cTn id="98" dur="2000" fill="hold"/>
                                        <p:tgtEl>
                                          <p:spTgt spid="152583"/>
                                        </p:tgtEl>
                                        <p:attrNameLst>
                                          <p:attrName>ppt_x</p:attrName>
                                        </p:attrNameLst>
                                      </p:cBhvr>
                                      <p:tavLst>
                                        <p:tav tm="0">
                                          <p:val>
                                            <p:strVal val="0-#ppt_w/2"/>
                                          </p:val>
                                        </p:tav>
                                        <p:tav tm="100000">
                                          <p:val>
                                            <p:strVal val="#ppt_x"/>
                                          </p:val>
                                        </p:tav>
                                      </p:tavLst>
                                    </p:anim>
                                    <p:anim calcmode="lin" valueType="num">
                                      <p:cBhvr additive="base">
                                        <p:cTn id="99" dur="2000" fill="hold"/>
                                        <p:tgtEl>
                                          <p:spTgt spid="152583"/>
                                        </p:tgtEl>
                                        <p:attrNameLst>
                                          <p:attrName>ppt_y</p:attrName>
                                        </p:attrNameLst>
                                      </p:cBhvr>
                                      <p:tavLst>
                                        <p:tav tm="0">
                                          <p:val>
                                            <p:strVal val="#ppt_y"/>
                                          </p:val>
                                        </p:tav>
                                        <p:tav tm="100000">
                                          <p:val>
                                            <p:strVal val="#ppt_y"/>
                                          </p:val>
                                        </p:tav>
                                      </p:tavLst>
                                    </p:anim>
                                  </p:childTnLst>
                                </p:cTn>
                              </p:par>
                            </p:childTnLst>
                          </p:cTn>
                        </p:par>
                        <p:par>
                          <p:cTn id="100" fill="hold">
                            <p:stCondLst>
                              <p:cond delay="2000"/>
                            </p:stCondLst>
                            <p:childTnLst>
                              <p:par>
                                <p:cTn id="101" presetID="9" presetClass="exit" presetSubtype="0" fill="hold" grpId="1" nodeType="afterEffect">
                                  <p:stCondLst>
                                    <p:cond delay="0"/>
                                  </p:stCondLst>
                                  <p:childTnLst>
                                    <p:animEffect transition="out" filter="dissolve">
                                      <p:cBhvr>
                                        <p:cTn id="102" dur="500"/>
                                        <p:tgtEl>
                                          <p:spTgt spid="152583"/>
                                        </p:tgtEl>
                                      </p:cBhvr>
                                    </p:animEffect>
                                    <p:set>
                                      <p:cBhvr>
                                        <p:cTn id="103" dur="1" fill="hold">
                                          <p:stCondLst>
                                            <p:cond delay="499"/>
                                          </p:stCondLst>
                                        </p:cTn>
                                        <p:tgtEl>
                                          <p:spTgt spid="152583"/>
                                        </p:tgtEl>
                                        <p:attrNameLst>
                                          <p:attrName>style.visibility</p:attrName>
                                        </p:attrNameLst>
                                      </p:cBhvr>
                                      <p:to>
                                        <p:strVal val="hidden"/>
                                      </p:to>
                                    </p:set>
                                  </p:childTnLst>
                                </p:cTn>
                              </p:par>
                              <p:par>
                                <p:cTn id="104" presetID="1" presetClass="entr" presetSubtype="0" fill="hold" grpId="0" nodeType="withEffect">
                                  <p:stCondLst>
                                    <p:cond delay="0"/>
                                  </p:stCondLst>
                                  <p:childTnLst>
                                    <p:set>
                                      <p:cBhvr>
                                        <p:cTn id="105" dur="1" fill="hold">
                                          <p:stCondLst>
                                            <p:cond delay="499"/>
                                          </p:stCondLst>
                                        </p:cTn>
                                        <p:tgtEl>
                                          <p:spTgt spid="152602"/>
                                        </p:tgtEl>
                                        <p:attrNameLst>
                                          <p:attrName>style.visibility</p:attrName>
                                        </p:attrNameLst>
                                      </p:cBhvr>
                                      <p:to>
                                        <p:strVal val="visible"/>
                                      </p:to>
                                    </p:set>
                                  </p:childTnLst>
                                </p:cTn>
                              </p:par>
                            </p:childTnLst>
                          </p:cTn>
                        </p:par>
                        <p:par>
                          <p:cTn id="106" fill="hold">
                            <p:stCondLst>
                              <p:cond delay="2500"/>
                            </p:stCondLst>
                            <p:childTnLst>
                              <p:par>
                                <p:cTn id="107" presetID="2" presetClass="entr" presetSubtype="8" fill="hold" grpId="0" nodeType="afterEffect">
                                  <p:stCondLst>
                                    <p:cond delay="0"/>
                                  </p:stCondLst>
                                  <p:childTnLst>
                                    <p:set>
                                      <p:cBhvr>
                                        <p:cTn id="108" dur="1" fill="hold">
                                          <p:stCondLst>
                                            <p:cond delay="0"/>
                                          </p:stCondLst>
                                        </p:cTn>
                                        <p:tgtEl>
                                          <p:spTgt spid="152606"/>
                                        </p:tgtEl>
                                        <p:attrNameLst>
                                          <p:attrName>style.visibility</p:attrName>
                                        </p:attrNameLst>
                                      </p:cBhvr>
                                      <p:to>
                                        <p:strVal val="visible"/>
                                      </p:to>
                                    </p:set>
                                    <p:anim calcmode="lin" valueType="num">
                                      <p:cBhvr additive="base">
                                        <p:cTn id="109" dur="2000" fill="hold"/>
                                        <p:tgtEl>
                                          <p:spTgt spid="152606"/>
                                        </p:tgtEl>
                                        <p:attrNameLst>
                                          <p:attrName>ppt_x</p:attrName>
                                        </p:attrNameLst>
                                      </p:cBhvr>
                                      <p:tavLst>
                                        <p:tav tm="0">
                                          <p:val>
                                            <p:strVal val="0-#ppt_w/2"/>
                                          </p:val>
                                        </p:tav>
                                        <p:tav tm="100000">
                                          <p:val>
                                            <p:strVal val="#ppt_x"/>
                                          </p:val>
                                        </p:tav>
                                      </p:tavLst>
                                    </p:anim>
                                    <p:anim calcmode="lin" valueType="num">
                                      <p:cBhvr additive="base">
                                        <p:cTn id="110" dur="2000" fill="hold"/>
                                        <p:tgtEl>
                                          <p:spTgt spid="152606"/>
                                        </p:tgtEl>
                                        <p:attrNameLst>
                                          <p:attrName>ppt_y</p:attrName>
                                        </p:attrNameLst>
                                      </p:cBhvr>
                                      <p:tavLst>
                                        <p:tav tm="0">
                                          <p:val>
                                            <p:strVal val="#ppt_y"/>
                                          </p:val>
                                        </p:tav>
                                        <p:tav tm="100000">
                                          <p:val>
                                            <p:strVal val="#ppt_y"/>
                                          </p:val>
                                        </p:tav>
                                      </p:tavLst>
                                    </p:anim>
                                  </p:childTnLst>
                                </p:cTn>
                              </p:par>
                            </p:childTnLst>
                          </p:cTn>
                        </p:par>
                        <p:par>
                          <p:cTn id="111" fill="hold">
                            <p:stCondLst>
                              <p:cond delay="4500"/>
                            </p:stCondLst>
                            <p:childTnLst>
                              <p:par>
                                <p:cTn id="112" presetID="9" presetClass="exit" presetSubtype="0" fill="hold" grpId="1" nodeType="afterEffect">
                                  <p:stCondLst>
                                    <p:cond delay="0"/>
                                  </p:stCondLst>
                                  <p:childTnLst>
                                    <p:animEffect transition="out" filter="dissolve">
                                      <p:cBhvr>
                                        <p:cTn id="113" dur="500"/>
                                        <p:tgtEl>
                                          <p:spTgt spid="152606"/>
                                        </p:tgtEl>
                                      </p:cBhvr>
                                    </p:animEffect>
                                    <p:set>
                                      <p:cBhvr>
                                        <p:cTn id="114" dur="1" fill="hold">
                                          <p:stCondLst>
                                            <p:cond delay="499"/>
                                          </p:stCondLst>
                                        </p:cTn>
                                        <p:tgtEl>
                                          <p:spTgt spid="152606"/>
                                        </p:tgtEl>
                                        <p:attrNameLst>
                                          <p:attrName>style.visibility</p:attrName>
                                        </p:attrNameLst>
                                      </p:cBhvr>
                                      <p:to>
                                        <p:strVal val="hidden"/>
                                      </p:to>
                                    </p:set>
                                  </p:childTnLst>
                                </p:cTn>
                              </p:par>
                            </p:childTnLst>
                          </p:cTn>
                        </p:par>
                        <p:par>
                          <p:cTn id="115" fill="hold">
                            <p:stCondLst>
                              <p:cond delay="5000"/>
                            </p:stCondLst>
                            <p:childTnLst>
                              <p:par>
                                <p:cTn id="116" presetID="2" presetClass="entr" presetSubtype="8" fill="hold" grpId="0" nodeType="afterEffect">
                                  <p:stCondLst>
                                    <p:cond delay="0"/>
                                  </p:stCondLst>
                                  <p:childTnLst>
                                    <p:set>
                                      <p:cBhvr>
                                        <p:cTn id="117" dur="1" fill="hold">
                                          <p:stCondLst>
                                            <p:cond delay="0"/>
                                          </p:stCondLst>
                                        </p:cTn>
                                        <p:tgtEl>
                                          <p:spTgt spid="152607"/>
                                        </p:tgtEl>
                                        <p:attrNameLst>
                                          <p:attrName>style.visibility</p:attrName>
                                        </p:attrNameLst>
                                      </p:cBhvr>
                                      <p:to>
                                        <p:strVal val="visible"/>
                                      </p:to>
                                    </p:set>
                                    <p:anim calcmode="lin" valueType="num">
                                      <p:cBhvr additive="base">
                                        <p:cTn id="118" dur="2000" fill="hold"/>
                                        <p:tgtEl>
                                          <p:spTgt spid="152607"/>
                                        </p:tgtEl>
                                        <p:attrNameLst>
                                          <p:attrName>ppt_x</p:attrName>
                                        </p:attrNameLst>
                                      </p:cBhvr>
                                      <p:tavLst>
                                        <p:tav tm="0">
                                          <p:val>
                                            <p:strVal val="0-#ppt_w/2"/>
                                          </p:val>
                                        </p:tav>
                                        <p:tav tm="100000">
                                          <p:val>
                                            <p:strVal val="#ppt_x"/>
                                          </p:val>
                                        </p:tav>
                                      </p:tavLst>
                                    </p:anim>
                                    <p:anim calcmode="lin" valueType="num">
                                      <p:cBhvr additive="base">
                                        <p:cTn id="119" dur="2000" fill="hold"/>
                                        <p:tgtEl>
                                          <p:spTgt spid="152607"/>
                                        </p:tgtEl>
                                        <p:attrNameLst>
                                          <p:attrName>ppt_y</p:attrName>
                                        </p:attrNameLst>
                                      </p:cBhvr>
                                      <p:tavLst>
                                        <p:tav tm="0">
                                          <p:val>
                                            <p:strVal val="#ppt_y"/>
                                          </p:val>
                                        </p:tav>
                                        <p:tav tm="100000">
                                          <p:val>
                                            <p:strVal val="#ppt_y"/>
                                          </p:val>
                                        </p:tav>
                                      </p:tavLst>
                                    </p:anim>
                                  </p:childTnLst>
                                </p:cTn>
                              </p:par>
                            </p:childTnLst>
                          </p:cTn>
                        </p:par>
                        <p:par>
                          <p:cTn id="120" fill="hold">
                            <p:stCondLst>
                              <p:cond delay="7000"/>
                            </p:stCondLst>
                            <p:childTnLst>
                              <p:par>
                                <p:cTn id="121" presetID="9" presetClass="exit" presetSubtype="0" fill="hold" grpId="1" nodeType="afterEffect">
                                  <p:stCondLst>
                                    <p:cond delay="0"/>
                                  </p:stCondLst>
                                  <p:childTnLst>
                                    <p:animEffect transition="out" filter="dissolve">
                                      <p:cBhvr>
                                        <p:cTn id="122" dur="500"/>
                                        <p:tgtEl>
                                          <p:spTgt spid="152607"/>
                                        </p:tgtEl>
                                      </p:cBhvr>
                                    </p:animEffect>
                                    <p:set>
                                      <p:cBhvr>
                                        <p:cTn id="123" dur="1" fill="hold">
                                          <p:stCondLst>
                                            <p:cond delay="499"/>
                                          </p:stCondLst>
                                        </p:cTn>
                                        <p:tgtEl>
                                          <p:spTgt spid="152607"/>
                                        </p:tgtEl>
                                        <p:attrNameLst>
                                          <p:attrName>style.visibility</p:attrName>
                                        </p:attrNameLst>
                                      </p:cBhvr>
                                      <p:to>
                                        <p:strVal val="hidden"/>
                                      </p:to>
                                    </p:set>
                                  </p:childTnLst>
                                </p:cTn>
                              </p:par>
                            </p:childTnLst>
                          </p:cTn>
                        </p:par>
                        <p:par>
                          <p:cTn id="124" fill="hold">
                            <p:stCondLst>
                              <p:cond delay="7500"/>
                            </p:stCondLst>
                            <p:childTnLst>
                              <p:par>
                                <p:cTn id="125" presetID="1" presetClass="entr" presetSubtype="0" fill="hold" grpId="0" nodeType="afterEffect">
                                  <p:stCondLst>
                                    <p:cond delay="0"/>
                                  </p:stCondLst>
                                  <p:childTnLst>
                                    <p:set>
                                      <p:cBhvr>
                                        <p:cTn id="126" dur="1" fill="hold">
                                          <p:stCondLst>
                                            <p:cond delay="0"/>
                                          </p:stCondLst>
                                        </p:cTn>
                                        <p:tgtEl>
                                          <p:spTgt spid="152614"/>
                                        </p:tgtEl>
                                        <p:attrNameLst>
                                          <p:attrName>style.visibility</p:attrName>
                                        </p:attrNameLst>
                                      </p:cBhvr>
                                      <p:to>
                                        <p:strVal val="visible"/>
                                      </p:to>
                                    </p:set>
                                  </p:childTnLst>
                                </p:cTn>
                              </p:par>
                            </p:childTnLst>
                          </p:cTn>
                        </p:par>
                        <p:par>
                          <p:cTn id="127" fill="hold">
                            <p:stCondLst>
                              <p:cond delay="7500"/>
                            </p:stCondLst>
                            <p:childTnLst>
                              <p:par>
                                <p:cTn id="128" presetID="2" presetClass="exit" presetSubtype="2" fill="hold" grpId="1" nodeType="afterEffect">
                                  <p:stCondLst>
                                    <p:cond delay="0"/>
                                  </p:stCondLst>
                                  <p:childTnLst>
                                    <p:anim calcmode="lin" valueType="num">
                                      <p:cBhvr additive="base">
                                        <p:cTn id="129" dur="2000"/>
                                        <p:tgtEl>
                                          <p:spTgt spid="152614"/>
                                        </p:tgtEl>
                                        <p:attrNameLst>
                                          <p:attrName>ppt_x</p:attrName>
                                        </p:attrNameLst>
                                      </p:cBhvr>
                                      <p:tavLst>
                                        <p:tav tm="0">
                                          <p:val>
                                            <p:strVal val="ppt_x"/>
                                          </p:val>
                                        </p:tav>
                                        <p:tav tm="100000">
                                          <p:val>
                                            <p:strVal val="1+ppt_w/2"/>
                                          </p:val>
                                        </p:tav>
                                      </p:tavLst>
                                    </p:anim>
                                    <p:anim calcmode="lin" valueType="num">
                                      <p:cBhvr additive="base">
                                        <p:cTn id="130" dur="2000"/>
                                        <p:tgtEl>
                                          <p:spTgt spid="152614"/>
                                        </p:tgtEl>
                                        <p:attrNameLst>
                                          <p:attrName>ppt_y</p:attrName>
                                        </p:attrNameLst>
                                      </p:cBhvr>
                                      <p:tavLst>
                                        <p:tav tm="0">
                                          <p:val>
                                            <p:strVal val="ppt_y"/>
                                          </p:val>
                                        </p:tav>
                                        <p:tav tm="100000">
                                          <p:val>
                                            <p:strVal val="ppt_y"/>
                                          </p:val>
                                        </p:tav>
                                      </p:tavLst>
                                    </p:anim>
                                    <p:set>
                                      <p:cBhvr>
                                        <p:cTn id="131" dur="1" fill="hold">
                                          <p:stCondLst>
                                            <p:cond delay="1999"/>
                                          </p:stCondLst>
                                        </p:cTn>
                                        <p:tgtEl>
                                          <p:spTgt spid="152614"/>
                                        </p:tgtEl>
                                        <p:attrNameLst>
                                          <p:attrName>style.visibility</p:attrName>
                                        </p:attrNameLst>
                                      </p:cBhvr>
                                      <p:to>
                                        <p:strVal val="hidden"/>
                                      </p:to>
                                    </p:set>
                                  </p:childTnLst>
                                </p:cTn>
                              </p:par>
                            </p:childTnLst>
                          </p:cTn>
                        </p:par>
                        <p:par>
                          <p:cTn id="132" fill="hold">
                            <p:stCondLst>
                              <p:cond delay="9500"/>
                            </p:stCondLst>
                            <p:childTnLst>
                              <p:par>
                                <p:cTn id="133" presetID="2" presetClass="entr" presetSubtype="8" fill="hold" grpId="0" nodeType="afterEffect">
                                  <p:stCondLst>
                                    <p:cond delay="0"/>
                                  </p:stCondLst>
                                  <p:childTnLst>
                                    <p:set>
                                      <p:cBhvr>
                                        <p:cTn id="134" dur="1" fill="hold">
                                          <p:stCondLst>
                                            <p:cond delay="0"/>
                                          </p:stCondLst>
                                        </p:cTn>
                                        <p:tgtEl>
                                          <p:spTgt spid="152608"/>
                                        </p:tgtEl>
                                        <p:attrNameLst>
                                          <p:attrName>style.visibility</p:attrName>
                                        </p:attrNameLst>
                                      </p:cBhvr>
                                      <p:to>
                                        <p:strVal val="visible"/>
                                      </p:to>
                                    </p:set>
                                    <p:anim calcmode="lin" valueType="num">
                                      <p:cBhvr additive="base">
                                        <p:cTn id="135" dur="2000" fill="hold"/>
                                        <p:tgtEl>
                                          <p:spTgt spid="152608"/>
                                        </p:tgtEl>
                                        <p:attrNameLst>
                                          <p:attrName>ppt_x</p:attrName>
                                        </p:attrNameLst>
                                      </p:cBhvr>
                                      <p:tavLst>
                                        <p:tav tm="0">
                                          <p:val>
                                            <p:strVal val="0-#ppt_w/2"/>
                                          </p:val>
                                        </p:tav>
                                        <p:tav tm="100000">
                                          <p:val>
                                            <p:strVal val="#ppt_x"/>
                                          </p:val>
                                        </p:tav>
                                      </p:tavLst>
                                    </p:anim>
                                    <p:anim calcmode="lin" valueType="num">
                                      <p:cBhvr additive="base">
                                        <p:cTn id="136" dur="2000" fill="hold"/>
                                        <p:tgtEl>
                                          <p:spTgt spid="152608"/>
                                        </p:tgtEl>
                                        <p:attrNameLst>
                                          <p:attrName>ppt_y</p:attrName>
                                        </p:attrNameLst>
                                      </p:cBhvr>
                                      <p:tavLst>
                                        <p:tav tm="0">
                                          <p:val>
                                            <p:strVal val="#ppt_y"/>
                                          </p:val>
                                        </p:tav>
                                        <p:tav tm="100000">
                                          <p:val>
                                            <p:strVal val="#ppt_y"/>
                                          </p:val>
                                        </p:tav>
                                      </p:tavLst>
                                    </p:anim>
                                  </p:childTnLst>
                                </p:cTn>
                              </p:par>
                            </p:childTnLst>
                          </p:cTn>
                        </p:par>
                        <p:par>
                          <p:cTn id="137" fill="hold">
                            <p:stCondLst>
                              <p:cond delay="11500"/>
                            </p:stCondLst>
                            <p:childTnLst>
                              <p:par>
                                <p:cTn id="138" presetID="0" presetClass="path" presetSubtype="0" decel="50000" fill="hold" grpId="1" nodeType="afterEffect">
                                  <p:stCondLst>
                                    <p:cond delay="0"/>
                                  </p:stCondLst>
                                  <p:childTnLst>
                                    <p:animMotion origin="layout" path="M -1.38889E-6 -7.40741E-7 L 0.25122 -0.09352 " pathEditMode="fixed" rAng="0" ptsTypes="AA">
                                      <p:cBhvr>
                                        <p:cTn id="139" dur="3000" fill="hold"/>
                                        <p:tgtEl>
                                          <p:spTgt spid="152608"/>
                                        </p:tgtEl>
                                        <p:attrNameLst>
                                          <p:attrName>ppt_x</p:attrName>
                                          <p:attrName>ppt_y</p:attrName>
                                        </p:attrNameLst>
                                      </p:cBhvr>
                                      <p:rCtr x="12600" y="-4700"/>
                                    </p:animMotion>
                                  </p:childTnLst>
                                </p:cTn>
                              </p:par>
                            </p:childTnLst>
                          </p:cTn>
                        </p:par>
                        <p:par>
                          <p:cTn id="140" fill="hold">
                            <p:stCondLst>
                              <p:cond delay="14500"/>
                            </p:stCondLst>
                            <p:childTnLst>
                              <p:par>
                                <p:cTn id="141" presetID="2" presetClass="entr" presetSubtype="8" fill="hold" grpId="0" nodeType="afterEffect">
                                  <p:stCondLst>
                                    <p:cond delay="0"/>
                                  </p:stCondLst>
                                  <p:childTnLst>
                                    <p:set>
                                      <p:cBhvr>
                                        <p:cTn id="142" dur="1" fill="hold">
                                          <p:stCondLst>
                                            <p:cond delay="0"/>
                                          </p:stCondLst>
                                        </p:cTn>
                                        <p:tgtEl>
                                          <p:spTgt spid="152609"/>
                                        </p:tgtEl>
                                        <p:attrNameLst>
                                          <p:attrName>style.visibility</p:attrName>
                                        </p:attrNameLst>
                                      </p:cBhvr>
                                      <p:to>
                                        <p:strVal val="visible"/>
                                      </p:to>
                                    </p:set>
                                    <p:anim calcmode="lin" valueType="num">
                                      <p:cBhvr additive="base">
                                        <p:cTn id="143" dur="2000" fill="hold"/>
                                        <p:tgtEl>
                                          <p:spTgt spid="152609"/>
                                        </p:tgtEl>
                                        <p:attrNameLst>
                                          <p:attrName>ppt_x</p:attrName>
                                        </p:attrNameLst>
                                      </p:cBhvr>
                                      <p:tavLst>
                                        <p:tav tm="0">
                                          <p:val>
                                            <p:strVal val="0-#ppt_w/2"/>
                                          </p:val>
                                        </p:tav>
                                        <p:tav tm="100000">
                                          <p:val>
                                            <p:strVal val="#ppt_x"/>
                                          </p:val>
                                        </p:tav>
                                      </p:tavLst>
                                    </p:anim>
                                    <p:anim calcmode="lin" valueType="num">
                                      <p:cBhvr additive="base">
                                        <p:cTn id="144" dur="2000" fill="hold"/>
                                        <p:tgtEl>
                                          <p:spTgt spid="15260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83" grpId="0" animBg="1"/>
      <p:bldP spid="152583" grpId="1" animBg="1"/>
      <p:bldP spid="152598" grpId="0" animBg="1"/>
      <p:bldP spid="152598" grpId="1" animBg="1"/>
      <p:bldP spid="152600" grpId="0" autoUpdateAnimBg="0"/>
      <p:bldP spid="152601" grpId="0" autoUpdateAnimBg="0"/>
      <p:bldP spid="152602" grpId="0" autoUpdateAnimBg="0"/>
      <p:bldP spid="152603" grpId="0" animBg="1"/>
      <p:bldP spid="152603" grpId="1" animBg="1"/>
      <p:bldP spid="152604" grpId="0" animBg="1"/>
      <p:bldP spid="152604" grpId="1" animBg="1"/>
      <p:bldP spid="152605" grpId="0" animBg="1"/>
      <p:bldP spid="152606" grpId="0" animBg="1"/>
      <p:bldP spid="152606" grpId="1" animBg="1"/>
      <p:bldP spid="152607" grpId="0" animBg="1"/>
      <p:bldP spid="152607" grpId="1" animBg="1"/>
      <p:bldP spid="152608" grpId="0" animBg="1"/>
      <p:bldP spid="152608" grpId="1" animBg="1"/>
      <p:bldP spid="152609" grpId="0" animBg="1"/>
      <p:bldP spid="152614" grpId="0" animBg="1"/>
      <p:bldP spid="152614" grpId="1"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1135</TotalTime>
  <Words>3152</Words>
  <Application>Microsoft Office PowerPoint</Application>
  <PresentationFormat>On-screen Show (4:3)</PresentationFormat>
  <Paragraphs>438</Paragraphs>
  <Slides>39</Slides>
  <Notes>12</Notes>
  <HiddenSlides>0</HiddenSlides>
  <MMClips>0</MMClips>
  <ScaleCrop>false</ScaleCrop>
  <HeadingPairs>
    <vt:vector size="4" baseType="variant">
      <vt:variant>
        <vt:lpstr>Theme</vt:lpstr>
      </vt:variant>
      <vt:variant>
        <vt:i4>1</vt:i4>
      </vt:variant>
      <vt:variant>
        <vt:lpstr>Slide Titles</vt:lpstr>
      </vt:variant>
      <vt:variant>
        <vt:i4>39</vt:i4>
      </vt:variant>
    </vt:vector>
  </HeadingPairs>
  <TitlesOfParts>
    <vt:vector size="40" baseType="lpstr">
      <vt:lpstr>Office Theme</vt:lpstr>
      <vt:lpstr>Historical and philosophical perspectives of ionizing radiation protection</vt:lpstr>
      <vt:lpstr>Life and Radiation</vt:lpstr>
      <vt:lpstr>Source of natural radiation</vt:lpstr>
      <vt:lpstr>TNORM</vt:lpstr>
      <vt:lpstr>Radiation due to technology </vt:lpstr>
      <vt:lpstr>Radioactivity</vt:lpstr>
      <vt:lpstr>Ionizing Radiation </vt:lpstr>
      <vt:lpstr>Half Life</vt:lpstr>
      <vt:lpstr>Penetrating Power</vt:lpstr>
      <vt:lpstr>Units of Measurements</vt:lpstr>
      <vt:lpstr>High Background Areas</vt:lpstr>
      <vt:lpstr>Dose Rate from some Sources</vt:lpstr>
      <vt:lpstr>Man As a Source of Radiation?</vt:lpstr>
      <vt:lpstr>Total From Natural Sources</vt:lpstr>
      <vt:lpstr>Average Dose Comparison</vt:lpstr>
      <vt:lpstr>Radiation Dose From All Sources </vt:lpstr>
      <vt:lpstr>Biological Effects (Direct Action)</vt:lpstr>
      <vt:lpstr>Indirect Effect</vt:lpstr>
      <vt:lpstr>Damage to the DNA and repair mechanisms</vt:lpstr>
      <vt:lpstr>Cell Sensitivity</vt:lpstr>
      <vt:lpstr>Time line of biological effects</vt:lpstr>
      <vt:lpstr>Deterministic Effects</vt:lpstr>
      <vt:lpstr>Radiation Protection in early days</vt:lpstr>
      <vt:lpstr>Radiation Effects on Embryo/Fetus</vt:lpstr>
      <vt:lpstr>Threshold model</vt:lpstr>
      <vt:lpstr>Linear No Threshold model</vt:lpstr>
      <vt:lpstr>Risk</vt:lpstr>
      <vt:lpstr>Estimation of risk</vt:lpstr>
      <vt:lpstr>Evolution of risk coefficient</vt:lpstr>
      <vt:lpstr>Risk Coefficient</vt:lpstr>
      <vt:lpstr>Evolution of Protection principles</vt:lpstr>
      <vt:lpstr>Evolution of Protection principles</vt:lpstr>
      <vt:lpstr>Evolution of Protection principles</vt:lpstr>
      <vt:lpstr>Evolution of Protection principles</vt:lpstr>
      <vt:lpstr>Evolution of Protection principles</vt:lpstr>
      <vt:lpstr>Protection principle for stochastic processes</vt:lpstr>
      <vt:lpstr>Evolution of dose limits</vt:lpstr>
      <vt:lpstr>Summary</vt:lpstr>
      <vt:lpstr>Slide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and philosophical perspectives of ionizing radiation protection</dc:title>
  <dc:creator>shilpa</dc:creator>
  <cp:lastModifiedBy>barc</cp:lastModifiedBy>
  <cp:revision>214</cp:revision>
  <dcterms:created xsi:type="dcterms:W3CDTF">2006-08-16T00:00:00Z</dcterms:created>
  <dcterms:modified xsi:type="dcterms:W3CDTF">2015-05-08T06:53:52Z</dcterms:modified>
</cp:coreProperties>
</file>