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88" r:id="rId2"/>
    <p:sldId id="309" r:id="rId3"/>
    <p:sldId id="338" r:id="rId4"/>
    <p:sldId id="286" r:id="rId5"/>
    <p:sldId id="331" r:id="rId6"/>
    <p:sldId id="307" r:id="rId7"/>
    <p:sldId id="337" r:id="rId8"/>
    <p:sldId id="326" r:id="rId9"/>
    <p:sldId id="327" r:id="rId10"/>
    <p:sldId id="332" r:id="rId11"/>
    <p:sldId id="334" r:id="rId12"/>
    <p:sldId id="341" r:id="rId13"/>
    <p:sldId id="32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421" autoAdjust="0"/>
  </p:normalViewPr>
  <p:slideViewPr>
    <p:cSldViewPr>
      <p:cViewPr varScale="1">
        <p:scale>
          <a:sx n="66" d="100"/>
          <a:sy n="6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619792-4ED3-45BC-AF6C-288CF784AE0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97772CD-E1DB-41C2-9D03-34A4EA401901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r>
            <a:rPr lang="en-US" dirty="0" smtClean="0"/>
            <a:t>Pre analytical  Errors</a:t>
          </a:r>
          <a:endParaRPr lang="en-US" dirty="0"/>
        </a:p>
      </dgm:t>
    </dgm:pt>
    <dgm:pt modelId="{A51175D9-1687-452B-957D-5032CF26797B}" type="parTrans" cxnId="{3A2B1F95-B6F5-48F0-A67D-8DB12B063988}">
      <dgm:prSet/>
      <dgm:spPr/>
      <dgm:t>
        <a:bodyPr/>
        <a:lstStyle/>
        <a:p>
          <a:endParaRPr lang="en-US"/>
        </a:p>
      </dgm:t>
    </dgm:pt>
    <dgm:pt modelId="{3FDFF40F-8923-43CC-A55C-9E2ADC64DD97}" type="sibTrans" cxnId="{3A2B1F95-B6F5-48F0-A67D-8DB12B063988}">
      <dgm:prSet/>
      <dgm:spPr/>
      <dgm:t>
        <a:bodyPr/>
        <a:lstStyle/>
        <a:p>
          <a:endParaRPr lang="en-US"/>
        </a:p>
      </dgm:t>
    </dgm:pt>
    <dgm:pt modelId="{31BE72C3-897D-40AB-A83F-726089E4138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800" b="1" dirty="0" smtClean="0"/>
            <a:t>before  the analysis </a:t>
          </a:r>
          <a:endParaRPr lang="en-US" sz="2800" dirty="0"/>
        </a:p>
      </dgm:t>
    </dgm:pt>
    <dgm:pt modelId="{0AE2D10B-6914-4097-8D09-204F1616CE91}" type="parTrans" cxnId="{424B7BC8-02D1-445E-B7A6-CCE71C5DD991}">
      <dgm:prSet/>
      <dgm:spPr/>
      <dgm:t>
        <a:bodyPr/>
        <a:lstStyle/>
        <a:p>
          <a:endParaRPr lang="en-US"/>
        </a:p>
      </dgm:t>
    </dgm:pt>
    <dgm:pt modelId="{74F8F177-FA8E-410C-A544-685B82C64B7E}" type="sibTrans" cxnId="{424B7BC8-02D1-445E-B7A6-CCE71C5DD991}">
      <dgm:prSet/>
      <dgm:spPr/>
      <dgm:t>
        <a:bodyPr/>
        <a:lstStyle/>
        <a:p>
          <a:endParaRPr lang="en-US"/>
        </a:p>
      </dgm:t>
    </dgm:pt>
    <dgm:pt modelId="{AFF87E20-8832-4986-AAB2-A560A2099FA0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r>
            <a:rPr lang="en-US" dirty="0" smtClean="0"/>
            <a:t>Analytical Errors</a:t>
          </a:r>
        </a:p>
        <a:p>
          <a:endParaRPr lang="en-US" dirty="0"/>
        </a:p>
      </dgm:t>
    </dgm:pt>
    <dgm:pt modelId="{16496FBD-D226-4826-9DA9-1933F65D93AF}" type="parTrans" cxnId="{A2A27A3D-698C-413B-923F-57F3B6C4A171}">
      <dgm:prSet/>
      <dgm:spPr/>
      <dgm:t>
        <a:bodyPr/>
        <a:lstStyle/>
        <a:p>
          <a:endParaRPr lang="en-US"/>
        </a:p>
      </dgm:t>
    </dgm:pt>
    <dgm:pt modelId="{128A81AA-C7DA-4404-915D-419BC925C8CB}" type="sibTrans" cxnId="{A2A27A3D-698C-413B-923F-57F3B6C4A171}">
      <dgm:prSet/>
      <dgm:spPr/>
      <dgm:t>
        <a:bodyPr/>
        <a:lstStyle/>
        <a:p>
          <a:endParaRPr lang="en-US"/>
        </a:p>
      </dgm:t>
    </dgm:pt>
    <dgm:pt modelId="{A9DA38A7-8617-4396-B8F1-1179AA065859}">
      <dgm:prSet phldrT="[Text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endParaRPr lang="en-US" sz="1900" dirty="0"/>
        </a:p>
      </dgm:t>
    </dgm:pt>
    <dgm:pt modelId="{554B5104-7FE1-4B2C-87DD-30F3CDE443DD}" type="parTrans" cxnId="{9163098B-676A-40CB-9398-7F0EF71401C3}">
      <dgm:prSet/>
      <dgm:spPr/>
      <dgm:t>
        <a:bodyPr/>
        <a:lstStyle/>
        <a:p>
          <a:endParaRPr lang="en-US"/>
        </a:p>
      </dgm:t>
    </dgm:pt>
    <dgm:pt modelId="{8E9A130C-0D73-4917-B891-6088BD17815A}" type="sibTrans" cxnId="{9163098B-676A-40CB-9398-7F0EF71401C3}">
      <dgm:prSet/>
      <dgm:spPr/>
      <dgm:t>
        <a:bodyPr/>
        <a:lstStyle/>
        <a:p>
          <a:endParaRPr lang="en-US"/>
        </a:p>
      </dgm:t>
    </dgm:pt>
    <dgm:pt modelId="{04ECA4D6-F849-4F4F-A27B-5456DF1A85CC}">
      <dgm:prSet phldrT="[Text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 prst="angle"/>
        </a:sp3d>
      </dgm:spPr>
      <dgm:t>
        <a:bodyPr/>
        <a:lstStyle/>
        <a:p>
          <a:r>
            <a:rPr lang="en-US" dirty="0" smtClean="0"/>
            <a:t>Post analytical  Errors</a:t>
          </a:r>
          <a:endParaRPr lang="en-US" dirty="0"/>
        </a:p>
      </dgm:t>
    </dgm:pt>
    <dgm:pt modelId="{38A5798A-2FEB-46B1-B6DB-3CAF114D8FF4}" type="parTrans" cxnId="{947D8CD5-FAB7-4828-BAC9-DC10E612C7AE}">
      <dgm:prSet/>
      <dgm:spPr/>
      <dgm:t>
        <a:bodyPr/>
        <a:lstStyle/>
        <a:p>
          <a:endParaRPr lang="en-US"/>
        </a:p>
      </dgm:t>
    </dgm:pt>
    <dgm:pt modelId="{908F18CF-EB01-41EB-A33F-CB38657438C4}" type="sibTrans" cxnId="{947D8CD5-FAB7-4828-BAC9-DC10E612C7AE}">
      <dgm:prSet/>
      <dgm:spPr/>
      <dgm:t>
        <a:bodyPr/>
        <a:lstStyle/>
        <a:p>
          <a:endParaRPr lang="en-US"/>
        </a:p>
      </dgm:t>
    </dgm:pt>
    <dgm:pt modelId="{B327B1FF-B630-4663-8833-93C24D41897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800" b="1" dirty="0" smtClean="0"/>
            <a:t>after the analysis</a:t>
          </a:r>
          <a:endParaRPr lang="en-US" sz="2800" dirty="0"/>
        </a:p>
      </dgm:t>
    </dgm:pt>
    <dgm:pt modelId="{83343C1A-49E8-418D-8E74-9053A9753B0A}" type="parTrans" cxnId="{BCE9819E-37F1-45AD-9AD5-039CE64374FA}">
      <dgm:prSet/>
      <dgm:spPr/>
      <dgm:t>
        <a:bodyPr/>
        <a:lstStyle/>
        <a:p>
          <a:endParaRPr lang="en-US"/>
        </a:p>
      </dgm:t>
    </dgm:pt>
    <dgm:pt modelId="{EAD396E4-1978-4E66-A6D7-897766A56540}" type="sibTrans" cxnId="{BCE9819E-37F1-45AD-9AD5-039CE64374FA}">
      <dgm:prSet/>
      <dgm:spPr/>
      <dgm:t>
        <a:bodyPr/>
        <a:lstStyle/>
        <a:p>
          <a:endParaRPr lang="en-US"/>
        </a:p>
      </dgm:t>
    </dgm:pt>
    <dgm:pt modelId="{12E2DEBA-B0BE-4F88-B61B-5DF4B36E954F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w="152400" h="50800" prst="softRound"/>
        </a:sp3d>
      </dgm:spPr>
      <dgm:t>
        <a:bodyPr/>
        <a:lstStyle/>
        <a:p>
          <a:r>
            <a:rPr lang="en-US" sz="2800" b="1" dirty="0" smtClean="0"/>
            <a:t>during the analysis</a:t>
          </a:r>
          <a:endParaRPr lang="en-US" sz="2800" dirty="0"/>
        </a:p>
      </dgm:t>
    </dgm:pt>
    <dgm:pt modelId="{0CE6598B-534E-4A29-8406-CC373C977CCD}" type="parTrans" cxnId="{B3D99EA2-E0A5-4ED2-9D77-F6DB7ACE289D}">
      <dgm:prSet/>
      <dgm:spPr/>
      <dgm:t>
        <a:bodyPr/>
        <a:lstStyle/>
        <a:p>
          <a:endParaRPr lang="en-US"/>
        </a:p>
      </dgm:t>
    </dgm:pt>
    <dgm:pt modelId="{C3A8466D-3126-41F5-9159-5B02B2394D7A}" type="sibTrans" cxnId="{B3D99EA2-E0A5-4ED2-9D77-F6DB7ACE289D}">
      <dgm:prSet/>
      <dgm:spPr/>
      <dgm:t>
        <a:bodyPr/>
        <a:lstStyle/>
        <a:p>
          <a:endParaRPr lang="en-US"/>
        </a:p>
      </dgm:t>
    </dgm:pt>
    <dgm:pt modelId="{CD4176AC-512F-4064-A254-9405F0D56C8B}" type="pres">
      <dgm:prSet presAssocID="{0E619792-4ED3-45BC-AF6C-288CF784AE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4E0CFCF-2D92-42F6-A040-3EFCD7BA4CAC}" type="pres">
      <dgm:prSet presAssocID="{897772CD-E1DB-41C2-9D03-34A4EA401901}" presName="linNode" presStyleCnt="0"/>
      <dgm:spPr/>
    </dgm:pt>
    <dgm:pt modelId="{3EC8F7E3-DF0C-4C5B-A2F8-866033315C2B}" type="pres">
      <dgm:prSet presAssocID="{897772CD-E1DB-41C2-9D03-34A4EA40190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D5BA2A-D423-4E50-9526-122D8D2156AA}" type="pres">
      <dgm:prSet presAssocID="{897772CD-E1DB-41C2-9D03-34A4EA40190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3A6E1D6-8C62-4866-9BFD-DB08A8C8E634}" type="pres">
      <dgm:prSet presAssocID="{3FDFF40F-8923-43CC-A55C-9E2ADC64DD97}" presName="sp" presStyleCnt="0"/>
      <dgm:spPr/>
    </dgm:pt>
    <dgm:pt modelId="{58F0C199-C16C-4E97-A07C-F5EF563D23DB}" type="pres">
      <dgm:prSet presAssocID="{AFF87E20-8832-4986-AAB2-A560A2099FA0}" presName="linNode" presStyleCnt="0"/>
      <dgm:spPr/>
    </dgm:pt>
    <dgm:pt modelId="{B2DFD358-0D40-4CBC-A78A-6D5843BDB3BA}" type="pres">
      <dgm:prSet presAssocID="{AFF87E20-8832-4986-AAB2-A560A2099FA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7B4634-4ED7-400B-B6B1-2B1283113C22}" type="pres">
      <dgm:prSet presAssocID="{AFF87E20-8832-4986-AAB2-A560A2099FA0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D3FD0E-6A58-4A37-AA86-B4448305EC4A}" type="pres">
      <dgm:prSet presAssocID="{128A81AA-C7DA-4404-915D-419BC925C8CB}" presName="sp" presStyleCnt="0"/>
      <dgm:spPr/>
    </dgm:pt>
    <dgm:pt modelId="{788DF280-C30C-41EA-A781-3E029644D579}" type="pres">
      <dgm:prSet presAssocID="{04ECA4D6-F849-4F4F-A27B-5456DF1A85CC}" presName="linNode" presStyleCnt="0"/>
      <dgm:spPr/>
    </dgm:pt>
    <dgm:pt modelId="{35464980-E88C-450D-B5A9-50A772937590}" type="pres">
      <dgm:prSet presAssocID="{04ECA4D6-F849-4F4F-A27B-5456DF1A85CC}" presName="parentText" presStyleLbl="node1" presStyleIdx="2" presStyleCnt="3" custLinFactNeighborX="-1335" custLinFactNeighborY="24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F5273B-74FC-4AC0-A1A9-CFCCFF8016B1}" type="pres">
      <dgm:prSet presAssocID="{04ECA4D6-F849-4F4F-A27B-5456DF1A85C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A8D9F5A-7C1B-46B2-8641-03FEF52D5F72}" type="presOf" srcId="{AFF87E20-8832-4986-AAB2-A560A2099FA0}" destId="{B2DFD358-0D40-4CBC-A78A-6D5843BDB3BA}" srcOrd="0" destOrd="0" presId="urn:microsoft.com/office/officeart/2005/8/layout/vList5"/>
    <dgm:cxn modelId="{B3E4E65B-2E82-42B8-8D4D-F9794687D50D}" type="presOf" srcId="{12E2DEBA-B0BE-4F88-B61B-5DF4B36E954F}" destId="{087B4634-4ED7-400B-B6B1-2B1283113C22}" srcOrd="0" destOrd="1" presId="urn:microsoft.com/office/officeart/2005/8/layout/vList5"/>
    <dgm:cxn modelId="{716B5FA8-8BC6-4BD2-9A5F-16D473EF15AF}" type="presOf" srcId="{0E619792-4ED3-45BC-AF6C-288CF784AE04}" destId="{CD4176AC-512F-4064-A254-9405F0D56C8B}" srcOrd="0" destOrd="0" presId="urn:microsoft.com/office/officeart/2005/8/layout/vList5"/>
    <dgm:cxn modelId="{8915FF8F-8490-4220-92BB-22A9481C8362}" type="presOf" srcId="{A9DA38A7-8617-4396-B8F1-1179AA065859}" destId="{087B4634-4ED7-400B-B6B1-2B1283113C22}" srcOrd="0" destOrd="0" presId="urn:microsoft.com/office/officeart/2005/8/layout/vList5"/>
    <dgm:cxn modelId="{A83CB2FE-FD56-4A16-875A-E5DA0C98FAF9}" type="presOf" srcId="{897772CD-E1DB-41C2-9D03-34A4EA401901}" destId="{3EC8F7E3-DF0C-4C5B-A2F8-866033315C2B}" srcOrd="0" destOrd="0" presId="urn:microsoft.com/office/officeart/2005/8/layout/vList5"/>
    <dgm:cxn modelId="{424B7BC8-02D1-445E-B7A6-CCE71C5DD991}" srcId="{897772CD-E1DB-41C2-9D03-34A4EA401901}" destId="{31BE72C3-897D-40AB-A83F-726089E41384}" srcOrd="0" destOrd="0" parTransId="{0AE2D10B-6914-4097-8D09-204F1616CE91}" sibTransId="{74F8F177-FA8E-410C-A544-685B82C64B7E}"/>
    <dgm:cxn modelId="{A2A27A3D-698C-413B-923F-57F3B6C4A171}" srcId="{0E619792-4ED3-45BC-AF6C-288CF784AE04}" destId="{AFF87E20-8832-4986-AAB2-A560A2099FA0}" srcOrd="1" destOrd="0" parTransId="{16496FBD-D226-4826-9DA9-1933F65D93AF}" sibTransId="{128A81AA-C7DA-4404-915D-419BC925C8CB}"/>
    <dgm:cxn modelId="{16B9E38C-82AC-422E-BCDC-3A303A32A09C}" type="presOf" srcId="{04ECA4D6-F849-4F4F-A27B-5456DF1A85CC}" destId="{35464980-E88C-450D-B5A9-50A772937590}" srcOrd="0" destOrd="0" presId="urn:microsoft.com/office/officeart/2005/8/layout/vList5"/>
    <dgm:cxn modelId="{B3D99EA2-E0A5-4ED2-9D77-F6DB7ACE289D}" srcId="{AFF87E20-8832-4986-AAB2-A560A2099FA0}" destId="{12E2DEBA-B0BE-4F88-B61B-5DF4B36E954F}" srcOrd="1" destOrd="0" parTransId="{0CE6598B-534E-4A29-8406-CC373C977CCD}" sibTransId="{C3A8466D-3126-41F5-9159-5B02B2394D7A}"/>
    <dgm:cxn modelId="{9163098B-676A-40CB-9398-7F0EF71401C3}" srcId="{AFF87E20-8832-4986-AAB2-A560A2099FA0}" destId="{A9DA38A7-8617-4396-B8F1-1179AA065859}" srcOrd="0" destOrd="0" parTransId="{554B5104-7FE1-4B2C-87DD-30F3CDE443DD}" sibTransId="{8E9A130C-0D73-4917-B891-6088BD17815A}"/>
    <dgm:cxn modelId="{3A2B1F95-B6F5-48F0-A67D-8DB12B063988}" srcId="{0E619792-4ED3-45BC-AF6C-288CF784AE04}" destId="{897772CD-E1DB-41C2-9D03-34A4EA401901}" srcOrd="0" destOrd="0" parTransId="{A51175D9-1687-452B-957D-5032CF26797B}" sibTransId="{3FDFF40F-8923-43CC-A55C-9E2ADC64DD97}"/>
    <dgm:cxn modelId="{B5236183-AA3C-44E2-AC72-445B8484CC50}" type="presOf" srcId="{B327B1FF-B630-4663-8833-93C24D41897B}" destId="{49F5273B-74FC-4AC0-A1A9-CFCCFF8016B1}" srcOrd="0" destOrd="0" presId="urn:microsoft.com/office/officeart/2005/8/layout/vList5"/>
    <dgm:cxn modelId="{B30E199C-BB9D-4E35-8EFD-C6EB153BB9D0}" type="presOf" srcId="{31BE72C3-897D-40AB-A83F-726089E41384}" destId="{EFD5BA2A-D423-4E50-9526-122D8D2156AA}" srcOrd="0" destOrd="0" presId="urn:microsoft.com/office/officeart/2005/8/layout/vList5"/>
    <dgm:cxn modelId="{947D8CD5-FAB7-4828-BAC9-DC10E612C7AE}" srcId="{0E619792-4ED3-45BC-AF6C-288CF784AE04}" destId="{04ECA4D6-F849-4F4F-A27B-5456DF1A85CC}" srcOrd="2" destOrd="0" parTransId="{38A5798A-2FEB-46B1-B6DB-3CAF114D8FF4}" sibTransId="{908F18CF-EB01-41EB-A33F-CB38657438C4}"/>
    <dgm:cxn modelId="{BCE9819E-37F1-45AD-9AD5-039CE64374FA}" srcId="{04ECA4D6-F849-4F4F-A27B-5456DF1A85CC}" destId="{B327B1FF-B630-4663-8833-93C24D41897B}" srcOrd="0" destOrd="0" parTransId="{83343C1A-49E8-418D-8E74-9053A9753B0A}" sibTransId="{EAD396E4-1978-4E66-A6D7-897766A56540}"/>
    <dgm:cxn modelId="{525E7D98-CD36-446C-915B-1A9665C311A6}" type="presParOf" srcId="{CD4176AC-512F-4064-A254-9405F0D56C8B}" destId="{F4E0CFCF-2D92-42F6-A040-3EFCD7BA4CAC}" srcOrd="0" destOrd="0" presId="urn:microsoft.com/office/officeart/2005/8/layout/vList5"/>
    <dgm:cxn modelId="{4415B801-2161-43AD-8F35-413FA6B5E40E}" type="presParOf" srcId="{F4E0CFCF-2D92-42F6-A040-3EFCD7BA4CAC}" destId="{3EC8F7E3-DF0C-4C5B-A2F8-866033315C2B}" srcOrd="0" destOrd="0" presId="urn:microsoft.com/office/officeart/2005/8/layout/vList5"/>
    <dgm:cxn modelId="{6AE74F23-1B8F-437F-B451-2C16ECC0CD05}" type="presParOf" srcId="{F4E0CFCF-2D92-42F6-A040-3EFCD7BA4CAC}" destId="{EFD5BA2A-D423-4E50-9526-122D8D2156AA}" srcOrd="1" destOrd="0" presId="urn:microsoft.com/office/officeart/2005/8/layout/vList5"/>
    <dgm:cxn modelId="{193EDC7C-95E4-4A8C-AF09-CAEA8B8A6AFF}" type="presParOf" srcId="{CD4176AC-512F-4064-A254-9405F0D56C8B}" destId="{93A6E1D6-8C62-4866-9BFD-DB08A8C8E634}" srcOrd="1" destOrd="0" presId="urn:microsoft.com/office/officeart/2005/8/layout/vList5"/>
    <dgm:cxn modelId="{4AE23AD5-742F-4D67-A27B-57C60311FE30}" type="presParOf" srcId="{CD4176AC-512F-4064-A254-9405F0D56C8B}" destId="{58F0C199-C16C-4E97-A07C-F5EF563D23DB}" srcOrd="2" destOrd="0" presId="urn:microsoft.com/office/officeart/2005/8/layout/vList5"/>
    <dgm:cxn modelId="{DF41C8C1-102E-48F0-82C6-68B7EA33EBAD}" type="presParOf" srcId="{58F0C199-C16C-4E97-A07C-F5EF563D23DB}" destId="{B2DFD358-0D40-4CBC-A78A-6D5843BDB3BA}" srcOrd="0" destOrd="0" presId="urn:microsoft.com/office/officeart/2005/8/layout/vList5"/>
    <dgm:cxn modelId="{17D39932-256F-4E0A-8803-AED1D6B3874D}" type="presParOf" srcId="{58F0C199-C16C-4E97-A07C-F5EF563D23DB}" destId="{087B4634-4ED7-400B-B6B1-2B1283113C22}" srcOrd="1" destOrd="0" presId="urn:microsoft.com/office/officeart/2005/8/layout/vList5"/>
    <dgm:cxn modelId="{DDA3454A-A14D-4238-BA89-35D4C98D9A76}" type="presParOf" srcId="{CD4176AC-512F-4064-A254-9405F0D56C8B}" destId="{31D3FD0E-6A58-4A37-AA86-B4448305EC4A}" srcOrd="3" destOrd="0" presId="urn:microsoft.com/office/officeart/2005/8/layout/vList5"/>
    <dgm:cxn modelId="{8D3EA18B-FF58-402C-8980-7A5AB6A9DF54}" type="presParOf" srcId="{CD4176AC-512F-4064-A254-9405F0D56C8B}" destId="{788DF280-C30C-41EA-A781-3E029644D579}" srcOrd="4" destOrd="0" presId="urn:microsoft.com/office/officeart/2005/8/layout/vList5"/>
    <dgm:cxn modelId="{A0BF4D66-6685-4D76-B484-0D402EDEBED4}" type="presParOf" srcId="{788DF280-C30C-41EA-A781-3E029644D579}" destId="{35464980-E88C-450D-B5A9-50A772937590}" srcOrd="0" destOrd="0" presId="urn:microsoft.com/office/officeart/2005/8/layout/vList5"/>
    <dgm:cxn modelId="{E8B2DB30-3FF1-410C-B6A0-0D482C9E655E}" type="presParOf" srcId="{788DF280-C30C-41EA-A781-3E029644D579}" destId="{49F5273B-74FC-4AC0-A1A9-CFCCFF8016B1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15CB17-6263-47B7-A8E2-2EE696D1D57F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077773-2620-4284-9B83-F98D42BD54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077773-2620-4284-9B83-F98D42BD543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E985D-5DDF-4337-948D-47D2C0F9935E}" type="datetimeFigureOut">
              <a:rPr lang="en-US" smtClean="0"/>
              <a:pPr/>
              <a:t>7/17/2015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EFD8B4-8DBE-4345-8D56-61D8347618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ame 1"/>
          <p:cNvSpPr/>
          <p:nvPr/>
        </p:nvSpPr>
        <p:spPr>
          <a:xfrm>
            <a:off x="533400" y="2286000"/>
            <a:ext cx="7391400" cy="2057400"/>
          </a:xfrm>
          <a:prstGeom prst="fram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514600"/>
            <a:ext cx="6934200" cy="15696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b="1" dirty="0" smtClean="0"/>
              <a:t>QUALITY CONTROL IN THE                      PATHOLOGY LABORATORY</a:t>
            </a:r>
            <a:endParaRPr lang="en-US" sz="4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00400" y="4419600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smtClean="0"/>
              <a:t>   </a:t>
            </a:r>
            <a:r>
              <a:rPr lang="en-US" sz="4400" b="1" dirty="0" smtClean="0">
                <a:solidFill>
                  <a:srgbClr val="FF0000"/>
                </a:solidFill>
              </a:rPr>
              <a:t>PART I</a:t>
            </a:r>
            <a:endParaRPr lang="en-US" sz="4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05200" y="5486400"/>
            <a:ext cx="5029200" cy="1107996"/>
          </a:xfrm>
          <a:prstGeom prst="rect">
            <a:avLst/>
          </a:prstGeom>
          <a:noFill/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r>
              <a:rPr lang="en-US" sz="3800" b="1" dirty="0" err="1" smtClean="0"/>
              <a:t>Mr</a:t>
            </a:r>
            <a:r>
              <a:rPr lang="en-US" sz="3800" b="1" dirty="0" smtClean="0"/>
              <a:t> </a:t>
            </a:r>
            <a:r>
              <a:rPr lang="en-US" sz="3800" b="1" dirty="0" err="1" smtClean="0"/>
              <a:t>Laxmikant</a:t>
            </a:r>
            <a:r>
              <a:rPr lang="en-US" sz="3800" b="1" dirty="0" smtClean="0"/>
              <a:t> B </a:t>
            </a:r>
            <a:r>
              <a:rPr lang="en-US" sz="3800" b="1" dirty="0" err="1" smtClean="0"/>
              <a:t>Sawant</a:t>
            </a:r>
            <a:endParaRPr lang="en-US" sz="3800" b="1" dirty="0" smtClean="0"/>
          </a:p>
          <a:p>
            <a:r>
              <a:rPr lang="en-US" sz="2800" dirty="0" smtClean="0"/>
              <a:t>            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971800" y="6172200"/>
            <a:ext cx="61722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  </a:t>
            </a:r>
            <a:r>
              <a:rPr lang="en-US" sz="3600" b="1" dirty="0" smtClean="0"/>
              <a:t> </a:t>
            </a:r>
            <a:r>
              <a:rPr lang="en-US" sz="3800" b="1" dirty="0" smtClean="0"/>
              <a:t>Pathology Laboratory</a:t>
            </a:r>
            <a:endParaRPr lang="en-US" sz="3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Desktop\quality-control-in-clinical-laboratory-4-63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651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Continuous quality improvement or the performance improvement is required to improve the patient care.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Managing the errors effectively is the corner stone of continual improvement.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Font typeface="Wingdings" pitchFamily="2" charset="2"/>
              <a:buChar char="Ø"/>
            </a:pPr>
            <a:r>
              <a:rPr lang="en-US" sz="2800" dirty="0" smtClean="0"/>
              <a:t>Emphasis is given not to make the mistakes at the first point.</a:t>
            </a:r>
          </a:p>
          <a:p>
            <a:endParaRPr lang="en-US" sz="2800" dirty="0" smtClean="0"/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Desktop\hands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371600"/>
            <a:ext cx="7543800" cy="51054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667000" y="457200"/>
            <a:ext cx="3505200" cy="707886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  TEAM WORK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Image result for thank you 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34272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smtClean="0"/>
              <a:t> Why quality control is required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     </a:t>
            </a:r>
            <a:endParaRPr lang="en-US" sz="28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05000" y="2514600"/>
          <a:ext cx="6096000" cy="20726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6096000"/>
              </a:tblGrid>
              <a:tr h="4953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1) Diagnosis of disease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2) Prevention of disease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3) Treatment of disease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953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4) Understanding of the disease process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0" y="990600"/>
            <a:ext cx="9144000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The main role of pathology laboratory is to measure the substances in the body fluids or tissues for the purpose of : -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4800600"/>
            <a:ext cx="9144000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Therefore the results given by the Pathology Laboratory has to be accurate  and  reliable.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5943600"/>
            <a:ext cx="8686800" cy="800219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Quality control plays an important role to achieve this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28600"/>
            <a:ext cx="4419600" cy="58477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  </a:t>
            </a:r>
            <a:r>
              <a:rPr lang="en-US" sz="3200" b="1" dirty="0" smtClean="0"/>
              <a:t>What is quality control ?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066800"/>
            <a:ext cx="777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>
                <a:latin typeface="Arial" charset="0"/>
              </a:rPr>
              <a:t>Quality control is part of quality management focused on fulfilling quality requirements.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057400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b="1" dirty="0" smtClean="0"/>
              <a:t>goal</a:t>
            </a:r>
            <a:r>
              <a:rPr lang="en-US" sz="2400" dirty="0" smtClean="0"/>
              <a:t> of quality control is to </a:t>
            </a:r>
            <a:r>
              <a:rPr lang="en-US" sz="2400" b="1" dirty="0" smtClean="0"/>
              <a:t>detect the errors </a:t>
            </a:r>
            <a:r>
              <a:rPr lang="en-US" sz="2400" dirty="0" smtClean="0"/>
              <a:t>and </a:t>
            </a:r>
            <a:r>
              <a:rPr lang="en-US" sz="2400" b="1" dirty="0" smtClean="0"/>
              <a:t>minimize them.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971800"/>
            <a:ext cx="8229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Wingdings" pitchFamily="2" charset="2"/>
              <a:buChar char="Ø"/>
              <a:defRPr/>
            </a:pPr>
            <a:r>
              <a:rPr lang="en-US" sz="2400" dirty="0" smtClean="0"/>
              <a:t>These errors includes all the errors arising from sample collection to the dispatch of the report.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0800" y="4191000"/>
            <a:ext cx="3505200" cy="58477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 Quality Assurance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" y="5105400"/>
            <a:ext cx="807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Sum total of all lab activities  which are undertaken to ensure the generation of accurate and reliable results.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228600" y="1600200"/>
          <a:ext cx="8915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Down Arrow 5"/>
          <p:cNvSpPr/>
          <p:nvPr/>
        </p:nvSpPr>
        <p:spPr>
          <a:xfrm>
            <a:off x="228600" y="0"/>
            <a:ext cx="8763000" cy="1447800"/>
          </a:xfrm>
          <a:prstGeom prst="downArrow">
            <a:avLst>
              <a:gd name="adj1" fmla="val 50000"/>
              <a:gd name="adj2" fmla="val 52462"/>
            </a:avLst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TYPES OF ERRORS</a:t>
            </a:r>
            <a:endParaRPr lang="en-US" sz="4400" dirty="0"/>
          </a:p>
        </p:txBody>
      </p:sp>
      <p:sp>
        <p:nvSpPr>
          <p:cNvPr id="7" name="Oval 6"/>
          <p:cNvSpPr/>
          <p:nvPr/>
        </p:nvSpPr>
        <p:spPr>
          <a:xfrm>
            <a:off x="228600" y="5791200"/>
            <a:ext cx="8915400" cy="1066800"/>
          </a:xfrm>
          <a:prstGeom prst="ellipse">
            <a:avLst/>
          </a:prstGeom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nvex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Errors at any of these stage can  lead to serious patient misdiagnosis.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0"/>
            <a:ext cx="64770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     </a:t>
            </a:r>
            <a:r>
              <a:rPr lang="en-US" sz="3200" dirty="0" smtClean="0"/>
              <a:t>     PRE-ANALYTICAL </a:t>
            </a:r>
            <a:r>
              <a:rPr lang="en-US" sz="3200" dirty="0" smtClean="0"/>
              <a:t>ERRORS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685801"/>
            <a:ext cx="5029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PATIENT PREPARATION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219200"/>
          <a:ext cx="8458200" cy="1066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191000"/>
                <a:gridCol w="426720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TYPE OF ERROR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PREVENTIVE ACTION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Wrong</a:t>
                      </a:r>
                      <a:r>
                        <a:rPr lang="en-US" sz="2000" baseline="0" dirty="0" smtClean="0"/>
                        <a:t> patient preparation</a:t>
                      </a:r>
                      <a:r>
                        <a:rPr lang="en-US" sz="2000" dirty="0" smtClean="0"/>
                        <a:t>  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   Enquiry</a:t>
                      </a:r>
                      <a:r>
                        <a:rPr lang="en-US" sz="2000" baseline="0" dirty="0" smtClean="0"/>
                        <a:t>  before sample collection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2438400"/>
            <a:ext cx="3962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SAMPLE COLLECTION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3048002"/>
          <a:ext cx="8458200" cy="35814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29100"/>
                <a:gridCol w="4229100"/>
              </a:tblGrid>
              <a:tr h="5969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TYPE OF ERROR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PREVENTIVE ACTION</a:t>
                      </a:r>
                      <a:endParaRPr lang="en-US" sz="24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Wrong container of collection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Appropriate container is selected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Wrong order of draw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Follow proper order of draw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Mixing error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Blood samples are mixed properly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err="1" smtClean="0"/>
                        <a:t>Hemolysis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Care</a:t>
                      </a:r>
                      <a:r>
                        <a:rPr lang="en-US" sz="2000" baseline="0" dirty="0" smtClean="0"/>
                        <a:t> is taken during blood</a:t>
                      </a:r>
                      <a:r>
                        <a:rPr lang="en-US" sz="2000" dirty="0" smtClean="0"/>
                        <a:t> collection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  <a:tr h="59690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Wrong labeling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Patient’s Name with laboratory</a:t>
                      </a:r>
                      <a:r>
                        <a:rPr lang="en-US" sz="2000" baseline="0" dirty="0" smtClean="0"/>
                        <a:t> no.</a:t>
                      </a:r>
                      <a:endParaRPr lang="en-US" sz="2000" dirty="0"/>
                    </a:p>
                  </a:txBody>
                  <a:tcPr>
                    <a:cell3D prstMaterial="dkEdge">
                      <a:bevel prst="convex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76400" y="228600"/>
            <a:ext cx="5334000" cy="646331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/>
              <a:t>     </a:t>
            </a:r>
            <a:r>
              <a:rPr lang="en-US" sz="3600" b="1" dirty="0" smtClean="0"/>
              <a:t>ANALYTICAL ERRORS</a:t>
            </a:r>
            <a:endParaRPr lang="en-US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828800" y="1371600"/>
            <a:ext cx="5029200" cy="52322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1) INTERNAL QUALITY CONTROL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2286000"/>
            <a:ext cx="5029200" cy="52322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b="1" dirty="0" smtClean="0"/>
              <a:t>2) EXTERNAL QUALITY CONTROL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1752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4191000"/>
          <a:ext cx="79248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/>
              </a:tblGrid>
              <a:tr h="5080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Quality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reagents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Maintenance of</a:t>
                      </a:r>
                      <a:r>
                        <a:rPr lang="en-US" sz="2800" b="0" baseline="0" dirty="0" smtClean="0">
                          <a:solidFill>
                            <a:schemeClr val="tx1"/>
                          </a:solidFill>
                        </a:rPr>
                        <a:t> all the equipments and machines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r>
                        <a:rPr lang="en-US" sz="2800" b="0" dirty="0" smtClean="0">
                          <a:solidFill>
                            <a:schemeClr val="tx1"/>
                          </a:solidFill>
                        </a:rPr>
                        <a:t>Calibration of the machines</a:t>
                      </a:r>
                      <a:endParaRPr lang="en-US" sz="2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52400"/>
            <a:ext cx="6172200" cy="58477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  INTERNAL QUALITY CONTROL (IQC)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990599"/>
          <a:ext cx="8610600" cy="318989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610600"/>
              </a:tblGrid>
              <a:tr h="43723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CONTROL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46538">
                <a:tc>
                  <a:txBody>
                    <a:bodyPr/>
                    <a:lstStyle/>
                    <a:p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Values are already known</a:t>
                      </a:r>
                      <a:endParaRPr lang="en-US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53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Available in lyophilized form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53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Reconstitution, Separation</a:t>
                      </a:r>
                      <a:r>
                        <a:rPr lang="en-US" sz="2400" baseline="0" dirty="0" smtClean="0"/>
                        <a:t> and Storage at </a:t>
                      </a:r>
                      <a:r>
                        <a:rPr lang="en-US" sz="2400" b="1" baseline="0" dirty="0" smtClean="0"/>
                        <a:t>-</a:t>
                      </a:r>
                      <a:r>
                        <a:rPr lang="en-US" sz="2400" baseline="0" dirty="0" smtClean="0"/>
                        <a:t> 20°C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53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Different levels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4653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Reference</a:t>
                      </a:r>
                      <a:r>
                        <a:rPr lang="en-US" sz="2400" baseline="0" dirty="0" smtClean="0"/>
                        <a:t> range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4343400"/>
          <a:ext cx="8610600" cy="209550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8610600"/>
              </a:tblGrid>
              <a:tr h="51435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ROLE OF CONTROLS IN THE ANALYTICAL PROCESS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Analyzed everyday for the every test performed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Acceptance or rejection of the pathology results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1435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Accuracy and precision of the laboratory testing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:\Documents and Settings\Admin\My Documents\accuracyprecisi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00" y="1993900"/>
            <a:ext cx="9117013" cy="28702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57401" y="457200"/>
            <a:ext cx="4876800" cy="58477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2"/>
                </a:solidFill>
              </a:rPr>
              <a:t>ACCURACY AND  PRECISION</a:t>
            </a:r>
            <a:endParaRPr lang="en-US" sz="32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0" y="685800"/>
            <a:ext cx="4800600" cy="584775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en-US" dirty="0" smtClean="0"/>
              <a:t>   </a:t>
            </a:r>
            <a:r>
              <a:rPr lang="en-US" sz="3200" dirty="0" smtClean="0"/>
              <a:t>POST ANALYTICAL ERRORS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2819399"/>
          <a:ext cx="9144000" cy="1905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82142"/>
                <a:gridCol w="5061858"/>
              </a:tblGrid>
              <a:tr h="732693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TYPE OF ERROR</a:t>
                      </a:r>
                      <a:endParaRPr lang="en-US" sz="28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PREVENTIVE ACTION</a:t>
                      </a:r>
                      <a:endParaRPr lang="en-US" sz="2800" dirty="0"/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</a:tr>
              <a:tr h="586154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Transcriptional(Human</a:t>
                      </a:r>
                      <a:r>
                        <a:rPr lang="en-US" sz="2400" b="0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 errors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solidFill>
                            <a:schemeClr val="tx1"/>
                          </a:solidFill>
                        </a:rPr>
                        <a:t>Cross checking the reports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8615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Communication  error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Abnormal</a:t>
                      </a:r>
                      <a:r>
                        <a:rPr lang="en-US" sz="2400" baseline="0" dirty="0" smtClean="0"/>
                        <a:t> &amp; urgent reports informed 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5993</TotalTime>
  <Words>416</Words>
  <Application>Microsoft Office PowerPoint</Application>
  <PresentationFormat>On-screen Show (4:3)</PresentationFormat>
  <Paragraphs>81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 Why quality control is required ?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CONTROL IN PATHOLOGY LABORATORY</dc:title>
  <dc:creator>admin</dc:creator>
  <cp:lastModifiedBy>admin</cp:lastModifiedBy>
  <cp:revision>442</cp:revision>
  <dcterms:created xsi:type="dcterms:W3CDTF">2015-01-22T09:52:35Z</dcterms:created>
  <dcterms:modified xsi:type="dcterms:W3CDTF">2015-07-17T06:53:27Z</dcterms:modified>
</cp:coreProperties>
</file>