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6" r:id="rId3"/>
    <p:sldMasterId id="2147483699" r:id="rId4"/>
    <p:sldMasterId id="2147483711" r:id="rId5"/>
  </p:sldMasterIdLst>
  <p:notesMasterIdLst>
    <p:notesMasterId r:id="rId65"/>
  </p:notesMasterIdLst>
  <p:sldIdLst>
    <p:sldId id="256" r:id="rId6"/>
    <p:sldId id="268" r:id="rId7"/>
    <p:sldId id="263" r:id="rId8"/>
    <p:sldId id="264" r:id="rId9"/>
    <p:sldId id="265" r:id="rId10"/>
    <p:sldId id="267" r:id="rId11"/>
    <p:sldId id="279" r:id="rId12"/>
    <p:sldId id="283" r:id="rId13"/>
    <p:sldId id="271" r:id="rId14"/>
    <p:sldId id="272" r:id="rId15"/>
    <p:sldId id="281" r:id="rId16"/>
    <p:sldId id="282" r:id="rId17"/>
    <p:sldId id="274" r:id="rId18"/>
    <p:sldId id="280" r:id="rId19"/>
    <p:sldId id="258" r:id="rId20"/>
    <p:sldId id="269" r:id="rId21"/>
    <p:sldId id="257" r:id="rId22"/>
    <p:sldId id="259" r:id="rId23"/>
    <p:sldId id="275" r:id="rId24"/>
    <p:sldId id="276" r:id="rId25"/>
    <p:sldId id="277" r:id="rId26"/>
    <p:sldId id="316" r:id="rId27"/>
    <p:sldId id="315" r:id="rId28"/>
    <p:sldId id="313" r:id="rId29"/>
    <p:sldId id="314" r:id="rId30"/>
    <p:sldId id="278" r:id="rId31"/>
    <p:sldId id="260" r:id="rId32"/>
    <p:sldId id="284" r:id="rId33"/>
    <p:sldId id="285" r:id="rId34"/>
    <p:sldId id="286" r:id="rId35"/>
    <p:sldId id="291" r:id="rId36"/>
    <p:sldId id="287" r:id="rId37"/>
    <p:sldId id="288" r:id="rId38"/>
    <p:sldId id="292" r:id="rId39"/>
    <p:sldId id="289" r:id="rId40"/>
    <p:sldId id="293" r:id="rId41"/>
    <p:sldId id="294" r:id="rId42"/>
    <p:sldId id="295" r:id="rId43"/>
    <p:sldId id="296" r:id="rId44"/>
    <p:sldId id="297" r:id="rId45"/>
    <p:sldId id="298" r:id="rId46"/>
    <p:sldId id="290" r:id="rId47"/>
    <p:sldId id="299" r:id="rId48"/>
    <p:sldId id="300" r:id="rId49"/>
    <p:sldId id="302" r:id="rId50"/>
    <p:sldId id="301" r:id="rId51"/>
    <p:sldId id="308" r:id="rId52"/>
    <p:sldId id="309" r:id="rId53"/>
    <p:sldId id="303" r:id="rId54"/>
    <p:sldId id="304" r:id="rId55"/>
    <p:sldId id="305" r:id="rId56"/>
    <p:sldId id="306" r:id="rId57"/>
    <p:sldId id="310" r:id="rId58"/>
    <p:sldId id="311" r:id="rId59"/>
    <p:sldId id="317" r:id="rId60"/>
    <p:sldId id="319" r:id="rId61"/>
    <p:sldId id="312" r:id="rId62"/>
    <p:sldId id="318" r:id="rId63"/>
    <p:sldId id="30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3E97-1680-4B81-B803-A54990B98E36}" type="datetimeFigureOut">
              <a:rPr lang="en-IN" smtClean="0"/>
              <a:t>28-08-2015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7EB0C-76E6-4076-B59D-38402CFB41F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658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F8670-3A43-4FA3-BF5F-14218F81A0A3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300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5354-5CB3-4938-8B2B-F4FB6CBEF472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215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574D-308F-4469-95A3-C17120E47898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000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3A565-4091-4727-B389-9391EB9AC860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4408-BB81-4506-AAFE-5DBB4F355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69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BBC36-E1F7-43D4-A21F-63B1EC78D9E5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EC7D-092B-400A-8C39-BA0CAA413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59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E879-BB67-437F-B03C-6F27B7DD315B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7A69-0E2F-4C97-A2CB-EA112D97A9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1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10D90-DBFE-4499-A0DD-5F32FD3010A7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3C85-197A-4868-9DFB-52E4DEE7B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33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3221-2B2F-4669-938D-D79D32520F16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C7C-DA72-49BA-B503-C4B9D7F2A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4EA3A-62CB-440B-923E-CD62FC850204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CA2E-0986-43A6-B20C-D58F44E22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9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148EF-D7E6-4A93-A764-49C74BC11391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9B71-D446-4B9C-BF1A-D93BF3F97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53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4493-DB37-47CF-A1EE-020DB543D38F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5EB3-5AB4-49E5-AD94-CD11299AA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72C9A-8679-4ABE-B054-C2A9B95B4048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896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F864D-1F0B-437A-B985-22EDA832BBF7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90AB-E89F-4290-BF9F-D7CDC48E4B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1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4288-D93B-4BB2-B427-5DE1B3C781BA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212E-5B22-4AA6-95EC-5A72EF83E0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0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556AA-450E-4D93-AC3D-41C054C08569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744-D3A2-4704-ABB1-2D13F916D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1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0314-9CAB-4F9D-9D53-3D807E460D60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BC18-8D45-4F8B-A333-1A6F96DD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98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4408-BB81-4506-AAFE-5DBB4F355D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02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6EC7D-092B-400A-8C39-BA0CAA413C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9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C7A69-0E2F-4C97-A2CB-EA112D97A9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63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F3C85-197A-4868-9DFB-52E4DEE7BA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59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4C7C-DA72-49BA-B503-C4B9D7F2A8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22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0CA2E-0986-43A6-B20C-D58F44E22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4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1865B-0AB5-4F41-9847-339FA9EC172E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6811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49B71-D446-4B9C-BF1A-D93BF3F975C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53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85EB3-5AB4-49E5-AD94-CD11299AAD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4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790AB-E89F-4290-BF9F-D7CDC48E4B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66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C212E-5B22-4AA6-95EC-5A72EF83E0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27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27744-D3A2-4704-ABB1-2D13F916D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295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BC18-8D45-4F8B-A333-1A6F96DD1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5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8DC86-AAB2-4AB9-B17E-B89CD2D2F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6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AE4D-C99C-49F3-B80E-437DEF8203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83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94D03-D4E6-43CA-A319-1D9EA8BE7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55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09FEA-6676-48DE-9E2F-4A14665082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6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C546-4E7F-427F-92D6-CE87E5DE465B}" type="datetime1">
              <a:rPr lang="en-IN" smtClean="0"/>
              <a:t>28-08-2015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0344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160CA-9332-44F9-9081-0683FDBEB4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858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DFA67-39F8-422C-AA0D-D4E144E8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54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140A6-E422-4076-BE81-DAE1A9A59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2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2C9F7-0212-4731-AB67-C925F1665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8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4009A-80CB-407D-8870-874ABB536A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453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A6E0-F9E1-4CEB-B14B-04450E8BDA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40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26FEE-8B9C-4534-80FB-0F2D4D88D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90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756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86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29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D6246-5A67-4329-93EC-436804E2FFB3}" type="datetime1">
              <a:rPr lang="en-IN" smtClean="0"/>
              <a:t>28-08-2015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4298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5937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129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609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5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127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79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21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5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5AB1B-669D-4433-9190-12409F78F359}" type="datetime1">
              <a:rPr lang="en-IN" smtClean="0"/>
              <a:t>28-08-2015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23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455E-6D79-4B2A-9442-57A9FB0E4F17}" type="datetime1">
              <a:rPr lang="en-IN" smtClean="0"/>
              <a:t>28-08-2015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578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3480-6128-4F36-871C-D0DA0B5BFCE4}" type="datetime1">
              <a:rPr lang="en-IN" smtClean="0"/>
              <a:t>28-08-2015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405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ED39-D5EF-43D3-B1CE-A88BF619816C}" type="datetime1">
              <a:rPr lang="en-IN" smtClean="0"/>
              <a:t>28-08-2015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288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D290B-929D-4C23-9194-2D066E53184B}" type="datetime1">
              <a:rPr lang="en-IN" smtClean="0"/>
              <a:t>28-08-2015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1/20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514D-19DD-46A1-96B7-B517F7570F1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36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5FAA49-A2EA-4C7B-B7F4-B124FAB4A2D0}" type="datetime1">
              <a:rPr lang="en-IN" smtClean="0">
                <a:solidFill>
                  <a:srgbClr val="000000"/>
                </a:solidFill>
              </a:rPr>
              <a:t>28-08-2015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1/20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32E8E-431F-41C3-9B27-7E76D129BF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D32E8E-431F-41C3-9B27-7E76D129BF81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5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AEFA37-9AE4-48CA-8295-1CFC950F79A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24E82-6EC5-4FB1-918F-E96F50CFEBCE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28-08-2015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20FA2-F273-4342-A742-F76D62E2302A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5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High-speed Communications using Multimode </a:t>
            </a:r>
            <a:r>
              <a:rPr lang="en-US" dirty="0" err="1" smtClean="0">
                <a:solidFill>
                  <a:srgbClr val="C00000"/>
                </a:solidFill>
              </a:rPr>
              <a:t>Fibres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Joseph John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Professor, </a:t>
            </a:r>
            <a:r>
              <a:rPr lang="en-US" dirty="0" err="1" smtClean="0">
                <a:solidFill>
                  <a:srgbClr val="002060"/>
                </a:solidFill>
              </a:rPr>
              <a:t>Dept</a:t>
            </a:r>
            <a:r>
              <a:rPr lang="en-US" dirty="0" smtClean="0">
                <a:solidFill>
                  <a:srgbClr val="002060"/>
                </a:solidFill>
              </a:rPr>
              <a:t> of Electrical </a:t>
            </a:r>
            <a:r>
              <a:rPr lang="en-US" dirty="0" err="1" smtClean="0">
                <a:solidFill>
                  <a:srgbClr val="002060"/>
                </a:solidFill>
              </a:rPr>
              <a:t>Engg</a:t>
            </a:r>
            <a:r>
              <a:rPr lang="en-US" dirty="0" smtClean="0">
                <a:solidFill>
                  <a:srgbClr val="002060"/>
                </a:solidFill>
              </a:rPr>
              <a:t>.,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IIT Bombay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2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Basics of Optical </a:t>
            </a:r>
            <a:r>
              <a:rPr lang="en-US" altLang="en-US" sz="4000" dirty="0" err="1" smtClean="0">
                <a:solidFill>
                  <a:srgbClr val="C00000"/>
                </a:solidFill>
              </a:rPr>
              <a:t>Fibre</a:t>
            </a:r>
            <a:r>
              <a:rPr lang="en-US" altLang="en-US" sz="4000" dirty="0" smtClean="0">
                <a:solidFill>
                  <a:srgbClr val="C00000"/>
                </a:solidFill>
              </a:rPr>
              <a:t> Communication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olidFill>
                  <a:srgbClr val="002060"/>
                </a:solidFill>
              </a:rPr>
              <a:t>An Optical Fiber Communication System consists of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Transmitter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Optical source (LED or Laser diode) + driver circuit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Optical </a:t>
            </a:r>
            <a:r>
              <a:rPr lang="en-US" altLang="en-US" dirty="0" err="1" smtClean="0">
                <a:solidFill>
                  <a:srgbClr val="002060"/>
                </a:solidFill>
              </a:rPr>
              <a:t>Fibre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Single mode </a:t>
            </a:r>
            <a:r>
              <a:rPr lang="en-US" altLang="en-US" dirty="0" err="1" smtClean="0">
                <a:solidFill>
                  <a:srgbClr val="002060"/>
                </a:solidFill>
              </a:rPr>
              <a:t>fibre</a:t>
            </a:r>
            <a:r>
              <a:rPr lang="en-US" altLang="en-US" dirty="0" smtClean="0">
                <a:solidFill>
                  <a:srgbClr val="002060"/>
                </a:solidFill>
              </a:rPr>
              <a:t>, 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Multimode </a:t>
            </a:r>
            <a:r>
              <a:rPr lang="en-US" altLang="en-US" dirty="0" err="1" smtClean="0">
                <a:solidFill>
                  <a:srgbClr val="002060"/>
                </a:solidFill>
              </a:rPr>
              <a:t>fibre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Receiver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>
                <a:solidFill>
                  <a:srgbClr val="002060"/>
                </a:solidFill>
              </a:rPr>
              <a:t>Photodetector PIN or APD + receiver circuit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660033"/>
                </a:solidFill>
              </a:rPr>
              <a:t>A Modern Optical Communication System for Telecom with WDM and Optical Amplifiers</a:t>
            </a:r>
          </a:p>
        </p:txBody>
      </p:sp>
      <p:pic>
        <p:nvPicPr>
          <p:cNvPr id="8195" name="Picture 6" descr="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69765"/>
            <a:ext cx="86868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8"/>
          <p:cNvSpPr>
            <a:spLocks noGrp="1" noChangeArrowheads="1"/>
          </p:cNvSpPr>
          <p:nvPr>
            <p:ph idx="1"/>
          </p:nvPr>
        </p:nvSpPr>
        <p:spPr>
          <a:xfrm>
            <a:off x="5029200" y="5715000"/>
            <a:ext cx="3886200" cy="7921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dirty="0" smtClean="0"/>
              <a:t>	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Source: </a:t>
            </a:r>
            <a:r>
              <a:rPr lang="en-US" altLang="en-US" sz="1600" b="1" dirty="0" err="1" smtClean="0">
                <a:solidFill>
                  <a:schemeClr val="accent2"/>
                </a:solidFill>
              </a:rPr>
              <a:t>Gerd</a:t>
            </a:r>
            <a:r>
              <a:rPr lang="en-US" altLang="en-US" sz="1600" b="1" dirty="0" smtClean="0">
                <a:solidFill>
                  <a:schemeClr val="accent2"/>
                </a:solidFill>
              </a:rPr>
              <a:t> Keiser, Optical Fiber Communications, 4th ed.,  McGraw-Hill, 2008: Chapter 10.</a:t>
            </a:r>
          </a:p>
          <a:p>
            <a:pPr eaLnBrk="1" hangingPunct="1"/>
            <a:endParaRPr lang="en-US" altLang="en-US" sz="16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660033"/>
                </a:solidFill>
              </a:rPr>
              <a:t>Transmission windows and bandwidths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5562600"/>
            <a:ext cx="49530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000" smtClean="0">
                <a:solidFill>
                  <a:schemeClr val="accent2"/>
                </a:solidFill>
              </a:rPr>
              <a:t>Transmission-bandwidths in the O (1300nm)- and C(1550nm)-bands</a:t>
            </a:r>
          </a:p>
        </p:txBody>
      </p:sp>
      <p:pic>
        <p:nvPicPr>
          <p:cNvPr id="9220" name="Picture 6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2484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5029200" y="5715000"/>
            <a:ext cx="3886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	</a:t>
            </a:r>
            <a:r>
              <a:rPr lang="en-US" altLang="en-US" sz="1600" b="1" dirty="0" smtClean="0">
                <a:solidFill>
                  <a:srgbClr val="333399"/>
                </a:solidFill>
              </a:rPr>
              <a:t>Source: </a:t>
            </a:r>
            <a:r>
              <a:rPr lang="en-US" altLang="en-US" sz="1600" b="1" dirty="0" err="1" smtClean="0">
                <a:solidFill>
                  <a:srgbClr val="333399"/>
                </a:solidFill>
              </a:rPr>
              <a:t>Gerd</a:t>
            </a:r>
            <a:r>
              <a:rPr lang="en-US" altLang="en-US" sz="1600" b="1" dirty="0" smtClean="0">
                <a:solidFill>
                  <a:srgbClr val="333399"/>
                </a:solidFill>
              </a:rPr>
              <a:t> Keiser, Optical Fiber Communications, 4th ed.,  McGraw-Hill, 2008: Chapter 10.</a:t>
            </a:r>
          </a:p>
          <a:p>
            <a:pPr eaLnBrk="1" fontAlgn="base" hangingPunct="1">
              <a:spcAft>
                <a:spcPct val="0"/>
              </a:spcAft>
            </a:pPr>
            <a:endParaRPr lang="en-US" altLang="en-US" sz="1600" b="1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0A-JJ-Ext-Talks\FIGs\KAO-Submarin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291"/>
            <a:ext cx="7776864" cy="585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7435" y="5903168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002060"/>
                </a:solidFill>
              </a:rPr>
              <a:t>Source: Nobel Lecture, 2009, CK Kao, “Transmission of Light in Fiber for Optical Communication”</a:t>
            </a:r>
            <a:endParaRPr lang="en-IN" altLang="en-US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5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0A-JJ-Ext-Talks\FIGs\Kao-Fib-deploy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099425" cy="60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50372" y="6021288"/>
            <a:ext cx="7620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002060"/>
                </a:solidFill>
              </a:rPr>
              <a:t>Source: Nobel Lecture, 2009, CK Kao, “Transmission of Light in Fiber for Optical Communication”</a:t>
            </a:r>
            <a:endParaRPr lang="en-IN" altLang="en-US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16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Optics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Telecom applications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Primarily SMFs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Networking applications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Mostly SMFs (FTTH)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Fibre</a:t>
            </a:r>
            <a:r>
              <a:rPr lang="en-US" dirty="0" smtClean="0">
                <a:solidFill>
                  <a:srgbClr val="002060"/>
                </a:solidFill>
              </a:rPr>
              <a:t> optic Sensing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SMF and MMF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Medical applications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Mostly MMF, or bundle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r>
              <a:rPr lang="en-US" dirty="0" smtClean="0">
                <a:solidFill>
                  <a:srgbClr val="002060"/>
                </a:solidFill>
              </a:rPr>
              <a:t> (light pipes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Industrial applications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Mostly MMF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12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SMF vs MMF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Single mode </a:t>
            </a:r>
            <a:r>
              <a:rPr lang="en-US" dirty="0" err="1">
                <a:solidFill>
                  <a:srgbClr val="002060"/>
                </a:solidFill>
              </a:rPr>
              <a:t>fibres</a:t>
            </a:r>
            <a:r>
              <a:rPr lang="en-US" dirty="0">
                <a:solidFill>
                  <a:srgbClr val="002060"/>
                </a:solidFill>
              </a:rPr>
              <a:t> – today’s work horse for long haul telecom as well as optical networks</a:t>
            </a:r>
          </a:p>
          <a:p>
            <a:r>
              <a:rPr lang="en-US" dirty="0">
                <a:solidFill>
                  <a:srgbClr val="002060"/>
                </a:solidFill>
              </a:rPr>
              <a:t>Multimode </a:t>
            </a:r>
            <a:r>
              <a:rPr lang="en-US" dirty="0" err="1">
                <a:solidFill>
                  <a:srgbClr val="002060"/>
                </a:solidFill>
              </a:rPr>
              <a:t>fibres</a:t>
            </a:r>
            <a:r>
              <a:rPr lang="en-US" dirty="0">
                <a:solidFill>
                  <a:srgbClr val="002060"/>
                </a:solidFill>
              </a:rPr>
              <a:t> – not widely used for communications as single mode </a:t>
            </a:r>
            <a:r>
              <a:rPr lang="en-US" dirty="0" err="1">
                <a:solidFill>
                  <a:srgbClr val="002060"/>
                </a:solidFill>
              </a:rPr>
              <a:t>fibres</a:t>
            </a:r>
            <a:r>
              <a:rPr lang="en-US" dirty="0">
                <a:solidFill>
                  <a:srgbClr val="002060"/>
                </a:solidFill>
              </a:rPr>
              <a:t>. any advantages?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462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Capacity of Today’s SMF Links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Typically for one SMF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40 Gb/s x (20 to 40) wavelengths  - DWDM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Repeater spacing, 200 km (with EDFA)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Could be up to 1000 km with Raman amplifiers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One SMF cable can have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24 to 144 SMFs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Most of the SMFs in a cable are left un used as spare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 major revolution waiting to happen to tap the huge unused bandwidth already available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Optical networks – FTTH services yet to become widespread, </a:t>
            </a:r>
            <a:r>
              <a:rPr lang="en-US" dirty="0" err="1" smtClean="0">
                <a:solidFill>
                  <a:srgbClr val="002060"/>
                </a:solidFill>
              </a:rPr>
              <a:t>esp</a:t>
            </a:r>
            <a:r>
              <a:rPr lang="en-US" dirty="0" smtClean="0">
                <a:solidFill>
                  <a:srgbClr val="002060"/>
                </a:solidFill>
              </a:rPr>
              <a:t> in our country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5122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Why MMF?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Easy to use and couple light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Large alignment tolerances ( typically a few µm) compared to SMF (sub µm)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Cost effective (cheaper tools, and connectors)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Lot of interest today for short-haul communications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4140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22114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types – how do they differ?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19</a:t>
            </a:fld>
            <a:endParaRPr lang="en-IN"/>
          </a:p>
        </p:txBody>
      </p:sp>
      <p:pic>
        <p:nvPicPr>
          <p:cNvPr id="1026" name="Picture 2" descr="D:\10A-JJ-Ext-Talks\FIGs\D2-SMF-MMF-SM-POF-Sep2006-Tu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16" y="1052736"/>
            <a:ext cx="68155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07435" y="6021288"/>
            <a:ext cx="7620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/>
              <a:t>Source: </a:t>
            </a:r>
            <a:r>
              <a:rPr lang="en-US" altLang="en-US" sz="2000" kern="0" dirty="0" err="1" smtClean="0"/>
              <a:t>P.Polishuk</a:t>
            </a:r>
            <a:r>
              <a:rPr lang="en-US" altLang="en-US" sz="2000" kern="0" dirty="0" smtClean="0"/>
              <a:t>, “Plastic Optical Fibers Branch Out”, IEEE </a:t>
            </a:r>
            <a:r>
              <a:rPr lang="en-US" altLang="en-US" sz="2000" kern="0" dirty="0" err="1" smtClean="0"/>
              <a:t>Commn</a:t>
            </a:r>
            <a:r>
              <a:rPr lang="en-US" altLang="en-US" sz="2000" kern="0" dirty="0" smtClean="0"/>
              <a:t>. Mag., Sep.2006, pp. 140-148. </a:t>
            </a:r>
            <a:endParaRPr lang="en-IN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261236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Overview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Brief introduction to Optical </a:t>
            </a:r>
            <a:r>
              <a:rPr lang="en-US" dirty="0" err="1" smtClean="0">
                <a:solidFill>
                  <a:srgbClr val="002060"/>
                </a:solidFill>
              </a:rPr>
              <a:t>Fibre</a:t>
            </a:r>
            <a:r>
              <a:rPr lang="en-US" dirty="0" smtClean="0">
                <a:solidFill>
                  <a:srgbClr val="002060"/>
                </a:solidFill>
              </a:rPr>
              <a:t> communication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Single mode </a:t>
            </a:r>
            <a:r>
              <a:rPr lang="en-US" dirty="0" err="1" smtClean="0">
                <a:solidFill>
                  <a:srgbClr val="002060"/>
                </a:solidFill>
              </a:rPr>
              <a:t>fibre</a:t>
            </a:r>
            <a:r>
              <a:rPr lang="en-US" dirty="0" smtClean="0">
                <a:solidFill>
                  <a:srgbClr val="002060"/>
                </a:solidFill>
              </a:rPr>
              <a:t> (SMF) based FO links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Multimode </a:t>
            </a:r>
            <a:r>
              <a:rPr lang="en-US" dirty="0" err="1" smtClean="0">
                <a:solidFill>
                  <a:srgbClr val="002060"/>
                </a:solidFill>
              </a:rPr>
              <a:t>fibre</a:t>
            </a:r>
            <a:r>
              <a:rPr lang="en-US" dirty="0" smtClean="0">
                <a:solidFill>
                  <a:srgbClr val="002060"/>
                </a:solidFill>
              </a:rPr>
              <a:t> (MMF) based FO links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Short haul, high speed applications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Modern trends in MMF based communications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Glass optical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r>
              <a:rPr lang="en-US" dirty="0" smtClean="0">
                <a:solidFill>
                  <a:srgbClr val="002060"/>
                </a:solidFill>
              </a:rPr>
              <a:t> (GOF)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Plastic optical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r>
              <a:rPr lang="en-US" dirty="0" smtClean="0">
                <a:solidFill>
                  <a:srgbClr val="002060"/>
                </a:solidFill>
              </a:rPr>
              <a:t> (POF)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564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MMF Types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Glass Optical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r>
              <a:rPr lang="en-US" dirty="0" smtClean="0">
                <a:solidFill>
                  <a:srgbClr val="002060"/>
                </a:solidFill>
              </a:rPr>
              <a:t> (Graded-index)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50/125 µm, 62.5/125 µm, 100/140 </a:t>
            </a:r>
            <a:r>
              <a:rPr lang="en-US" dirty="0">
                <a:solidFill>
                  <a:srgbClr val="002060"/>
                </a:solidFill>
              </a:rPr>
              <a:t>µm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Plastic Optical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endParaRPr lang="en-US" dirty="0" smtClean="0">
              <a:solidFill>
                <a:srgbClr val="002060"/>
              </a:solidFill>
            </a:endParaRP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PMMA or PF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Step index or Graded index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 variety of dimensions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1006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MMF – Glass (GOF)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Very extensively used for short haul (up to 10 km) high data rate (up to 10 Gb/s) links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The preferred choice for LAN applications (1300nm, 62.5/125 µm GI MMF)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Many other MMF experiments have been reported with much higher data rates</a:t>
            </a:r>
            <a:endParaRPr lang="en-IN" dirty="0">
              <a:solidFill>
                <a:srgbClr val="002060"/>
              </a:solidFill>
            </a:endParaRPr>
          </a:p>
          <a:p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073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22</a:t>
            </a:fld>
            <a:endParaRPr lang="en-IN"/>
          </a:p>
        </p:txBody>
      </p:sp>
      <p:pic>
        <p:nvPicPr>
          <p:cNvPr id="8194" name="Picture 2" descr="D:\10A-JJ-Ext-Talks\FIGs\L-2007-GOF-100G-Etherm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704856" cy="44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4797152"/>
            <a:ext cx="866191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 smtClean="0"/>
              <a:t>2007:  40 Gb/s, 3.4 km, BL product of 136 Gb/s km </a:t>
            </a:r>
            <a:endParaRPr lang="en-I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3438" y="5805264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Scott S-H. Yam1, and Frank </a:t>
            </a:r>
            <a:r>
              <a:rPr lang="en-IN" dirty="0" err="1">
                <a:solidFill>
                  <a:srgbClr val="002060"/>
                </a:solidFill>
              </a:rPr>
              <a:t>Achten</a:t>
            </a:r>
            <a:r>
              <a:rPr lang="en-IN" dirty="0">
                <a:solidFill>
                  <a:srgbClr val="002060"/>
                </a:solidFill>
              </a:rPr>
              <a:t>, Toward 100 </a:t>
            </a:r>
            <a:r>
              <a:rPr lang="en-IN" dirty="0" err="1">
                <a:solidFill>
                  <a:srgbClr val="002060"/>
                </a:solidFill>
              </a:rPr>
              <a:t>Gbits</a:t>
            </a:r>
            <a:r>
              <a:rPr lang="en-IN" dirty="0">
                <a:solidFill>
                  <a:srgbClr val="002060"/>
                </a:solidFill>
              </a:rPr>
              <a:t>/s Ethernet with broad wavelength window multimode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err="1">
                <a:solidFill>
                  <a:srgbClr val="002060"/>
                </a:solidFill>
              </a:rPr>
              <a:t>J.Opt.Netw</a:t>
            </a:r>
            <a:r>
              <a:rPr lang="en-IN" dirty="0">
                <a:solidFill>
                  <a:srgbClr val="002060"/>
                </a:solidFill>
              </a:rPr>
              <a:t>., Vol. 6, No. 5, pp.527-534, May 2007. </a:t>
            </a:r>
            <a:endParaRPr lang="en-IN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6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23</a:t>
            </a:fld>
            <a:endParaRPr lang="en-IN"/>
          </a:p>
        </p:txBody>
      </p:sp>
      <p:pic>
        <p:nvPicPr>
          <p:cNvPr id="7170" name="Picture 2" descr="D:\10A-JJ-Ext-Talks\FIGs\K-2008-GOF-1Tb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6696744" cy="38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3438" y="5949280"/>
            <a:ext cx="8229600" cy="706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>
                <a:solidFill>
                  <a:srgbClr val="002060"/>
                </a:solidFill>
              </a:rPr>
              <a:t>I. </a:t>
            </a:r>
            <a:r>
              <a:rPr lang="en-IN" dirty="0" err="1">
                <a:solidFill>
                  <a:srgbClr val="002060"/>
                </a:solidFill>
              </a:rPr>
              <a:t>Gasulla</a:t>
            </a:r>
            <a:r>
              <a:rPr lang="en-IN" dirty="0">
                <a:solidFill>
                  <a:srgbClr val="002060"/>
                </a:solidFill>
              </a:rPr>
              <a:t>, J. </a:t>
            </a:r>
            <a:r>
              <a:rPr lang="en-IN" dirty="0" err="1">
                <a:solidFill>
                  <a:srgbClr val="002060"/>
                </a:solidFill>
              </a:rPr>
              <a:t>Capmany</a:t>
            </a:r>
            <a:r>
              <a:rPr lang="en-IN" dirty="0">
                <a:solidFill>
                  <a:srgbClr val="002060"/>
                </a:solidFill>
              </a:rPr>
              <a:t>, 1 Tb/</a:t>
            </a:r>
            <a:r>
              <a:rPr lang="en-IN" dirty="0" err="1">
                <a:solidFill>
                  <a:srgbClr val="002060"/>
                </a:solidFill>
              </a:rPr>
              <a:t>s·km</a:t>
            </a:r>
            <a:r>
              <a:rPr lang="en-IN" dirty="0">
                <a:solidFill>
                  <a:srgbClr val="002060"/>
                </a:solidFill>
              </a:rPr>
              <a:t> WDM Transmission over Multimode Fibre Link, ECOC, 2008, Paper Tu.3.E.5.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55838" y="458112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 smtClean="0"/>
              <a:t>2008:   10x 20 Gb/s, </a:t>
            </a:r>
            <a:r>
              <a:rPr lang="el-GR" dirty="0"/>
              <a:t>62.5/125 μ</a:t>
            </a:r>
            <a:r>
              <a:rPr lang="en-IN" dirty="0"/>
              <a:t>m silica </a:t>
            </a:r>
            <a:r>
              <a:rPr lang="en-IN" dirty="0" smtClean="0"/>
              <a:t>MMF, </a:t>
            </a:r>
            <a:r>
              <a:rPr lang="en-IN" dirty="0"/>
              <a:t>WDM </a:t>
            </a:r>
            <a:r>
              <a:rPr lang="en-IN" dirty="0" smtClean="0"/>
              <a:t>using 10 DFB lasers.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4063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Use of MMFs with different bandwidth grades for 10 Gb/s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OM1 grade fiber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62.5/125 µm; called legacy or original fiber that was designed for use with LEDs (larger core </a:t>
            </a:r>
            <a:r>
              <a:rPr lang="en-US" dirty="0" err="1" smtClean="0">
                <a:solidFill>
                  <a:srgbClr val="002060"/>
                </a:solidFill>
              </a:rPr>
              <a:t>dia</a:t>
            </a:r>
            <a:r>
              <a:rPr lang="en-US" dirty="0" smtClean="0">
                <a:solidFill>
                  <a:srgbClr val="002060"/>
                </a:solidFill>
              </a:rPr>
              <a:t>); typically up to 100 Mb/s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OM2 grade fiber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50/125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µm; improved bandwidth over OM1; used for 1Gb/s (750m) or 10 Gb/s (82m)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OM3 </a:t>
            </a:r>
            <a:r>
              <a:rPr lang="en-US" dirty="0">
                <a:solidFill>
                  <a:srgbClr val="002060"/>
                </a:solidFill>
              </a:rPr>
              <a:t>grade </a:t>
            </a:r>
            <a:r>
              <a:rPr lang="en-US" dirty="0" smtClean="0">
                <a:solidFill>
                  <a:srgbClr val="002060"/>
                </a:solidFill>
              </a:rPr>
              <a:t>fiber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50/125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µm; higher bandwidth than OM2; can support 10Gb/s up to 300m; used with VCSELs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OM4 </a:t>
            </a:r>
            <a:r>
              <a:rPr lang="en-US" dirty="0">
                <a:solidFill>
                  <a:srgbClr val="002060"/>
                </a:solidFill>
              </a:rPr>
              <a:t>grade </a:t>
            </a:r>
            <a:r>
              <a:rPr lang="en-US" dirty="0" smtClean="0">
                <a:solidFill>
                  <a:srgbClr val="002060"/>
                </a:solidFill>
              </a:rPr>
              <a:t>fiber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50/125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µm; bandwidth much higher than OM3; can be used for both 1 Gb/s and 10 Gb/s  with 850 nm VCSELs for distances up to 550 m; suitable for future 40 and 100 Gb/s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2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1_EE606_2014\LECTURES\Module-8_OpticalNetworks\Scans\sone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3"/>
            <a:ext cx="8712968" cy="207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457200" y="5877272"/>
            <a:ext cx="5050904" cy="864096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002060"/>
                </a:solidFill>
              </a:rPr>
              <a:t>Source: </a:t>
            </a:r>
            <a:r>
              <a:rPr lang="en-US" sz="2000" dirty="0" err="1" smtClean="0">
                <a:solidFill>
                  <a:srgbClr val="002060"/>
                </a:solidFill>
              </a:rPr>
              <a:t>Gerd</a:t>
            </a:r>
            <a:r>
              <a:rPr lang="en-US" sz="2000" dirty="0" smtClean="0">
                <a:solidFill>
                  <a:srgbClr val="002060"/>
                </a:solidFill>
              </a:rPr>
              <a:t> Keiser, Optical Fiber Communications, 5e, Chap 13, McGraw Hill, New Delhi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MMF – Plastic (POF)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Emerging as </a:t>
            </a:r>
            <a:r>
              <a:rPr lang="en-IN" dirty="0">
                <a:solidFill>
                  <a:srgbClr val="002060"/>
                </a:solidFill>
              </a:rPr>
              <a:t>a lower-cost alternative to </a:t>
            </a:r>
            <a:r>
              <a:rPr lang="en-IN" dirty="0" smtClean="0">
                <a:solidFill>
                  <a:srgbClr val="002060"/>
                </a:solidFill>
              </a:rPr>
              <a:t>glass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or copper at medium distances and </a:t>
            </a:r>
            <a:r>
              <a:rPr lang="en-IN" dirty="0" smtClean="0">
                <a:solidFill>
                  <a:srgbClr val="002060"/>
                </a:solidFill>
              </a:rPr>
              <a:t>bit rates </a:t>
            </a:r>
            <a:r>
              <a:rPr lang="en-IN" dirty="0">
                <a:solidFill>
                  <a:srgbClr val="002060"/>
                </a:solidFill>
              </a:rPr>
              <a:t>of 10 Gb/s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>
                <a:solidFill>
                  <a:srgbClr val="002060"/>
                </a:solidFill>
              </a:rPr>
              <a:t>Manufacturers form </a:t>
            </a:r>
            <a:r>
              <a:rPr lang="en-IN" dirty="0" smtClean="0">
                <a:solidFill>
                  <a:srgbClr val="002060"/>
                </a:solidFill>
              </a:rPr>
              <a:t>POFs out </a:t>
            </a:r>
            <a:r>
              <a:rPr lang="en-IN" dirty="0">
                <a:solidFill>
                  <a:srgbClr val="002060"/>
                </a:solidFill>
              </a:rPr>
              <a:t>of plastic </a:t>
            </a:r>
            <a:r>
              <a:rPr lang="en-IN" dirty="0" smtClean="0">
                <a:solidFill>
                  <a:srgbClr val="002060"/>
                </a:solidFill>
              </a:rPr>
              <a:t> materials </a:t>
            </a:r>
            <a:r>
              <a:rPr lang="en-IN" dirty="0">
                <a:solidFill>
                  <a:srgbClr val="002060"/>
                </a:solidFill>
              </a:rPr>
              <a:t>such as polystyrene</a:t>
            </a:r>
            <a:r>
              <a:rPr lang="en-IN" dirty="0" smtClean="0">
                <a:solidFill>
                  <a:srgbClr val="002060"/>
                </a:solidFill>
              </a:rPr>
              <a:t>, polycarbonates</a:t>
            </a:r>
            <a:r>
              <a:rPr lang="en-IN" dirty="0">
                <a:solidFill>
                  <a:srgbClr val="002060"/>
                </a:solidFill>
              </a:rPr>
              <a:t>, and </a:t>
            </a:r>
            <a:r>
              <a:rPr lang="en-IN" dirty="0" err="1">
                <a:solidFill>
                  <a:srgbClr val="002060"/>
                </a:solidFill>
              </a:rPr>
              <a:t>polymethyl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methacrylate (</a:t>
            </a:r>
            <a:r>
              <a:rPr lang="en-IN" dirty="0">
                <a:solidFill>
                  <a:srgbClr val="002060"/>
                </a:solidFill>
              </a:rPr>
              <a:t>PMMA</a:t>
            </a:r>
            <a:r>
              <a:rPr lang="en-IN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IN" dirty="0">
                <a:solidFill>
                  <a:srgbClr val="002060"/>
                </a:solidFill>
              </a:rPr>
              <a:t>These materials have </a:t>
            </a:r>
            <a:r>
              <a:rPr lang="en-IN" dirty="0" smtClean="0">
                <a:solidFill>
                  <a:srgbClr val="002060"/>
                </a:solidFill>
              </a:rPr>
              <a:t>transmission windows </a:t>
            </a:r>
            <a:r>
              <a:rPr lang="en-IN" dirty="0">
                <a:solidFill>
                  <a:srgbClr val="002060"/>
                </a:solidFill>
              </a:rPr>
              <a:t>in the visible range (520–780 nm).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loss of light transmitted at </a:t>
            </a:r>
            <a:r>
              <a:rPr lang="en-IN" dirty="0" smtClean="0">
                <a:solidFill>
                  <a:srgbClr val="002060"/>
                </a:solidFill>
              </a:rPr>
              <a:t>these wavelengths </a:t>
            </a:r>
            <a:r>
              <a:rPr lang="en-IN" dirty="0">
                <a:solidFill>
                  <a:srgbClr val="002060"/>
                </a:solidFill>
              </a:rPr>
              <a:t>is high, ranging from 150 </a:t>
            </a:r>
            <a:r>
              <a:rPr lang="en-IN" dirty="0" smtClean="0">
                <a:solidFill>
                  <a:srgbClr val="002060"/>
                </a:solidFill>
              </a:rPr>
              <a:t>dB/km for </a:t>
            </a:r>
            <a:r>
              <a:rPr lang="en-IN" dirty="0">
                <a:solidFill>
                  <a:srgbClr val="002060"/>
                </a:solidFill>
              </a:rPr>
              <a:t>PMMA to 1000 dB/km for polystyrene </a:t>
            </a:r>
            <a:r>
              <a:rPr lang="en-IN" dirty="0" smtClean="0">
                <a:solidFill>
                  <a:srgbClr val="002060"/>
                </a:solidFill>
              </a:rPr>
              <a:t>and polycarbonates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78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POF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Glass fibres have </a:t>
            </a:r>
            <a:r>
              <a:rPr lang="en-IN" dirty="0">
                <a:solidFill>
                  <a:srgbClr val="002060"/>
                </a:solidFill>
              </a:rPr>
              <a:t>losses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of </a:t>
            </a:r>
            <a:r>
              <a:rPr lang="en-IN" dirty="0">
                <a:solidFill>
                  <a:srgbClr val="002060"/>
                </a:solidFill>
              </a:rPr>
              <a:t>0.2 dB/km </a:t>
            </a:r>
            <a:r>
              <a:rPr lang="en-IN" dirty="0" smtClean="0">
                <a:solidFill>
                  <a:srgbClr val="002060"/>
                </a:solidFill>
              </a:rPr>
              <a:t>for a </a:t>
            </a:r>
            <a:r>
              <a:rPr lang="en-IN" dirty="0">
                <a:solidFill>
                  <a:srgbClr val="002060"/>
                </a:solidFill>
              </a:rPr>
              <a:t>single-mode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and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less </a:t>
            </a:r>
            <a:r>
              <a:rPr lang="en-IN" dirty="0">
                <a:solidFill>
                  <a:srgbClr val="002060"/>
                </a:solidFill>
              </a:rPr>
              <a:t>than 3 dB/km </a:t>
            </a:r>
            <a:r>
              <a:rPr lang="en-IN" dirty="0" smtClean="0">
                <a:solidFill>
                  <a:srgbClr val="002060"/>
                </a:solidFill>
              </a:rPr>
              <a:t>for multimode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Used extensively for long length applications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Plastic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</a:rPr>
              <a:t>have been </a:t>
            </a:r>
            <a:r>
              <a:rPr lang="en-IN" dirty="0">
                <a:solidFill>
                  <a:srgbClr val="002060"/>
                </a:solidFill>
              </a:rPr>
              <a:t>relegated to short-distance applications</a:t>
            </a:r>
            <a:r>
              <a:rPr lang="en-IN" dirty="0" smtClean="0">
                <a:solidFill>
                  <a:srgbClr val="002060"/>
                </a:solidFill>
              </a:rPr>
              <a:t>, </a:t>
            </a:r>
            <a:r>
              <a:rPr lang="en-IN" dirty="0">
                <a:solidFill>
                  <a:srgbClr val="002060"/>
                </a:solidFill>
              </a:rPr>
              <a:t>typically of a few hundred meters or </a:t>
            </a:r>
            <a:r>
              <a:rPr lang="en-IN" dirty="0" smtClean="0">
                <a:solidFill>
                  <a:srgbClr val="002060"/>
                </a:solidFill>
              </a:rPr>
              <a:t>less</a:t>
            </a:r>
          </a:p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887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Typical POF Applications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Data applications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Industrial control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automobiles</a:t>
            </a:r>
            <a:r>
              <a:rPr lang="en-IN" dirty="0">
                <a:solidFill>
                  <a:srgbClr val="002060"/>
                </a:solidFill>
              </a:rPr>
              <a:t>,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Home networks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Short data links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Non-data applications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sensors </a:t>
            </a:r>
            <a:r>
              <a:rPr lang="en-IN" dirty="0">
                <a:solidFill>
                  <a:srgbClr val="002060"/>
                </a:solidFill>
              </a:rPr>
              <a:t>for detecting high energy particles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Signs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illumination,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Today</a:t>
            </a:r>
            <a:r>
              <a:rPr lang="en-IN" dirty="0">
                <a:solidFill>
                  <a:srgbClr val="002060"/>
                </a:solidFill>
              </a:rPr>
              <a:t>, the </a:t>
            </a:r>
            <a:r>
              <a:rPr lang="en-IN" dirty="0" smtClean="0">
                <a:solidFill>
                  <a:srgbClr val="002060"/>
                </a:solidFill>
              </a:rPr>
              <a:t>surge in </a:t>
            </a:r>
            <a:r>
              <a:rPr lang="en-IN" dirty="0">
                <a:solidFill>
                  <a:srgbClr val="002060"/>
                </a:solidFill>
              </a:rPr>
              <a:t>POF production </a:t>
            </a:r>
            <a:r>
              <a:rPr lang="en-IN" dirty="0" smtClean="0">
                <a:solidFill>
                  <a:srgbClr val="002060"/>
                </a:solidFill>
              </a:rPr>
              <a:t> and use stems </a:t>
            </a:r>
            <a:r>
              <a:rPr lang="en-IN" dirty="0">
                <a:solidFill>
                  <a:srgbClr val="002060"/>
                </a:solidFill>
              </a:rPr>
              <a:t>from its use in </a:t>
            </a:r>
            <a:r>
              <a:rPr lang="en-IN" dirty="0" smtClean="0">
                <a:solidFill>
                  <a:srgbClr val="002060"/>
                </a:solidFill>
              </a:rPr>
              <a:t>data transmission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337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Advantages of POF (over Glass </a:t>
            </a:r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or Copper Wire)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Simpler and less expensive components.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Lighter </a:t>
            </a:r>
            <a:r>
              <a:rPr lang="en-IN" dirty="0">
                <a:solidFill>
                  <a:srgbClr val="002060"/>
                </a:solidFill>
              </a:rPr>
              <a:t>weight.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Operation </a:t>
            </a:r>
            <a:r>
              <a:rPr lang="en-IN" dirty="0">
                <a:solidFill>
                  <a:srgbClr val="002060"/>
                </a:solidFill>
              </a:rPr>
              <a:t>in the </a:t>
            </a:r>
            <a:r>
              <a:rPr lang="en-IN" dirty="0" smtClean="0">
                <a:solidFill>
                  <a:srgbClr val="002060"/>
                </a:solidFill>
              </a:rPr>
              <a:t>visible spectrum.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Greater </a:t>
            </a:r>
            <a:r>
              <a:rPr lang="en-IN" dirty="0">
                <a:solidFill>
                  <a:srgbClr val="002060"/>
                </a:solidFill>
              </a:rPr>
              <a:t>flexibility, and resilience to bending</a:t>
            </a:r>
            <a:r>
              <a:rPr lang="en-IN" dirty="0" smtClean="0">
                <a:solidFill>
                  <a:srgbClr val="002060"/>
                </a:solidFill>
              </a:rPr>
              <a:t>, shock</a:t>
            </a:r>
            <a:r>
              <a:rPr lang="en-IN" dirty="0">
                <a:solidFill>
                  <a:srgbClr val="002060"/>
                </a:solidFill>
              </a:rPr>
              <a:t>, and vibration.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Immunity </a:t>
            </a:r>
            <a:r>
              <a:rPr lang="en-IN" dirty="0">
                <a:solidFill>
                  <a:srgbClr val="002060"/>
                </a:solidFill>
              </a:rPr>
              <a:t>to electromagnetic </a:t>
            </a:r>
            <a:r>
              <a:rPr lang="en-IN" dirty="0" smtClean="0">
                <a:solidFill>
                  <a:srgbClr val="002060"/>
                </a:solidFill>
              </a:rPr>
              <a:t>interference (</a:t>
            </a:r>
            <a:r>
              <a:rPr lang="en-IN" dirty="0">
                <a:solidFill>
                  <a:srgbClr val="002060"/>
                </a:solidFill>
              </a:rPr>
              <a:t>EMI).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Ease </a:t>
            </a:r>
            <a:r>
              <a:rPr lang="en-IN" dirty="0">
                <a:solidFill>
                  <a:srgbClr val="002060"/>
                </a:solidFill>
              </a:rPr>
              <a:t>in handling and connecting (</a:t>
            </a:r>
            <a:r>
              <a:rPr lang="en-IN" dirty="0" smtClean="0">
                <a:solidFill>
                  <a:srgbClr val="002060"/>
                </a:solidFill>
              </a:rPr>
              <a:t>POF diameters </a:t>
            </a:r>
            <a:r>
              <a:rPr lang="en-IN" dirty="0">
                <a:solidFill>
                  <a:srgbClr val="002060"/>
                </a:solidFill>
              </a:rPr>
              <a:t>are 1 mm compared with 8–100 </a:t>
            </a:r>
            <a:r>
              <a:rPr lang="en-IN" dirty="0" err="1" smtClean="0">
                <a:solidFill>
                  <a:srgbClr val="002060"/>
                </a:solidFill>
              </a:rPr>
              <a:t>μm</a:t>
            </a:r>
            <a:r>
              <a:rPr lang="en-IN" dirty="0" smtClean="0">
                <a:solidFill>
                  <a:srgbClr val="002060"/>
                </a:solidFill>
              </a:rPr>
              <a:t> for </a:t>
            </a:r>
            <a:r>
              <a:rPr lang="en-IN" dirty="0">
                <a:solidFill>
                  <a:srgbClr val="002060"/>
                </a:solidFill>
              </a:rPr>
              <a:t>glass).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Use </a:t>
            </a:r>
            <a:r>
              <a:rPr lang="en-IN" dirty="0">
                <a:solidFill>
                  <a:srgbClr val="002060"/>
                </a:solidFill>
              </a:rPr>
              <a:t>of simple and inexpensive test equipment.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Greater </a:t>
            </a:r>
            <a:r>
              <a:rPr lang="en-IN" dirty="0">
                <a:solidFill>
                  <a:srgbClr val="002060"/>
                </a:solidFill>
              </a:rPr>
              <a:t>safety than glass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or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slivers;</a:t>
            </a:r>
          </a:p>
          <a:p>
            <a:r>
              <a:rPr lang="en-IN" dirty="0">
                <a:solidFill>
                  <a:srgbClr val="002060"/>
                </a:solidFill>
              </a:rPr>
              <a:t>glass requires a laser light source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Transceivers </a:t>
            </a:r>
            <a:r>
              <a:rPr lang="en-IN" dirty="0">
                <a:solidFill>
                  <a:srgbClr val="002060"/>
                </a:solidFill>
              </a:rPr>
              <a:t>require less power than </a:t>
            </a:r>
            <a:r>
              <a:rPr lang="en-IN" dirty="0" smtClean="0">
                <a:solidFill>
                  <a:srgbClr val="002060"/>
                </a:solidFill>
              </a:rPr>
              <a:t>copper transceivers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11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pPr algn="l"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Introduction: Major milestones in Electrical Communication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1838 – Samuel F.B. Morse invented Telegraphy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1866 – first transatlantic telegraph cable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1876 – Alexander Graham Bell invented 			Telephone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1905 – Triode based Electronic amplifier</a:t>
            </a:r>
          </a:p>
          <a:p>
            <a:pPr eaLnBrk="1" fontAlgn="t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1940 – first coaxial-cable system (3 MHz – 			3,000 voice channels or ONE 			television channel)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1948 – first microwave system (4 GHz)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1975 – the most advanced coaxial system with a 		bit rate of 274 Mb/s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EC7D-092B-400A-8C39-BA0CAA413C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9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Disadvantages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High loss during </a:t>
            </a:r>
            <a:r>
              <a:rPr lang="en-IN" dirty="0" smtClean="0">
                <a:solidFill>
                  <a:srgbClr val="002060"/>
                </a:solidFill>
              </a:rPr>
              <a:t>transmission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Bandwidths lower than SMFs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A </a:t>
            </a:r>
            <a:r>
              <a:rPr lang="en-IN" dirty="0">
                <a:solidFill>
                  <a:srgbClr val="002060"/>
                </a:solidFill>
              </a:rPr>
              <a:t>small number of providers of total </a:t>
            </a:r>
            <a:r>
              <a:rPr lang="en-IN" dirty="0" smtClean="0">
                <a:solidFill>
                  <a:srgbClr val="002060"/>
                </a:solidFill>
              </a:rPr>
              <a:t>systems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 </a:t>
            </a:r>
            <a:r>
              <a:rPr lang="en-IN" dirty="0">
                <a:solidFill>
                  <a:srgbClr val="002060"/>
                </a:solidFill>
              </a:rPr>
              <a:t>lack of </a:t>
            </a:r>
            <a:r>
              <a:rPr lang="en-IN" dirty="0" smtClean="0">
                <a:solidFill>
                  <a:srgbClr val="002060"/>
                </a:solidFill>
              </a:rPr>
              <a:t>standards 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A </a:t>
            </a:r>
            <a:r>
              <a:rPr lang="en-IN" dirty="0">
                <a:solidFill>
                  <a:srgbClr val="002060"/>
                </a:solidFill>
              </a:rPr>
              <a:t>lack of awareness among users of how </a:t>
            </a:r>
            <a:r>
              <a:rPr lang="en-IN" dirty="0" smtClean="0">
                <a:solidFill>
                  <a:srgbClr val="002060"/>
                </a:solidFill>
              </a:rPr>
              <a:t>to install </a:t>
            </a:r>
            <a:r>
              <a:rPr lang="en-IN" dirty="0">
                <a:solidFill>
                  <a:srgbClr val="002060"/>
                </a:solidFill>
              </a:rPr>
              <a:t>and design with POFs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Limited </a:t>
            </a:r>
            <a:r>
              <a:rPr lang="en-IN" dirty="0">
                <a:solidFill>
                  <a:srgbClr val="002060"/>
                </a:solidFill>
              </a:rPr>
              <a:t>production, </a:t>
            </a:r>
            <a:r>
              <a:rPr lang="en-IN" dirty="0" smtClean="0">
                <a:solidFill>
                  <a:srgbClr val="002060"/>
                </a:solidFill>
              </a:rPr>
              <a:t> and Small </a:t>
            </a:r>
            <a:r>
              <a:rPr lang="en-IN" dirty="0">
                <a:solidFill>
                  <a:srgbClr val="002060"/>
                </a:solidFill>
              </a:rPr>
              <a:t>number of systems and suppliers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Applications </a:t>
            </a:r>
            <a:r>
              <a:rPr lang="en-IN" dirty="0">
                <a:solidFill>
                  <a:srgbClr val="002060"/>
                </a:solidFill>
              </a:rPr>
              <a:t>research is incomplete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Incomplete </a:t>
            </a:r>
            <a:r>
              <a:rPr lang="en-IN" dirty="0">
                <a:solidFill>
                  <a:srgbClr val="002060"/>
                </a:solidFill>
              </a:rPr>
              <a:t>certification programs </a:t>
            </a:r>
            <a:r>
              <a:rPr lang="en-IN" dirty="0" smtClean="0">
                <a:solidFill>
                  <a:srgbClr val="002060"/>
                </a:solidFill>
              </a:rPr>
              <a:t>from POF </a:t>
            </a:r>
            <a:r>
              <a:rPr lang="en-IN" dirty="0">
                <a:solidFill>
                  <a:srgbClr val="002060"/>
                </a:solidFill>
              </a:rPr>
              <a:t>installers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Lack </a:t>
            </a:r>
            <a:r>
              <a:rPr lang="en-IN" dirty="0">
                <a:solidFill>
                  <a:srgbClr val="002060"/>
                </a:solidFill>
              </a:rPr>
              <a:t>of high temperature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(125°C)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2287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31</a:t>
            </a:fld>
            <a:endParaRPr lang="en-IN"/>
          </a:p>
        </p:txBody>
      </p:sp>
      <p:pic>
        <p:nvPicPr>
          <p:cNvPr id="2050" name="Picture 2" descr="D:\10A-JJ-Ext-Talks\FIGs\D4Fiber-comp-POF-Sep2006-T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" y="900113"/>
            <a:ext cx="9034983" cy="42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707435" y="5805264"/>
            <a:ext cx="7620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/>
              <a:t>Source: </a:t>
            </a:r>
            <a:r>
              <a:rPr lang="en-US" altLang="en-US" sz="2000" kern="0" dirty="0" err="1" smtClean="0"/>
              <a:t>P.Polishuk</a:t>
            </a:r>
            <a:r>
              <a:rPr lang="en-US" altLang="en-US" sz="2000" kern="0" dirty="0" smtClean="0"/>
              <a:t>, “Plastic Optical Fibers Branch Out”, IEEE </a:t>
            </a:r>
            <a:r>
              <a:rPr lang="en-US" altLang="en-US" sz="2000" kern="0" dirty="0" err="1" smtClean="0"/>
              <a:t>Commn</a:t>
            </a:r>
            <a:r>
              <a:rPr lang="en-US" altLang="en-US" sz="2000" kern="0" dirty="0" smtClean="0"/>
              <a:t>. Mag., Sep.2006, pp. 140-148. </a:t>
            </a:r>
            <a:endParaRPr lang="en-IN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005352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History of POF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POFs using </a:t>
            </a:r>
            <a:r>
              <a:rPr lang="en-IN" dirty="0" smtClean="0">
                <a:solidFill>
                  <a:srgbClr val="002060"/>
                </a:solidFill>
              </a:rPr>
              <a:t>poly </a:t>
            </a:r>
            <a:r>
              <a:rPr lang="en-IN" dirty="0" err="1" smtClean="0">
                <a:solidFill>
                  <a:srgbClr val="002060"/>
                </a:solidFill>
              </a:rPr>
              <a:t>methacrylates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(PMMA) </a:t>
            </a:r>
            <a:r>
              <a:rPr lang="en-IN" dirty="0" smtClean="0">
                <a:solidFill>
                  <a:srgbClr val="002060"/>
                </a:solidFill>
              </a:rPr>
              <a:t>had their </a:t>
            </a:r>
            <a:r>
              <a:rPr lang="en-IN" dirty="0">
                <a:solidFill>
                  <a:srgbClr val="002060"/>
                </a:solidFill>
              </a:rPr>
              <a:t>origin in the early </a:t>
            </a:r>
            <a:r>
              <a:rPr lang="en-IN" dirty="0" smtClean="0">
                <a:solidFill>
                  <a:srgbClr val="002060"/>
                </a:solidFill>
              </a:rPr>
              <a:t>1960s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Losses in the 70s:  1000 dB/km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Late 80s: </a:t>
            </a:r>
            <a:r>
              <a:rPr lang="en-IN" dirty="0" smtClean="0">
                <a:solidFill>
                  <a:srgbClr val="002060"/>
                </a:solidFill>
              </a:rPr>
              <a:t>PMMA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to close </a:t>
            </a:r>
            <a:r>
              <a:rPr lang="en-IN" dirty="0" smtClean="0">
                <a:solidFill>
                  <a:srgbClr val="002060"/>
                </a:solidFill>
              </a:rPr>
              <a:t>to the </a:t>
            </a:r>
            <a:r>
              <a:rPr lang="en-IN" dirty="0">
                <a:solidFill>
                  <a:srgbClr val="002060"/>
                </a:solidFill>
              </a:rPr>
              <a:t>theoretical limit of 150 dB/km at 650 nm.</a:t>
            </a:r>
          </a:p>
          <a:p>
            <a:pPr lvl="1"/>
            <a:r>
              <a:rPr lang="en-IN" dirty="0">
                <a:solidFill>
                  <a:srgbClr val="002060"/>
                </a:solidFill>
              </a:rPr>
              <a:t>This was a step index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with a bandwidth </a:t>
            </a:r>
            <a:r>
              <a:rPr lang="en-IN" dirty="0" smtClean="0">
                <a:solidFill>
                  <a:srgbClr val="002060"/>
                </a:solidFill>
              </a:rPr>
              <a:t>of 50 </a:t>
            </a:r>
            <a:r>
              <a:rPr lang="en-IN" dirty="0">
                <a:solidFill>
                  <a:srgbClr val="002060"/>
                </a:solidFill>
              </a:rPr>
              <a:t>Mb/s over 100 m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1990:  graded index </a:t>
            </a:r>
            <a:r>
              <a:rPr lang="en-IN" dirty="0">
                <a:solidFill>
                  <a:srgbClr val="002060"/>
                </a:solidFill>
              </a:rPr>
              <a:t>POFs (GI-POFs) using PMMA material </a:t>
            </a:r>
            <a:r>
              <a:rPr lang="en-IN" dirty="0" smtClean="0">
                <a:solidFill>
                  <a:srgbClr val="002060"/>
                </a:solidFill>
              </a:rPr>
              <a:t>(Prof Koike - Keio </a:t>
            </a:r>
            <a:r>
              <a:rPr lang="en-IN" dirty="0" err="1" smtClean="0">
                <a:solidFill>
                  <a:srgbClr val="002060"/>
                </a:solidFill>
              </a:rPr>
              <a:t>Univ</a:t>
            </a:r>
            <a:r>
              <a:rPr lang="en-IN" dirty="0" smtClean="0">
                <a:solidFill>
                  <a:srgbClr val="002060"/>
                </a:solidFill>
              </a:rPr>
              <a:t>) 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bandwidth of </a:t>
            </a:r>
            <a:r>
              <a:rPr lang="en-IN" dirty="0">
                <a:solidFill>
                  <a:srgbClr val="002060"/>
                </a:solidFill>
              </a:rPr>
              <a:t>3 GHz-km with losses of 150 dB/km </a:t>
            </a:r>
            <a:r>
              <a:rPr lang="en-IN" dirty="0" smtClean="0">
                <a:solidFill>
                  <a:srgbClr val="002060"/>
                </a:solidFill>
              </a:rPr>
              <a:t>at 650 </a:t>
            </a:r>
            <a:r>
              <a:rPr lang="en-IN" dirty="0">
                <a:solidFill>
                  <a:srgbClr val="002060"/>
                </a:solidFill>
              </a:rPr>
              <a:t>nm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1995: Graded index  – POFs using </a:t>
            </a:r>
            <a:r>
              <a:rPr lang="en-IN" dirty="0" err="1" smtClean="0">
                <a:solidFill>
                  <a:srgbClr val="002060"/>
                </a:solidFill>
              </a:rPr>
              <a:t>perfluorinated</a:t>
            </a:r>
            <a:r>
              <a:rPr lang="en-IN" dirty="0" smtClean="0">
                <a:solidFill>
                  <a:srgbClr val="002060"/>
                </a:solidFill>
              </a:rPr>
              <a:t> polymer </a:t>
            </a:r>
            <a:r>
              <a:rPr lang="en-IN" dirty="0">
                <a:solidFill>
                  <a:srgbClr val="002060"/>
                </a:solidFill>
              </a:rPr>
              <a:t>50 dB/km over a range </a:t>
            </a:r>
            <a:r>
              <a:rPr lang="en-IN" dirty="0" smtClean="0">
                <a:solidFill>
                  <a:srgbClr val="002060"/>
                </a:solidFill>
              </a:rPr>
              <a:t>of 650–1300 nm (theoretical limit 10 dB/km)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7025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POF Data Link Developments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The first commercially available data </a:t>
            </a:r>
            <a:r>
              <a:rPr lang="en-IN" dirty="0" smtClean="0">
                <a:solidFill>
                  <a:srgbClr val="002060"/>
                </a:solidFill>
              </a:rPr>
              <a:t>link using </a:t>
            </a:r>
            <a:r>
              <a:rPr lang="en-IN" dirty="0">
                <a:solidFill>
                  <a:srgbClr val="002060"/>
                </a:solidFill>
              </a:rPr>
              <a:t>graded index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by Fuji Photo </a:t>
            </a:r>
            <a:r>
              <a:rPr lang="en-IN" dirty="0">
                <a:solidFill>
                  <a:srgbClr val="002060"/>
                </a:solidFill>
              </a:rPr>
              <a:t>Film in 2005.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30 </a:t>
            </a:r>
            <a:r>
              <a:rPr lang="en-IN" dirty="0">
                <a:solidFill>
                  <a:srgbClr val="002060"/>
                </a:solidFill>
              </a:rPr>
              <a:t>m </a:t>
            </a:r>
            <a:r>
              <a:rPr lang="en-IN" dirty="0" smtClean="0">
                <a:solidFill>
                  <a:srgbClr val="002060"/>
                </a:solidFill>
              </a:rPr>
              <a:t>DVI link </a:t>
            </a:r>
            <a:r>
              <a:rPr lang="en-IN" dirty="0">
                <a:solidFill>
                  <a:srgbClr val="002060"/>
                </a:solidFill>
              </a:rPr>
              <a:t>operating at 1 Gb/s using a 780 nm </a:t>
            </a:r>
            <a:r>
              <a:rPr lang="en-IN" dirty="0" smtClean="0">
                <a:solidFill>
                  <a:srgbClr val="002060"/>
                </a:solidFill>
              </a:rPr>
              <a:t>VCSEL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Used PMMA GI-POF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TWO major considerations in any data link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Attenuation (loss spectrum)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Bandwidth (pulse spread or dispersion)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2207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Loss Curve for a PMMA </a:t>
            </a:r>
            <a:r>
              <a:rPr lang="en-US" dirty="0" err="1" smtClean="0">
                <a:solidFill>
                  <a:srgbClr val="C00000"/>
                </a:solidFill>
              </a:rPr>
              <a:t>Fibre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Three transmission </a:t>
            </a:r>
            <a:r>
              <a:rPr lang="en-IN" dirty="0">
                <a:solidFill>
                  <a:srgbClr val="002060"/>
                </a:solidFill>
              </a:rPr>
              <a:t>windows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530</a:t>
            </a:r>
            <a:r>
              <a:rPr lang="en-IN" dirty="0">
                <a:solidFill>
                  <a:srgbClr val="002060"/>
                </a:solidFill>
              </a:rPr>
              <a:t>, 570, and 650 </a:t>
            </a:r>
            <a:r>
              <a:rPr lang="en-IN" dirty="0" smtClean="0">
                <a:solidFill>
                  <a:srgbClr val="002060"/>
                </a:solidFill>
              </a:rPr>
              <a:t>nm (all </a:t>
            </a:r>
            <a:r>
              <a:rPr lang="en-IN" dirty="0">
                <a:solidFill>
                  <a:srgbClr val="002060"/>
                </a:solidFill>
              </a:rPr>
              <a:t>in the visible </a:t>
            </a:r>
            <a:r>
              <a:rPr lang="en-IN" dirty="0" smtClean="0">
                <a:solidFill>
                  <a:srgbClr val="002060"/>
                </a:solidFill>
              </a:rPr>
              <a:t>range).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window at 650 nm </a:t>
            </a:r>
            <a:r>
              <a:rPr lang="en-IN" dirty="0" smtClean="0">
                <a:solidFill>
                  <a:srgbClr val="002060"/>
                </a:solidFill>
              </a:rPr>
              <a:t>is narrow</a:t>
            </a:r>
            <a:r>
              <a:rPr lang="en-IN" dirty="0">
                <a:solidFill>
                  <a:srgbClr val="002060"/>
                </a:solidFill>
              </a:rPr>
              <a:t>, and hence could cause problems if </a:t>
            </a:r>
            <a:r>
              <a:rPr lang="en-IN" dirty="0" smtClean="0">
                <a:solidFill>
                  <a:srgbClr val="002060"/>
                </a:solidFill>
              </a:rPr>
              <a:t>a 650-nm </a:t>
            </a:r>
            <a:r>
              <a:rPr lang="en-IN" dirty="0">
                <a:solidFill>
                  <a:srgbClr val="002060"/>
                </a:solidFill>
              </a:rPr>
              <a:t>source shifted with temperature. 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 windows </a:t>
            </a:r>
            <a:r>
              <a:rPr lang="en-IN" dirty="0">
                <a:solidFill>
                  <a:srgbClr val="002060"/>
                </a:solidFill>
              </a:rPr>
              <a:t>at 530 and 570 nm are broader, </a:t>
            </a:r>
            <a:r>
              <a:rPr lang="en-IN" dirty="0" smtClean="0">
                <a:solidFill>
                  <a:srgbClr val="002060"/>
                </a:solidFill>
              </a:rPr>
              <a:t>and thus </a:t>
            </a:r>
            <a:r>
              <a:rPr lang="en-IN" dirty="0">
                <a:solidFill>
                  <a:srgbClr val="002060"/>
                </a:solidFill>
              </a:rPr>
              <a:t>less sensitive to shifts in source </a:t>
            </a:r>
            <a:r>
              <a:rPr lang="en-IN" dirty="0" smtClean="0">
                <a:solidFill>
                  <a:srgbClr val="002060"/>
                </a:solidFill>
              </a:rPr>
              <a:t>wavelength resulting </a:t>
            </a:r>
            <a:r>
              <a:rPr lang="en-IN" dirty="0">
                <a:solidFill>
                  <a:srgbClr val="002060"/>
                </a:solidFill>
              </a:rPr>
              <a:t>from temperature changes.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Losses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at 650 nm , 125 </a:t>
            </a:r>
            <a:r>
              <a:rPr lang="en-IN" dirty="0">
                <a:solidFill>
                  <a:srgbClr val="002060"/>
                </a:solidFill>
              </a:rPr>
              <a:t>dB/km 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at </a:t>
            </a:r>
            <a:r>
              <a:rPr lang="en-IN" dirty="0">
                <a:solidFill>
                  <a:srgbClr val="002060"/>
                </a:solidFill>
              </a:rPr>
              <a:t>530 and 570 </a:t>
            </a:r>
            <a:r>
              <a:rPr lang="en-IN" dirty="0" smtClean="0">
                <a:solidFill>
                  <a:srgbClr val="002060"/>
                </a:solidFill>
              </a:rPr>
              <a:t>nm, less </a:t>
            </a:r>
            <a:r>
              <a:rPr lang="en-IN" dirty="0">
                <a:solidFill>
                  <a:srgbClr val="002060"/>
                </a:solidFill>
              </a:rPr>
              <a:t>than 90 dB/km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PMMA </a:t>
            </a:r>
            <a:r>
              <a:rPr lang="en-IN" dirty="0">
                <a:solidFill>
                  <a:srgbClr val="002060"/>
                </a:solidFill>
              </a:rPr>
              <a:t>plastic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 based data links have lengths less </a:t>
            </a:r>
            <a:r>
              <a:rPr lang="en-IN" dirty="0">
                <a:solidFill>
                  <a:srgbClr val="002060"/>
                </a:solidFill>
              </a:rPr>
              <a:t>than 100 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954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35</a:t>
            </a:fld>
            <a:endParaRPr lang="en-IN"/>
          </a:p>
        </p:txBody>
      </p:sp>
      <p:pic>
        <p:nvPicPr>
          <p:cNvPr id="1026" name="Picture 2" descr="D:\10A-JJ-Ext-Talks\FIGs\D1-PMMA-PF-POF-Sep2006-T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9792"/>
            <a:ext cx="8851486" cy="345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07435" y="5661248"/>
            <a:ext cx="7620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/>
              <a:t>Source: </a:t>
            </a:r>
            <a:r>
              <a:rPr lang="en-US" altLang="en-US" sz="2000" kern="0" dirty="0" err="1" smtClean="0"/>
              <a:t>P.Polishuk</a:t>
            </a:r>
            <a:r>
              <a:rPr lang="en-US" altLang="en-US" sz="2000" kern="0" dirty="0" smtClean="0"/>
              <a:t>, “Plastic Optical Fibers Branch Out”, IEEE </a:t>
            </a:r>
            <a:r>
              <a:rPr lang="en-US" altLang="en-US" sz="2000" kern="0" dirty="0" err="1" smtClean="0"/>
              <a:t>Commn</a:t>
            </a:r>
            <a:r>
              <a:rPr lang="en-US" altLang="en-US" sz="2000" kern="0" dirty="0" smtClean="0"/>
              <a:t>. Mag., Sep.2006, pp. 140-148. </a:t>
            </a:r>
            <a:endParaRPr lang="en-IN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6680241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Loss Curve of P</a:t>
            </a:r>
            <a:r>
              <a:rPr lang="en-IN" sz="3600" dirty="0" err="1" smtClean="0">
                <a:solidFill>
                  <a:srgbClr val="C00000"/>
                </a:solidFill>
              </a:rPr>
              <a:t>erfluorinated</a:t>
            </a:r>
            <a:r>
              <a:rPr lang="en-IN" sz="3600" dirty="0" smtClean="0">
                <a:solidFill>
                  <a:srgbClr val="C00000"/>
                </a:solidFill>
              </a:rPr>
              <a:t> (PF)</a:t>
            </a:r>
            <a:r>
              <a:rPr lang="en-IN" sz="3600" dirty="0">
                <a:solidFill>
                  <a:srgbClr val="C00000"/>
                </a:solidFill>
              </a:rPr>
              <a:t/>
            </a:r>
            <a:br>
              <a:rPr lang="en-IN" sz="3600" dirty="0">
                <a:solidFill>
                  <a:srgbClr val="C00000"/>
                </a:solidFill>
              </a:rPr>
            </a:br>
            <a:r>
              <a:rPr lang="en-IN" sz="3600" dirty="0" smtClean="0">
                <a:solidFill>
                  <a:srgbClr val="C00000"/>
                </a:solidFill>
              </a:rPr>
              <a:t>Polymers</a:t>
            </a:r>
            <a:endParaRPr lang="en-IN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PF </a:t>
            </a:r>
            <a:r>
              <a:rPr lang="en-IN" dirty="0" smtClean="0">
                <a:solidFill>
                  <a:srgbClr val="002060"/>
                </a:solidFill>
              </a:rPr>
              <a:t>polymers </a:t>
            </a:r>
            <a:r>
              <a:rPr lang="en-IN" dirty="0">
                <a:solidFill>
                  <a:srgbClr val="002060"/>
                </a:solidFill>
              </a:rPr>
              <a:t>exhibit greater transmission of </a:t>
            </a:r>
            <a:r>
              <a:rPr lang="en-IN" dirty="0" smtClean="0">
                <a:solidFill>
                  <a:srgbClr val="002060"/>
                </a:solidFill>
              </a:rPr>
              <a:t>light over </a:t>
            </a:r>
            <a:r>
              <a:rPr lang="en-IN" dirty="0">
                <a:solidFill>
                  <a:srgbClr val="002060"/>
                </a:solidFill>
              </a:rPr>
              <a:t>a wider wavelength range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Two notable </a:t>
            </a:r>
            <a:r>
              <a:rPr lang="en-IN" dirty="0">
                <a:solidFill>
                  <a:srgbClr val="002060"/>
                </a:solidFill>
              </a:rPr>
              <a:t>features </a:t>
            </a:r>
            <a:r>
              <a:rPr lang="en-IN" dirty="0" smtClean="0">
                <a:solidFill>
                  <a:srgbClr val="002060"/>
                </a:solidFill>
              </a:rPr>
              <a:t>of PF fibres compared </a:t>
            </a:r>
            <a:r>
              <a:rPr lang="en-IN" dirty="0">
                <a:solidFill>
                  <a:srgbClr val="002060"/>
                </a:solidFill>
              </a:rPr>
              <a:t>with the loss spectrum </a:t>
            </a:r>
            <a:r>
              <a:rPr lang="en-IN" dirty="0" smtClean="0">
                <a:solidFill>
                  <a:srgbClr val="002060"/>
                </a:solidFill>
              </a:rPr>
              <a:t>of PMMA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its </a:t>
            </a:r>
            <a:r>
              <a:rPr lang="en-IN" dirty="0">
                <a:solidFill>
                  <a:srgbClr val="002060"/>
                </a:solidFill>
              </a:rPr>
              <a:t>spectrum ranges </a:t>
            </a:r>
            <a:r>
              <a:rPr lang="en-IN" dirty="0" smtClean="0">
                <a:solidFill>
                  <a:srgbClr val="002060"/>
                </a:solidFill>
              </a:rPr>
              <a:t>from 650 </a:t>
            </a:r>
            <a:r>
              <a:rPr lang="en-IN" dirty="0">
                <a:solidFill>
                  <a:srgbClr val="002060"/>
                </a:solidFill>
              </a:rPr>
              <a:t>to 1300 nm;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loss is less than </a:t>
            </a:r>
            <a:r>
              <a:rPr lang="en-IN" dirty="0" smtClean="0">
                <a:solidFill>
                  <a:srgbClr val="002060"/>
                </a:solidFill>
              </a:rPr>
              <a:t>50 dB/km </a:t>
            </a:r>
            <a:r>
              <a:rPr lang="en-IN" dirty="0">
                <a:solidFill>
                  <a:srgbClr val="002060"/>
                </a:solidFill>
              </a:rPr>
              <a:t>over this wavelength range.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This reduction in </a:t>
            </a:r>
            <a:r>
              <a:rPr lang="en-IN" dirty="0">
                <a:solidFill>
                  <a:srgbClr val="002060"/>
                </a:solidFill>
              </a:rPr>
              <a:t>loss allows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links of up to </a:t>
            </a:r>
            <a:r>
              <a:rPr lang="en-IN" dirty="0" smtClean="0">
                <a:solidFill>
                  <a:srgbClr val="002060"/>
                </a:solidFill>
              </a:rPr>
              <a:t>several hundred meters</a:t>
            </a:r>
          </a:p>
          <a:p>
            <a:r>
              <a:rPr lang="en-IN" dirty="0" err="1" smtClean="0">
                <a:solidFill>
                  <a:srgbClr val="002060"/>
                </a:solidFill>
              </a:rPr>
              <a:t>Perfluorinated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overcomes the </a:t>
            </a:r>
            <a:r>
              <a:rPr lang="en-IN" dirty="0" smtClean="0">
                <a:solidFill>
                  <a:srgbClr val="002060"/>
                </a:solidFill>
              </a:rPr>
              <a:t>distance limitation </a:t>
            </a:r>
            <a:r>
              <a:rPr lang="en-IN" dirty="0">
                <a:solidFill>
                  <a:srgbClr val="002060"/>
                </a:solidFill>
              </a:rPr>
              <a:t>of PMMA,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Can operate using </a:t>
            </a:r>
            <a:r>
              <a:rPr lang="en-IN" dirty="0">
                <a:solidFill>
                  <a:srgbClr val="002060"/>
                </a:solidFill>
              </a:rPr>
              <a:t>the less expensive components </a:t>
            </a:r>
            <a:r>
              <a:rPr lang="en-IN" dirty="0" smtClean="0">
                <a:solidFill>
                  <a:srgbClr val="002060"/>
                </a:solidFill>
              </a:rPr>
              <a:t>developed for </a:t>
            </a:r>
            <a:r>
              <a:rPr lang="en-IN" dirty="0">
                <a:solidFill>
                  <a:srgbClr val="002060"/>
                </a:solidFill>
              </a:rPr>
              <a:t>glass optical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at 850–1300 nm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7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Fibre</a:t>
            </a:r>
            <a:r>
              <a:rPr lang="en-US" dirty="0" smtClean="0">
                <a:solidFill>
                  <a:srgbClr val="C00000"/>
                </a:solidFill>
              </a:rPr>
              <a:t> Bandwidth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An </a:t>
            </a:r>
            <a:r>
              <a:rPr lang="en-IN" dirty="0">
                <a:solidFill>
                  <a:srgbClr val="002060"/>
                </a:solidFill>
              </a:rPr>
              <a:t>optical </a:t>
            </a:r>
            <a:r>
              <a:rPr lang="en-IN" dirty="0" err="1">
                <a:solidFill>
                  <a:srgbClr val="002060"/>
                </a:solidFill>
              </a:rPr>
              <a:t>fiber’s</a:t>
            </a:r>
            <a:r>
              <a:rPr lang="en-IN" dirty="0">
                <a:solidFill>
                  <a:srgbClr val="002060"/>
                </a:solidFill>
              </a:rPr>
              <a:t> bandwidth can be </a:t>
            </a:r>
            <a:r>
              <a:rPr lang="en-IN" dirty="0" smtClean="0">
                <a:solidFill>
                  <a:srgbClr val="002060"/>
                </a:solidFill>
              </a:rPr>
              <a:t>thought of </a:t>
            </a:r>
            <a:r>
              <a:rPr lang="en-IN" dirty="0">
                <a:solidFill>
                  <a:srgbClr val="002060"/>
                </a:solidFill>
              </a:rPr>
              <a:t>roughly as the highest number of pulses </a:t>
            </a:r>
            <a:r>
              <a:rPr lang="en-IN" dirty="0" smtClean="0">
                <a:solidFill>
                  <a:srgbClr val="002060"/>
                </a:solidFill>
              </a:rPr>
              <a:t>from a </a:t>
            </a:r>
            <a:r>
              <a:rPr lang="en-IN" dirty="0">
                <a:solidFill>
                  <a:srgbClr val="002060"/>
                </a:solidFill>
              </a:rPr>
              <a:t>modulated light source that a receiver </a:t>
            </a:r>
            <a:r>
              <a:rPr lang="en-IN" dirty="0" smtClean="0">
                <a:solidFill>
                  <a:srgbClr val="002060"/>
                </a:solidFill>
              </a:rPr>
              <a:t>can detect</a:t>
            </a:r>
            <a:r>
              <a:rPr lang="en-IN" dirty="0">
                <a:solidFill>
                  <a:srgbClr val="002060"/>
                </a:solidFill>
              </a:rPr>
              <a:t>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Light </a:t>
            </a:r>
            <a:r>
              <a:rPr lang="en-IN" dirty="0">
                <a:solidFill>
                  <a:srgbClr val="002060"/>
                </a:solidFill>
              </a:rPr>
              <a:t>pulses can suffer </a:t>
            </a:r>
            <a:r>
              <a:rPr lang="en-IN" dirty="0" smtClean="0">
                <a:solidFill>
                  <a:srgbClr val="002060"/>
                </a:solidFill>
              </a:rPr>
              <a:t>broadening (</a:t>
            </a:r>
            <a:r>
              <a:rPr lang="en-IN" dirty="0">
                <a:solidFill>
                  <a:srgbClr val="002060"/>
                </a:solidFill>
              </a:rPr>
              <a:t>modal dispersion) because of the </a:t>
            </a:r>
            <a:r>
              <a:rPr lang="en-IN" dirty="0" smtClean="0">
                <a:solidFill>
                  <a:srgbClr val="002060"/>
                </a:solidFill>
              </a:rPr>
              <a:t>different paths </a:t>
            </a:r>
            <a:r>
              <a:rPr lang="en-IN" dirty="0">
                <a:solidFill>
                  <a:srgbClr val="002060"/>
                </a:solidFill>
              </a:rPr>
              <a:t>that light rays can take as they move </a:t>
            </a:r>
            <a:r>
              <a:rPr lang="en-IN" dirty="0" smtClean="0">
                <a:solidFill>
                  <a:srgbClr val="002060"/>
                </a:solidFill>
              </a:rPr>
              <a:t>along the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There </a:t>
            </a:r>
            <a:r>
              <a:rPr lang="en-IN" dirty="0">
                <a:solidFill>
                  <a:srgbClr val="002060"/>
                </a:solidFill>
              </a:rPr>
              <a:t>are two ways to </a:t>
            </a:r>
            <a:r>
              <a:rPr lang="en-IN" dirty="0" smtClean="0">
                <a:solidFill>
                  <a:srgbClr val="002060"/>
                </a:solidFill>
              </a:rPr>
              <a:t>characterize light </a:t>
            </a:r>
            <a:r>
              <a:rPr lang="en-IN" dirty="0">
                <a:solidFill>
                  <a:srgbClr val="002060"/>
                </a:solidFill>
              </a:rPr>
              <a:t>transmission in a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: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classical ray tracing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smtClean="0">
                <a:solidFill>
                  <a:srgbClr val="002060"/>
                </a:solidFill>
              </a:rPr>
              <a:t>and 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the wave nature </a:t>
            </a:r>
            <a:r>
              <a:rPr lang="en-IN" dirty="0">
                <a:solidFill>
                  <a:srgbClr val="002060"/>
                </a:solidFill>
              </a:rPr>
              <a:t>of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709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Fibre</a:t>
            </a:r>
            <a:r>
              <a:rPr lang="en-US" dirty="0">
                <a:solidFill>
                  <a:srgbClr val="C00000"/>
                </a:solidFill>
              </a:rPr>
              <a:t> Bandwidth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Containment of </a:t>
            </a:r>
            <a:r>
              <a:rPr lang="en-IN" dirty="0">
                <a:solidFill>
                  <a:srgbClr val="002060"/>
                </a:solidFill>
              </a:rPr>
              <a:t>light in a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results from the reflection </a:t>
            </a:r>
            <a:r>
              <a:rPr lang="en-IN" dirty="0" smtClean="0">
                <a:solidFill>
                  <a:srgbClr val="002060"/>
                </a:solidFill>
              </a:rPr>
              <a:t>of light </a:t>
            </a:r>
            <a:r>
              <a:rPr lang="en-IN" dirty="0">
                <a:solidFill>
                  <a:srgbClr val="002060"/>
                </a:solidFill>
              </a:rPr>
              <a:t>at the core cladding interface.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Each </a:t>
            </a:r>
            <a:r>
              <a:rPr lang="en-IN" dirty="0">
                <a:solidFill>
                  <a:srgbClr val="002060"/>
                </a:solidFill>
              </a:rPr>
              <a:t>ray </a:t>
            </a:r>
            <a:r>
              <a:rPr lang="en-IN" dirty="0" smtClean="0">
                <a:solidFill>
                  <a:srgbClr val="002060"/>
                </a:solidFill>
              </a:rPr>
              <a:t>is considered </a:t>
            </a:r>
            <a:r>
              <a:rPr lang="en-IN" dirty="0">
                <a:solidFill>
                  <a:srgbClr val="002060"/>
                </a:solidFill>
              </a:rPr>
              <a:t>a mode.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bandwidth can </a:t>
            </a:r>
            <a:r>
              <a:rPr lang="en-IN" dirty="0" smtClean="0">
                <a:solidFill>
                  <a:srgbClr val="002060"/>
                </a:solidFill>
              </a:rPr>
              <a:t>be increased </a:t>
            </a:r>
            <a:r>
              <a:rPr lang="en-IN" dirty="0">
                <a:solidFill>
                  <a:srgbClr val="002060"/>
                </a:solidFill>
              </a:rPr>
              <a:t>by reducing the number of modes </a:t>
            </a:r>
            <a:r>
              <a:rPr lang="en-IN" dirty="0" smtClean="0">
                <a:solidFill>
                  <a:srgbClr val="002060"/>
                </a:solidFill>
              </a:rPr>
              <a:t>or by </a:t>
            </a:r>
            <a:r>
              <a:rPr lang="en-IN" dirty="0">
                <a:solidFill>
                  <a:srgbClr val="002060"/>
                </a:solidFill>
              </a:rPr>
              <a:t>changing the index of refraction profile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>
                <a:solidFill>
                  <a:srgbClr val="002060"/>
                </a:solidFill>
              </a:rPr>
              <a:t>Reducing the diameter of a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 allows it </a:t>
            </a:r>
            <a:r>
              <a:rPr lang="en-IN" dirty="0" smtClean="0">
                <a:solidFill>
                  <a:srgbClr val="002060"/>
                </a:solidFill>
              </a:rPr>
              <a:t>to transmit </a:t>
            </a:r>
            <a:r>
              <a:rPr lang="en-IN" dirty="0">
                <a:solidFill>
                  <a:srgbClr val="002060"/>
                </a:solidFill>
              </a:rPr>
              <a:t>only a few modes,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a </a:t>
            </a:r>
            <a:r>
              <a:rPr lang="en-IN" dirty="0">
                <a:solidFill>
                  <a:srgbClr val="002060"/>
                </a:solidFill>
              </a:rPr>
              <a:t>single-mode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en-IN" dirty="0" smtClean="0">
                <a:solidFill>
                  <a:srgbClr val="002060"/>
                </a:solidFill>
              </a:rPr>
              <a:t>has very small core diameter, and has zero </a:t>
            </a:r>
            <a:r>
              <a:rPr lang="en-IN" dirty="0">
                <a:solidFill>
                  <a:srgbClr val="002060"/>
                </a:solidFill>
              </a:rPr>
              <a:t>modal dispersion, and hence the </a:t>
            </a:r>
            <a:r>
              <a:rPr lang="en-IN" dirty="0" smtClean="0">
                <a:solidFill>
                  <a:srgbClr val="002060"/>
                </a:solidFill>
              </a:rPr>
              <a:t>largest bandwidth</a:t>
            </a:r>
            <a:r>
              <a:rPr lang="en-IN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8327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POF Types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IN" dirty="0">
                <a:solidFill>
                  <a:srgbClr val="002060"/>
                </a:solidFill>
              </a:rPr>
              <a:t>Most POFs have a uniform, or step</a:t>
            </a:r>
            <a:r>
              <a:rPr lang="en-IN" dirty="0" smtClean="0">
                <a:solidFill>
                  <a:srgbClr val="002060"/>
                </a:solidFill>
              </a:rPr>
              <a:t>, index </a:t>
            </a:r>
            <a:r>
              <a:rPr lang="en-IN" dirty="0">
                <a:solidFill>
                  <a:srgbClr val="002060"/>
                </a:solidFill>
              </a:rPr>
              <a:t>of refraction that is the same across </a:t>
            </a:r>
            <a:r>
              <a:rPr lang="en-IN" dirty="0" smtClean="0">
                <a:solidFill>
                  <a:srgbClr val="002060"/>
                </a:solidFill>
              </a:rPr>
              <a:t>the width </a:t>
            </a:r>
            <a:r>
              <a:rPr lang="en-IN" dirty="0">
                <a:solidFill>
                  <a:srgbClr val="002060"/>
                </a:solidFill>
              </a:rPr>
              <a:t>of the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,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step </a:t>
            </a:r>
            <a:r>
              <a:rPr lang="en-IN" dirty="0">
                <a:solidFill>
                  <a:srgbClr val="002060"/>
                </a:solidFill>
              </a:rPr>
              <a:t>index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have </a:t>
            </a:r>
            <a:r>
              <a:rPr lang="en-IN" dirty="0" smtClean="0">
                <a:solidFill>
                  <a:srgbClr val="002060"/>
                </a:solidFill>
              </a:rPr>
              <a:t>the lowest </a:t>
            </a:r>
            <a:r>
              <a:rPr lang="en-IN" dirty="0">
                <a:solidFill>
                  <a:srgbClr val="002060"/>
                </a:solidFill>
              </a:rPr>
              <a:t>bandwidth among multimode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In a graded </a:t>
            </a:r>
            <a:r>
              <a:rPr lang="en-IN" dirty="0">
                <a:solidFill>
                  <a:srgbClr val="002060"/>
                </a:solidFill>
              </a:rPr>
              <a:t>index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, the index of refraction </a:t>
            </a:r>
            <a:r>
              <a:rPr lang="en-IN" dirty="0" smtClean="0">
                <a:solidFill>
                  <a:srgbClr val="002060"/>
                </a:solidFill>
              </a:rPr>
              <a:t>is highest </a:t>
            </a:r>
            <a:r>
              <a:rPr lang="en-IN" dirty="0">
                <a:solidFill>
                  <a:srgbClr val="002060"/>
                </a:solidFill>
              </a:rPr>
              <a:t>at the </a:t>
            </a:r>
            <a:r>
              <a:rPr lang="en-IN" dirty="0" err="1">
                <a:solidFill>
                  <a:srgbClr val="002060"/>
                </a:solidFill>
              </a:rPr>
              <a:t>center</a:t>
            </a:r>
            <a:r>
              <a:rPr lang="en-IN" dirty="0">
                <a:solidFill>
                  <a:srgbClr val="002060"/>
                </a:solidFill>
              </a:rPr>
              <a:t> of the </a:t>
            </a:r>
            <a:r>
              <a:rPr lang="en-IN" dirty="0" err="1">
                <a:solidFill>
                  <a:srgbClr val="002060"/>
                </a:solidFill>
              </a:rPr>
              <a:t>fiber</a:t>
            </a:r>
            <a:r>
              <a:rPr lang="en-IN" dirty="0">
                <a:solidFill>
                  <a:srgbClr val="002060"/>
                </a:solidFill>
              </a:rPr>
              <a:t>, and thus, </a:t>
            </a:r>
            <a:r>
              <a:rPr lang="en-IN" dirty="0" smtClean="0">
                <a:solidFill>
                  <a:srgbClr val="002060"/>
                </a:solidFill>
              </a:rPr>
              <a:t>its profile </a:t>
            </a:r>
            <a:r>
              <a:rPr lang="en-IN" dirty="0">
                <a:solidFill>
                  <a:srgbClr val="002060"/>
                </a:solidFill>
              </a:rPr>
              <a:t>has a parabolic shape.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A graded-index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has a medium bandwidth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>
                <a:solidFill>
                  <a:srgbClr val="002060"/>
                </a:solidFill>
              </a:rPr>
              <a:t>Various types </a:t>
            </a:r>
            <a:r>
              <a:rPr lang="en-IN" dirty="0" smtClean="0">
                <a:solidFill>
                  <a:srgbClr val="002060"/>
                </a:solidFill>
              </a:rPr>
              <a:t>of POF can </a:t>
            </a:r>
            <a:r>
              <a:rPr lang="en-IN" dirty="0">
                <a:solidFill>
                  <a:srgbClr val="002060"/>
                </a:solidFill>
              </a:rPr>
              <a:t>be manufactured with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step </a:t>
            </a:r>
            <a:r>
              <a:rPr lang="en-IN" dirty="0">
                <a:solidFill>
                  <a:srgbClr val="002060"/>
                </a:solidFill>
              </a:rPr>
              <a:t>index or graded index cores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using </a:t>
            </a:r>
            <a:r>
              <a:rPr lang="en-IN" dirty="0">
                <a:solidFill>
                  <a:srgbClr val="002060"/>
                </a:solidFill>
              </a:rPr>
              <a:t>PMMA </a:t>
            </a:r>
            <a:r>
              <a:rPr lang="en-IN" dirty="0" smtClean="0">
                <a:solidFill>
                  <a:srgbClr val="002060"/>
                </a:solidFill>
              </a:rPr>
              <a:t>or </a:t>
            </a:r>
            <a:r>
              <a:rPr lang="en-IN" dirty="0" err="1" smtClean="0">
                <a:solidFill>
                  <a:srgbClr val="002060"/>
                </a:solidFill>
              </a:rPr>
              <a:t>perfluorinated</a:t>
            </a:r>
            <a:r>
              <a:rPr lang="en-IN" dirty="0" smtClean="0">
                <a:solidFill>
                  <a:srgbClr val="002060"/>
                </a:solidFill>
              </a:rPr>
              <a:t> (PF) polymers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228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400" dirty="0" smtClean="0">
                <a:solidFill>
                  <a:srgbClr val="C00000"/>
                </a:solidFill>
              </a:rPr>
              <a:t>Communication Systems of the 20</a:t>
            </a:r>
            <a:r>
              <a:rPr lang="en-US" altLang="en-US" sz="3400" baseline="30000" dirty="0" smtClean="0">
                <a:solidFill>
                  <a:srgbClr val="C00000"/>
                </a:solidFill>
              </a:rPr>
              <a:t>th</a:t>
            </a:r>
            <a:r>
              <a:rPr lang="en-US" altLang="en-US" sz="3400" dirty="0" smtClean="0">
                <a:solidFill>
                  <a:srgbClr val="C00000"/>
                </a:solidFill>
              </a:rPr>
              <a:t> Century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Wire – Telegraphy (2 wires for telegraph 		transmission – simplex &amp; duplex)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Wire – Telephony (2 wires for telephone 			transmission of 1 channel)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Carrier telephony (long-distance telephony 		for multiple channels – 4,8,16)</a:t>
            </a:r>
          </a:p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Coaxial cable systems (for 32 channel PCM systems – 32x64kb/s = 2.048 Mb/s)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EC7D-092B-400A-8C39-BA0CAA413C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9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Light Sources for POF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LEDs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light emitting diodes </a:t>
            </a:r>
            <a:r>
              <a:rPr lang="en-IN" dirty="0">
                <a:solidFill>
                  <a:srgbClr val="002060"/>
                </a:solidFill>
              </a:rPr>
              <a:t>(LEDs</a:t>
            </a:r>
            <a:r>
              <a:rPr lang="en-IN" dirty="0" smtClean="0">
                <a:solidFill>
                  <a:srgbClr val="002060"/>
                </a:solidFill>
              </a:rPr>
              <a:t>) – edge emitting and surface emitting,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resonant </a:t>
            </a:r>
            <a:r>
              <a:rPr lang="en-IN" dirty="0">
                <a:solidFill>
                  <a:srgbClr val="002060"/>
                </a:solidFill>
              </a:rPr>
              <a:t>cavity LEDs (RCLEDs),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Laser diodes 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laser </a:t>
            </a:r>
            <a:r>
              <a:rPr lang="en-IN" dirty="0">
                <a:solidFill>
                  <a:srgbClr val="002060"/>
                </a:solidFill>
              </a:rPr>
              <a:t>diodes, </a:t>
            </a:r>
            <a:r>
              <a:rPr lang="en-IN" dirty="0" smtClean="0">
                <a:solidFill>
                  <a:srgbClr val="002060"/>
                </a:solidFill>
              </a:rPr>
              <a:t> (</a:t>
            </a:r>
            <a:r>
              <a:rPr lang="en-IN" dirty="0" err="1" smtClean="0">
                <a:solidFill>
                  <a:srgbClr val="002060"/>
                </a:solidFill>
              </a:rPr>
              <a:t>Fabry</a:t>
            </a:r>
            <a:r>
              <a:rPr lang="en-IN" dirty="0" smtClean="0">
                <a:solidFill>
                  <a:srgbClr val="002060"/>
                </a:solidFill>
              </a:rPr>
              <a:t>-Perot and Distributed Feedback)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vertical-cavity surface emitting laser </a:t>
            </a:r>
            <a:r>
              <a:rPr lang="en-IN" dirty="0">
                <a:solidFill>
                  <a:srgbClr val="002060"/>
                </a:solidFill>
              </a:rPr>
              <a:t>diodes (VCSELs</a:t>
            </a:r>
            <a:r>
              <a:rPr lang="en-IN" dirty="0" smtClean="0">
                <a:solidFill>
                  <a:srgbClr val="002060"/>
                </a:solidFill>
              </a:rPr>
              <a:t>).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Source comparison for use with PMMA </a:t>
            </a:r>
            <a:r>
              <a:rPr lang="en-US" dirty="0" err="1" smtClean="0">
                <a:solidFill>
                  <a:srgbClr val="002060"/>
                </a:solidFill>
              </a:rPr>
              <a:t>fibres</a:t>
            </a:r>
            <a:r>
              <a:rPr lang="en-US" dirty="0" smtClean="0">
                <a:solidFill>
                  <a:srgbClr val="002060"/>
                </a:solidFill>
              </a:rPr>
              <a:t> shown in Table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7480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41</a:t>
            </a:fld>
            <a:endParaRPr lang="en-IN"/>
          </a:p>
        </p:txBody>
      </p:sp>
      <p:pic>
        <p:nvPicPr>
          <p:cNvPr id="1026" name="Picture 2" descr="D:\10A-JJ-Ext-Talks\FIGs\D3-Opt-Sources-POF-Sep2006-T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16632"/>
            <a:ext cx="7366000" cy="5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07435" y="6021288"/>
            <a:ext cx="76200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/>
              <a:t>Source: </a:t>
            </a:r>
            <a:r>
              <a:rPr lang="en-US" altLang="en-US" sz="2000" kern="0" dirty="0" err="1" smtClean="0"/>
              <a:t>P.Polishuk</a:t>
            </a:r>
            <a:r>
              <a:rPr lang="en-US" altLang="en-US" sz="2000" kern="0" dirty="0" smtClean="0"/>
              <a:t>, “Plastic Optical Fibers Branch Out”, IEEE </a:t>
            </a:r>
            <a:r>
              <a:rPr lang="en-US" altLang="en-US" sz="2000" kern="0" dirty="0" err="1" smtClean="0"/>
              <a:t>Commn</a:t>
            </a:r>
            <a:r>
              <a:rPr lang="en-US" altLang="en-US" sz="2000" kern="0" dirty="0" smtClean="0"/>
              <a:t>. Mag., Sep.2006, pp. 140-148. </a:t>
            </a:r>
            <a:endParaRPr lang="en-IN" altLang="en-US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val="36891682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Typical Data rates with PMMA </a:t>
            </a:r>
            <a:r>
              <a:rPr lang="en-US" dirty="0" err="1" smtClean="0">
                <a:solidFill>
                  <a:srgbClr val="C00000"/>
                </a:solidFill>
              </a:rPr>
              <a:t>Fibres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three </a:t>
            </a:r>
            <a:r>
              <a:rPr lang="en-IN" dirty="0" smtClean="0">
                <a:solidFill>
                  <a:srgbClr val="002060"/>
                </a:solidFill>
              </a:rPr>
              <a:t>transmission windows are </a:t>
            </a:r>
            <a:r>
              <a:rPr lang="en-IN" dirty="0">
                <a:solidFill>
                  <a:srgbClr val="002060"/>
                </a:solidFill>
              </a:rPr>
              <a:t>530, 570</a:t>
            </a:r>
            <a:r>
              <a:rPr lang="en-IN" dirty="0" smtClean="0">
                <a:solidFill>
                  <a:srgbClr val="002060"/>
                </a:solidFill>
              </a:rPr>
              <a:t>, and </a:t>
            </a:r>
            <a:r>
              <a:rPr lang="en-IN" dirty="0">
                <a:solidFill>
                  <a:srgbClr val="002060"/>
                </a:solidFill>
              </a:rPr>
              <a:t>650 nm.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LEDs</a:t>
            </a:r>
            <a:r>
              <a:rPr lang="en-IN" dirty="0">
                <a:solidFill>
                  <a:srgbClr val="002060"/>
                </a:solidFill>
              </a:rPr>
              <a:t>,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can </a:t>
            </a:r>
            <a:r>
              <a:rPr lang="en-IN" dirty="0">
                <a:solidFill>
                  <a:srgbClr val="002060"/>
                </a:solidFill>
              </a:rPr>
              <a:t>be modulated at speeds of up </a:t>
            </a:r>
            <a:r>
              <a:rPr lang="en-IN" dirty="0" smtClean="0">
                <a:solidFill>
                  <a:srgbClr val="002060"/>
                </a:solidFill>
              </a:rPr>
              <a:t>to 250 </a:t>
            </a:r>
            <a:r>
              <a:rPr lang="en-IN" dirty="0">
                <a:solidFill>
                  <a:srgbClr val="002060"/>
                </a:solidFill>
              </a:rPr>
              <a:t>Mb/s and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laser </a:t>
            </a:r>
            <a:r>
              <a:rPr lang="en-IN" dirty="0">
                <a:solidFill>
                  <a:srgbClr val="002060"/>
                </a:solidFill>
              </a:rPr>
              <a:t>diodes up to 4 Gb/s.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VCSELs at </a:t>
            </a:r>
            <a:r>
              <a:rPr lang="en-IN" dirty="0">
                <a:solidFill>
                  <a:srgbClr val="002060"/>
                </a:solidFill>
              </a:rPr>
              <a:t>650 nm are still in the development stage,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Resonant </a:t>
            </a:r>
            <a:r>
              <a:rPr lang="en-IN" dirty="0">
                <a:solidFill>
                  <a:srgbClr val="002060"/>
                </a:solidFill>
              </a:rPr>
              <a:t>cavity </a:t>
            </a:r>
            <a:r>
              <a:rPr lang="en-IN" dirty="0" smtClean="0">
                <a:solidFill>
                  <a:srgbClr val="002060"/>
                </a:solidFill>
              </a:rPr>
              <a:t>sources </a:t>
            </a: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can </a:t>
            </a:r>
            <a:r>
              <a:rPr lang="en-IN" dirty="0">
                <a:solidFill>
                  <a:srgbClr val="002060"/>
                </a:solidFill>
              </a:rPr>
              <a:t>be modulated at speeds </a:t>
            </a:r>
            <a:r>
              <a:rPr lang="en-IN" dirty="0" smtClean="0">
                <a:solidFill>
                  <a:srgbClr val="002060"/>
                </a:solidFill>
              </a:rPr>
              <a:t>600 Mb/s to 1.2 </a:t>
            </a:r>
            <a:r>
              <a:rPr lang="en-IN" dirty="0" smtClean="0">
                <a:solidFill>
                  <a:srgbClr val="002060"/>
                </a:solidFill>
              </a:rPr>
              <a:t>Gb/s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3025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Typical Data rates with </a:t>
            </a:r>
            <a:r>
              <a:rPr lang="en-US" dirty="0" smtClean="0">
                <a:solidFill>
                  <a:srgbClr val="C00000"/>
                </a:solidFill>
              </a:rPr>
              <a:t>PF </a:t>
            </a:r>
            <a:r>
              <a:rPr lang="en-US" dirty="0" err="1" smtClean="0">
                <a:solidFill>
                  <a:srgbClr val="C00000"/>
                </a:solidFill>
              </a:rPr>
              <a:t>Fibres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Wavelength of operation: 650 </a:t>
            </a:r>
            <a:r>
              <a:rPr lang="en-IN" dirty="0">
                <a:solidFill>
                  <a:srgbClr val="002060"/>
                </a:solidFill>
              </a:rPr>
              <a:t>to 1300 nm,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Can work </a:t>
            </a:r>
            <a:r>
              <a:rPr lang="en-IN" dirty="0">
                <a:solidFill>
                  <a:srgbClr val="002060"/>
                </a:solidFill>
              </a:rPr>
              <a:t>with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light </a:t>
            </a:r>
            <a:r>
              <a:rPr lang="en-IN" dirty="0" smtClean="0">
                <a:solidFill>
                  <a:srgbClr val="002060"/>
                </a:solidFill>
              </a:rPr>
              <a:t>sources developed </a:t>
            </a:r>
            <a:r>
              <a:rPr lang="en-IN" dirty="0">
                <a:solidFill>
                  <a:srgbClr val="002060"/>
                </a:solidFill>
              </a:rPr>
              <a:t>for 650 nm POFs and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the </a:t>
            </a:r>
            <a:r>
              <a:rPr lang="en-IN" dirty="0">
                <a:solidFill>
                  <a:srgbClr val="002060"/>
                </a:solidFill>
              </a:rPr>
              <a:t>850 </a:t>
            </a:r>
            <a:r>
              <a:rPr lang="en-IN" dirty="0" smtClean="0">
                <a:solidFill>
                  <a:srgbClr val="002060"/>
                </a:solidFill>
              </a:rPr>
              <a:t>and 1300 </a:t>
            </a:r>
            <a:r>
              <a:rPr lang="en-IN" dirty="0">
                <a:solidFill>
                  <a:srgbClr val="002060"/>
                </a:solidFill>
              </a:rPr>
              <a:t>nm laser diodes used with glass </a:t>
            </a:r>
            <a:r>
              <a:rPr lang="en-IN" dirty="0" smtClean="0">
                <a:solidFill>
                  <a:srgbClr val="002060"/>
                </a:solidFill>
              </a:rPr>
              <a:t>optical </a:t>
            </a:r>
            <a:r>
              <a:rPr lang="en-IN" dirty="0" err="1" smtClean="0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Data rates up </a:t>
            </a:r>
            <a:r>
              <a:rPr lang="en-IN" dirty="0">
                <a:solidFill>
                  <a:srgbClr val="002060"/>
                </a:solidFill>
              </a:rPr>
              <a:t>to 10 Gb/s.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331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POF over GOF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>
                <a:solidFill>
                  <a:srgbClr val="002060"/>
                </a:solidFill>
              </a:rPr>
              <a:t>POFs </a:t>
            </a:r>
            <a:r>
              <a:rPr lang="en-IN" dirty="0">
                <a:solidFill>
                  <a:srgbClr val="002060"/>
                </a:solidFill>
              </a:rPr>
              <a:t>have larger diameters (~1 mm) than </a:t>
            </a:r>
            <a:r>
              <a:rPr lang="en-IN" dirty="0" smtClean="0">
                <a:solidFill>
                  <a:srgbClr val="002060"/>
                </a:solidFill>
              </a:rPr>
              <a:t>glass </a:t>
            </a:r>
            <a:r>
              <a:rPr lang="en-IN" dirty="0" err="1" smtClean="0">
                <a:solidFill>
                  <a:srgbClr val="002060"/>
                </a:solidFill>
              </a:rPr>
              <a:t>fibers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>
                <a:solidFill>
                  <a:srgbClr val="002060"/>
                </a:solidFill>
              </a:rPr>
              <a:t>(8–100 </a:t>
            </a:r>
            <a:r>
              <a:rPr lang="en-IN" dirty="0" err="1">
                <a:solidFill>
                  <a:srgbClr val="002060"/>
                </a:solidFill>
              </a:rPr>
              <a:t>μm</a:t>
            </a:r>
            <a:r>
              <a:rPr lang="en-IN" dirty="0">
                <a:solidFill>
                  <a:srgbClr val="002060"/>
                </a:solidFill>
              </a:rPr>
              <a:t>), </a:t>
            </a:r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</a:rPr>
              <a:t>POF  </a:t>
            </a:r>
            <a:r>
              <a:rPr lang="en-IN" dirty="0">
                <a:solidFill>
                  <a:srgbClr val="002060"/>
                </a:solidFill>
              </a:rPr>
              <a:t>connectors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less </a:t>
            </a:r>
            <a:r>
              <a:rPr lang="en-IN" dirty="0">
                <a:solidFill>
                  <a:srgbClr val="002060"/>
                </a:solidFill>
              </a:rPr>
              <a:t>complex,</a:t>
            </a:r>
          </a:p>
          <a:p>
            <a:pPr lvl="1"/>
            <a:r>
              <a:rPr lang="en-IN" dirty="0">
                <a:solidFill>
                  <a:srgbClr val="002060"/>
                </a:solidFill>
              </a:rPr>
              <a:t>cost less, and </a:t>
            </a:r>
            <a:endParaRPr lang="en-IN" dirty="0" smtClean="0">
              <a:solidFill>
                <a:srgbClr val="002060"/>
              </a:solidFill>
            </a:endParaRPr>
          </a:p>
          <a:p>
            <a:pPr lvl="1"/>
            <a:r>
              <a:rPr lang="en-IN" dirty="0" smtClean="0">
                <a:solidFill>
                  <a:srgbClr val="002060"/>
                </a:solidFill>
              </a:rPr>
              <a:t>less </a:t>
            </a:r>
            <a:r>
              <a:rPr lang="en-IN" dirty="0">
                <a:solidFill>
                  <a:srgbClr val="002060"/>
                </a:solidFill>
              </a:rPr>
              <a:t>likely to suffer </a:t>
            </a:r>
            <a:r>
              <a:rPr lang="en-IN" dirty="0" smtClean="0">
                <a:solidFill>
                  <a:srgbClr val="002060"/>
                </a:solidFill>
              </a:rPr>
              <a:t>damage than </a:t>
            </a:r>
            <a:r>
              <a:rPr lang="en-IN" dirty="0">
                <a:solidFill>
                  <a:srgbClr val="002060"/>
                </a:solidFill>
              </a:rPr>
              <a:t>connectors for glass optical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POF allows larger angular and lateral misalignments</a:t>
            </a:r>
          </a:p>
          <a:p>
            <a:r>
              <a:rPr lang="en-IN" dirty="0" smtClean="0">
                <a:solidFill>
                  <a:srgbClr val="002060"/>
                </a:solidFill>
              </a:rPr>
              <a:t>POF connectors can be made from </a:t>
            </a:r>
            <a:r>
              <a:rPr lang="en-IN" dirty="0">
                <a:solidFill>
                  <a:srgbClr val="002060"/>
                </a:solidFill>
              </a:rPr>
              <a:t>inexpensive plastics rather than the </a:t>
            </a:r>
            <a:r>
              <a:rPr lang="en-IN" dirty="0" smtClean="0">
                <a:solidFill>
                  <a:srgbClr val="002060"/>
                </a:solidFill>
              </a:rPr>
              <a:t>precision- machined </a:t>
            </a:r>
            <a:r>
              <a:rPr lang="en-IN" dirty="0">
                <a:solidFill>
                  <a:srgbClr val="002060"/>
                </a:solidFill>
              </a:rPr>
              <a:t>stainless steel or ceramics </a:t>
            </a:r>
            <a:r>
              <a:rPr lang="en-IN" dirty="0" smtClean="0">
                <a:solidFill>
                  <a:srgbClr val="002060"/>
                </a:solidFill>
              </a:rPr>
              <a:t>that glass </a:t>
            </a:r>
            <a:r>
              <a:rPr lang="en-IN" dirty="0" err="1">
                <a:solidFill>
                  <a:srgbClr val="002060"/>
                </a:solidFill>
              </a:rPr>
              <a:t>fibers</a:t>
            </a:r>
            <a:r>
              <a:rPr lang="en-IN" dirty="0">
                <a:solidFill>
                  <a:srgbClr val="002060"/>
                </a:solidFill>
              </a:rPr>
              <a:t> require.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517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45</a:t>
            </a:fld>
            <a:endParaRPr lang="en-IN"/>
          </a:p>
        </p:txBody>
      </p:sp>
      <p:pic>
        <p:nvPicPr>
          <p:cNvPr id="3074" name="Picture 2" descr="D:\10A-JJ-Ext-Talks\FIGs\I-POF-BW-difflength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06" y="188640"/>
            <a:ext cx="8935390" cy="36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719563"/>
            <a:ext cx="8229600" cy="1138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Daniel Cárdenas, et al., A Media Converter Prototype for 10-Mb/s Ethernet  Transmission Over 425 m of Large-Core Step-Index Polymer Optical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r>
              <a:rPr lang="en-IN" dirty="0" smtClean="0">
                <a:solidFill>
                  <a:srgbClr val="002060"/>
                </a:solidFill>
              </a:rPr>
              <a:t>, </a:t>
            </a:r>
            <a:r>
              <a:rPr lang="nl-NL" i="1" dirty="0" smtClean="0">
                <a:solidFill>
                  <a:srgbClr val="002060"/>
                </a:solidFill>
              </a:rPr>
              <a:t>J. Lightw. Technol.</a:t>
            </a:r>
            <a:r>
              <a:rPr lang="nl-NL" dirty="0" smtClean="0">
                <a:solidFill>
                  <a:srgbClr val="002060"/>
                </a:solidFill>
              </a:rPr>
              <a:t>, vol. 24, no. 12, pp. 2923–4951, </a:t>
            </a:r>
            <a:r>
              <a:rPr lang="en-IN" dirty="0" smtClean="0">
                <a:solidFill>
                  <a:srgbClr val="002060"/>
                </a:solidFill>
              </a:rPr>
              <a:t>Dec. 2006. 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4221088"/>
            <a:ext cx="8229600" cy="11384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 smtClean="0">
                <a:solidFill>
                  <a:srgbClr val="0070C0"/>
                </a:solidFill>
              </a:rPr>
              <a:t>2006: 425 m, 10-Mb/s </a:t>
            </a:r>
            <a:r>
              <a:rPr lang="en-IN" sz="2400" dirty="0">
                <a:solidFill>
                  <a:srgbClr val="0070C0"/>
                </a:solidFill>
              </a:rPr>
              <a:t>Ethernet/IEEE 802.3 data over a large-core (1 mm</a:t>
            </a:r>
            <a:r>
              <a:rPr lang="en-IN" sz="2400" dirty="0" smtClean="0">
                <a:solidFill>
                  <a:srgbClr val="0070C0"/>
                </a:solidFill>
              </a:rPr>
              <a:t>) step-index </a:t>
            </a:r>
            <a:r>
              <a:rPr lang="en-IN" sz="2400" dirty="0">
                <a:solidFill>
                  <a:srgbClr val="0070C0"/>
                </a:solidFill>
              </a:rPr>
              <a:t>polymer optical </a:t>
            </a:r>
            <a:r>
              <a:rPr lang="en-IN" sz="2400" dirty="0" err="1">
                <a:solidFill>
                  <a:srgbClr val="0070C0"/>
                </a:solidFill>
              </a:rPr>
              <a:t>fiber</a:t>
            </a:r>
            <a:r>
              <a:rPr lang="en-IN" sz="2400" dirty="0">
                <a:solidFill>
                  <a:srgbClr val="0070C0"/>
                </a:solidFill>
              </a:rPr>
              <a:t> (SI-POF)</a:t>
            </a:r>
          </a:p>
        </p:txBody>
      </p:sp>
    </p:spTree>
    <p:extLst>
      <p:ext uri="{BB962C8B-B14F-4D97-AF65-F5344CB8AC3E}">
        <p14:creationId xmlns:p14="http://schemas.microsoft.com/office/powerpoint/2010/main" val="2311053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46</a:t>
            </a:fld>
            <a:endParaRPr lang="en-IN"/>
          </a:p>
        </p:txBody>
      </p:sp>
      <p:pic>
        <p:nvPicPr>
          <p:cNvPr id="2050" name="Picture 2" descr="D:\10A-JJ-Ext-Talks\FIGs\8PAM-2010-IEEE-P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5106987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3438" y="5877272"/>
            <a:ext cx="8229600" cy="91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 err="1">
                <a:solidFill>
                  <a:srgbClr val="002060"/>
                </a:solidFill>
              </a:rPr>
              <a:t>A.Nespola</a:t>
            </a:r>
            <a:r>
              <a:rPr lang="en-IN" sz="2000" dirty="0">
                <a:solidFill>
                  <a:srgbClr val="002060"/>
                </a:solidFill>
              </a:rPr>
              <a:t>, et al., High-Speed Communications Over Polymer Optical </a:t>
            </a:r>
            <a:r>
              <a:rPr lang="en-IN" sz="2000" dirty="0" err="1">
                <a:solidFill>
                  <a:srgbClr val="002060"/>
                </a:solidFill>
              </a:rPr>
              <a:t>Fibers</a:t>
            </a:r>
            <a:r>
              <a:rPr lang="en-IN" sz="2000" dirty="0">
                <a:solidFill>
                  <a:srgbClr val="002060"/>
                </a:solidFill>
              </a:rPr>
              <a:t> for In-Building Cabling and Home Networking, IEEE Photonics Journal, Vol.2, No.3, pp.347-358, June 2010</a:t>
            </a:r>
            <a:r>
              <a:rPr lang="en-IN" sz="2000" dirty="0"/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80112" y="332656"/>
            <a:ext cx="3252926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 smtClean="0">
                <a:solidFill>
                  <a:srgbClr val="0070C0"/>
                </a:solidFill>
              </a:rPr>
              <a:t>2010: 300 m, 100 Mb/s , 8-PAM, Green 520 nm, 1 mm SI-POF, PIN photodiode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8B-9B Line coding/decoding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FEC Encoder and decoder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8-PAM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Pre-equalizer and adaptive post equalizer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077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47</a:t>
            </a:fld>
            <a:endParaRPr lang="en-IN"/>
          </a:p>
        </p:txBody>
      </p:sp>
      <p:pic>
        <p:nvPicPr>
          <p:cNvPr id="4098" name="Picture 2" descr="D:\10A-JJ-Ext-Talks\FIGs\8PAM-Eye-diag-2010-IEEE-P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49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877272"/>
            <a:ext cx="8229600" cy="91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 err="1">
                <a:solidFill>
                  <a:srgbClr val="002060"/>
                </a:solidFill>
              </a:rPr>
              <a:t>A.Nespola</a:t>
            </a:r>
            <a:r>
              <a:rPr lang="en-IN" sz="2000" dirty="0">
                <a:solidFill>
                  <a:srgbClr val="002060"/>
                </a:solidFill>
              </a:rPr>
              <a:t>, et al., High-Speed Communications Over Polymer Optical </a:t>
            </a:r>
            <a:r>
              <a:rPr lang="en-IN" sz="2000" dirty="0" err="1">
                <a:solidFill>
                  <a:srgbClr val="002060"/>
                </a:solidFill>
              </a:rPr>
              <a:t>Fibers</a:t>
            </a:r>
            <a:r>
              <a:rPr lang="en-IN" sz="2000" dirty="0">
                <a:solidFill>
                  <a:srgbClr val="002060"/>
                </a:solidFill>
              </a:rPr>
              <a:t> for In-Building Cabling and Home Networking, IEEE Photonics Journal, Vol.2, No.3, pp.347-358, June 2010.</a:t>
            </a:r>
          </a:p>
        </p:txBody>
      </p:sp>
    </p:spTree>
    <p:extLst>
      <p:ext uri="{BB962C8B-B14F-4D97-AF65-F5344CB8AC3E}">
        <p14:creationId xmlns:p14="http://schemas.microsoft.com/office/powerpoint/2010/main" val="588318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48</a:t>
            </a:fld>
            <a:endParaRPr lang="en-IN"/>
          </a:p>
        </p:txBody>
      </p:sp>
      <p:pic>
        <p:nvPicPr>
          <p:cNvPr id="5122" name="Picture 2" descr="D:\10A-JJ-Ext-Talks\FIGs\8PAM-OFDM-2010-IEEE-P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8865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877272"/>
            <a:ext cx="8229600" cy="9120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 err="1">
                <a:solidFill>
                  <a:srgbClr val="002060"/>
                </a:solidFill>
              </a:rPr>
              <a:t>A.Nespola</a:t>
            </a:r>
            <a:r>
              <a:rPr lang="en-IN" sz="2000" dirty="0">
                <a:solidFill>
                  <a:srgbClr val="002060"/>
                </a:solidFill>
              </a:rPr>
              <a:t>, et al., High-Speed Communications Over Polymer Optical </a:t>
            </a:r>
            <a:r>
              <a:rPr lang="en-IN" sz="2000" dirty="0" err="1">
                <a:solidFill>
                  <a:srgbClr val="002060"/>
                </a:solidFill>
              </a:rPr>
              <a:t>Fibers</a:t>
            </a:r>
            <a:r>
              <a:rPr lang="en-IN" sz="2000" dirty="0">
                <a:solidFill>
                  <a:srgbClr val="002060"/>
                </a:solidFill>
              </a:rPr>
              <a:t> for In-Building Cabling and Home Networking, IEEE Photonics Journal, Vol.2, No.3, pp.347-358, June 2010</a:t>
            </a:r>
            <a:r>
              <a:rPr lang="en-IN" sz="20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04248" y="332656"/>
            <a:ext cx="2339752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 smtClean="0">
                <a:solidFill>
                  <a:srgbClr val="0070C0"/>
                </a:solidFill>
              </a:rPr>
              <a:t>2010: 200m, 200 Mbps, 1 mm SI-POF, PIN photodiode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Discrete </a:t>
            </a:r>
            <a:r>
              <a:rPr lang="en-US" sz="2400" dirty="0" err="1" smtClean="0">
                <a:solidFill>
                  <a:srgbClr val="0070C0"/>
                </a:solidFill>
              </a:rPr>
              <a:t>Multitone</a:t>
            </a:r>
            <a:r>
              <a:rPr lang="en-US" sz="2400" dirty="0" smtClean="0">
                <a:solidFill>
                  <a:srgbClr val="0070C0"/>
                </a:solidFill>
              </a:rPr>
              <a:t> (OFDM) approach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977811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49</a:t>
            </a:fld>
            <a:endParaRPr lang="en-IN"/>
          </a:p>
        </p:txBody>
      </p:sp>
      <p:pic>
        <p:nvPicPr>
          <p:cNvPr id="1026" name="Picture 2" descr="D:\10A-JJ-Ext-Talks\FIGs\E2-VCSEL-25Gbps-Link-2011-O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8" y="404664"/>
            <a:ext cx="8601025" cy="226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87727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C. C. Caputo, et al. </a:t>
            </a:r>
            <a:r>
              <a:rPr lang="en-IN" sz="2000" dirty="0" smtClean="0">
                <a:solidFill>
                  <a:srgbClr val="002060"/>
                </a:solidFill>
              </a:rPr>
              <a:t>VCSEL-based </a:t>
            </a:r>
            <a:r>
              <a:rPr lang="en-IN" sz="2000" dirty="0">
                <a:solidFill>
                  <a:srgbClr val="002060"/>
                </a:solidFill>
              </a:rPr>
              <a:t>100m 25Gb/s Plastic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 Links, OSA/OFC 2011, Paper OWB2.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3032956"/>
            <a:ext cx="8540562" cy="23402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 smtClean="0">
                <a:solidFill>
                  <a:srgbClr val="0070C0"/>
                </a:solidFill>
              </a:rPr>
              <a:t>2011: 100m</a:t>
            </a:r>
            <a:r>
              <a:rPr lang="en-IN" sz="2400" dirty="0" smtClean="0">
                <a:solidFill>
                  <a:srgbClr val="0070C0"/>
                </a:solidFill>
              </a:rPr>
              <a:t>, </a:t>
            </a:r>
            <a:r>
              <a:rPr lang="en-IN" sz="2400" dirty="0" smtClean="0">
                <a:solidFill>
                  <a:srgbClr val="0070C0"/>
                </a:solidFill>
              </a:rPr>
              <a:t>25 </a:t>
            </a:r>
            <a:r>
              <a:rPr lang="en-IN" sz="2400" dirty="0" err="1" smtClean="0">
                <a:solidFill>
                  <a:srgbClr val="0070C0"/>
                </a:solidFill>
              </a:rPr>
              <a:t>Gbps</a:t>
            </a:r>
            <a:r>
              <a:rPr lang="en-IN" sz="2400" dirty="0" smtClean="0">
                <a:solidFill>
                  <a:srgbClr val="0070C0"/>
                </a:solidFill>
              </a:rPr>
              <a:t>, </a:t>
            </a:r>
            <a:r>
              <a:rPr lang="en-IN" sz="2400" dirty="0" smtClean="0">
                <a:solidFill>
                  <a:srgbClr val="0070C0"/>
                </a:solidFill>
              </a:rPr>
              <a:t>80 µm GI-POF</a:t>
            </a:r>
            <a:r>
              <a:rPr lang="en-IN" sz="2400" dirty="0" smtClean="0">
                <a:solidFill>
                  <a:srgbClr val="0070C0"/>
                </a:solidFill>
              </a:rPr>
              <a:t>, </a:t>
            </a:r>
            <a:r>
              <a:rPr lang="en-IN" sz="2400" dirty="0" smtClean="0">
                <a:solidFill>
                  <a:srgbClr val="0070C0"/>
                </a:solidFill>
              </a:rPr>
              <a:t>850 nm VCSELPIN </a:t>
            </a:r>
            <a:r>
              <a:rPr lang="en-IN" sz="2400" dirty="0" smtClean="0">
                <a:solidFill>
                  <a:srgbClr val="0070C0"/>
                </a:solidFill>
              </a:rPr>
              <a:t>photodiode</a:t>
            </a:r>
          </a:p>
          <a:p>
            <a:pPr marL="0" indent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Directly modulated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Good launch offset tolerance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C00000"/>
                </a:solidFill>
              </a:rPr>
              <a:t>Problems of Electrical Communication systems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Affected by EMI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Low bandwidth (4 kHz – telephone,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>
                <a:solidFill>
                  <a:srgbClr val="002060"/>
                </a:solidFill>
              </a:rPr>
              <a:t>		100-500 MHz per km – coaxial cable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High attenuation (20 dB/km – typically)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High system cost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solidFill>
                  <a:srgbClr val="002060"/>
                </a:solidFill>
              </a:rPr>
              <a:t>due to too many repeaters for a given Bandwidth/ data 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>
                <a:solidFill>
                  <a:srgbClr val="002060"/>
                </a:solidFill>
              </a:rPr>
              <a:t>Eg</a:t>
            </a:r>
            <a:r>
              <a:rPr lang="en-US" altLang="en-US" sz="2400" dirty="0" smtClean="0">
                <a:solidFill>
                  <a:srgbClr val="002060"/>
                </a:solidFill>
              </a:rPr>
              <a:t>. 32 channel (2.048 Mbps) PCM link required one repeater every 2 km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Prone to tapping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>
                <a:solidFill>
                  <a:srgbClr val="002060"/>
                </a:solidFill>
              </a:rPr>
              <a:t>Bulky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EC7D-092B-400A-8C39-BA0CAA413C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15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50</a:t>
            </a:fld>
            <a:endParaRPr lang="en-IN"/>
          </a:p>
        </p:txBody>
      </p:sp>
      <p:pic>
        <p:nvPicPr>
          <p:cNvPr id="2050" name="Picture 2" descr="D:\10A-JJ-Ext-Talks\FIGs\E1B-VCSEL-25Gbps-Eye-Diag-2011-O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58" y="764704"/>
            <a:ext cx="6146405" cy="44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87727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C. C. Caputo, et al. </a:t>
            </a:r>
            <a:r>
              <a:rPr lang="en-IN" sz="2000" dirty="0" smtClean="0">
                <a:solidFill>
                  <a:srgbClr val="002060"/>
                </a:solidFill>
              </a:rPr>
              <a:t>VCSEL-based </a:t>
            </a:r>
            <a:r>
              <a:rPr lang="en-IN" sz="2000" dirty="0">
                <a:solidFill>
                  <a:srgbClr val="002060"/>
                </a:solidFill>
              </a:rPr>
              <a:t>100m 25Gb/s Plastic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 Links, OSA/OFC 2011, Paper OWB2.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38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51</a:t>
            </a:fld>
            <a:endParaRPr lang="en-IN"/>
          </a:p>
        </p:txBody>
      </p:sp>
      <p:pic>
        <p:nvPicPr>
          <p:cNvPr id="3074" name="Picture 2" descr="D:\10A-JJ-Ext-Talks\FIGs\E1A-VCSEL-25Gbps-Eye-Diag-2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67" y="404664"/>
            <a:ext cx="5678671" cy="47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877273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C. C. Caputo, et al. </a:t>
            </a:r>
            <a:r>
              <a:rPr lang="en-IN" sz="2000" dirty="0" smtClean="0">
                <a:solidFill>
                  <a:srgbClr val="002060"/>
                </a:solidFill>
              </a:rPr>
              <a:t>VCSEL-based </a:t>
            </a:r>
            <a:r>
              <a:rPr lang="en-IN" sz="2000" dirty="0">
                <a:solidFill>
                  <a:srgbClr val="002060"/>
                </a:solidFill>
              </a:rPr>
              <a:t>100m 25Gb/s Plastic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 Links, OSA/OFC 2011, Paper OWB2.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78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52</a:t>
            </a:fld>
            <a:endParaRPr lang="en-IN"/>
          </a:p>
        </p:txBody>
      </p:sp>
      <p:pic>
        <p:nvPicPr>
          <p:cNvPr id="4098" name="Picture 2" descr="D:\10A-JJ-Ext-Talks\FIGs\C1-2013-PMMA-42Gbps-PAM4-wo-eq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8188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S </a:t>
            </a:r>
            <a:r>
              <a:rPr lang="en-IN" sz="2000" dirty="0" err="1">
                <a:solidFill>
                  <a:srgbClr val="002060"/>
                </a:solidFill>
              </a:rPr>
              <a:t>Loquai</a:t>
            </a:r>
            <a:r>
              <a:rPr lang="en-IN" sz="2000" dirty="0">
                <a:solidFill>
                  <a:srgbClr val="002060"/>
                </a:solidFill>
              </a:rPr>
              <a:t>, et al. 42-Gb/s Transmission Over Large-Core 1-mm PMMA Graded-Index Polymer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, IEEE Phot. Tech. Lett., Vol. 25, N0. 6, pp. 602-605, March 2013.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71600" y="3717032"/>
            <a:ext cx="7748474" cy="18722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400" dirty="0" smtClean="0">
                <a:solidFill>
                  <a:srgbClr val="0070C0"/>
                </a:solidFill>
              </a:rPr>
              <a:t>2013: 1mm PMMA POF, 1 to 10m, 42 – 36 Gb/s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4-PAM</a:t>
            </a:r>
          </a:p>
          <a:p>
            <a:r>
              <a:rPr lang="en-IN" sz="2400" dirty="0" smtClean="0">
                <a:solidFill>
                  <a:srgbClr val="0070C0"/>
                </a:solidFill>
              </a:rPr>
              <a:t>400 µm </a:t>
            </a:r>
            <a:r>
              <a:rPr lang="en-IN" sz="2400" dirty="0" err="1" smtClean="0">
                <a:solidFill>
                  <a:srgbClr val="0070C0"/>
                </a:solidFill>
              </a:rPr>
              <a:t>GaAs</a:t>
            </a:r>
            <a:r>
              <a:rPr lang="en-IN" sz="2400" dirty="0" smtClean="0">
                <a:solidFill>
                  <a:srgbClr val="0070C0"/>
                </a:solidFill>
              </a:rPr>
              <a:t> MSM photodetector 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4-PAM preferred over DMT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01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53</a:t>
            </a:fld>
            <a:endParaRPr lang="en-IN"/>
          </a:p>
        </p:txBody>
      </p:sp>
      <p:pic>
        <p:nvPicPr>
          <p:cNvPr id="5122" name="Picture 2" descr="D:\10A-JJ-Ext-Talks\FIGs\C2-2013-PMMA-42Gbps-PAM4-wo-eq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13" y="476672"/>
            <a:ext cx="7024771" cy="46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S </a:t>
            </a:r>
            <a:r>
              <a:rPr lang="en-IN" sz="2000" dirty="0" err="1">
                <a:solidFill>
                  <a:srgbClr val="002060"/>
                </a:solidFill>
              </a:rPr>
              <a:t>Loquai</a:t>
            </a:r>
            <a:r>
              <a:rPr lang="en-IN" sz="2000" dirty="0">
                <a:solidFill>
                  <a:srgbClr val="002060"/>
                </a:solidFill>
              </a:rPr>
              <a:t>, et al. 42-Gb/s Transmission Over Large-Core 1-mm PMMA Graded-Index Polymer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, IEEE Phot. Tech. Lett., Vol. 25, N0. 6, pp. 602-605, March 2013.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37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54</a:t>
            </a:fld>
            <a:endParaRPr lang="en-IN"/>
          </a:p>
        </p:txBody>
      </p:sp>
      <p:pic>
        <p:nvPicPr>
          <p:cNvPr id="6146" name="Picture 2" descr="D:\10A-JJ-Ext-Talks\FIGs\C3-2013-PMMA-42Gbps-Table-Max-ra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992888" cy="28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S </a:t>
            </a:r>
            <a:r>
              <a:rPr lang="en-IN" sz="2000" dirty="0" err="1">
                <a:solidFill>
                  <a:srgbClr val="002060"/>
                </a:solidFill>
              </a:rPr>
              <a:t>Loquai</a:t>
            </a:r>
            <a:r>
              <a:rPr lang="en-IN" sz="2000" dirty="0">
                <a:solidFill>
                  <a:srgbClr val="002060"/>
                </a:solidFill>
              </a:rPr>
              <a:t>, et al. 42-Gb/s Transmission Over Large-Core 1-mm PMMA Graded-Index Polymer Optical </a:t>
            </a:r>
            <a:r>
              <a:rPr lang="en-IN" sz="2000" dirty="0" err="1">
                <a:solidFill>
                  <a:srgbClr val="002060"/>
                </a:solidFill>
              </a:rPr>
              <a:t>Fiber</a:t>
            </a:r>
            <a:r>
              <a:rPr lang="en-IN" sz="2000" dirty="0">
                <a:solidFill>
                  <a:srgbClr val="002060"/>
                </a:solidFill>
              </a:rPr>
              <a:t>, IEEE Phot. Tech. Lett., Vol. 25, N0. 6, pp. 602-605, March 2013.</a:t>
            </a:r>
            <a:endParaRPr lang="en-IN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234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55</a:t>
            </a:fld>
            <a:endParaRPr lang="en-IN"/>
          </a:p>
        </p:txBody>
      </p:sp>
      <p:pic>
        <p:nvPicPr>
          <p:cNvPr id="10242" name="Picture 2" descr="D:\10A-JJ-Ext-Talks\FIGs\A3-2013-Dec-SI-POF-BW-n-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39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R </a:t>
            </a:r>
            <a:r>
              <a:rPr lang="en-IN" sz="2000" dirty="0" err="1">
                <a:solidFill>
                  <a:srgbClr val="002060"/>
                </a:solidFill>
              </a:rPr>
              <a:t>Kruglov</a:t>
            </a:r>
            <a:r>
              <a:rPr lang="en-IN" sz="2000" dirty="0">
                <a:solidFill>
                  <a:srgbClr val="002060"/>
                </a:solidFill>
              </a:rPr>
              <a:t>, et al., Comparison of PAM and CAP Modulation Schemes for Data Transmission Over SI-POFIEEE Phot. Tech. Lett., Vol.25, No.23, pp. 2293-2296, Dec 2013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838" y="4509121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 smtClean="0">
                <a:solidFill>
                  <a:srgbClr val="002060"/>
                </a:solidFill>
              </a:rPr>
              <a:t>Normalized frequency response of the POF link</a:t>
            </a:r>
            <a:endParaRPr lang="en-I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3820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56</a:t>
            </a:fld>
            <a:endParaRPr lang="en-IN"/>
          </a:p>
        </p:txBody>
      </p:sp>
      <p:pic>
        <p:nvPicPr>
          <p:cNvPr id="12290" name="Picture 2" descr="D:\10A-JJ-Ext-Talks\FIGs\A4-2013-Dec-SI-POF-BW-n-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734976" cy="394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R </a:t>
            </a:r>
            <a:r>
              <a:rPr lang="en-IN" sz="2000" dirty="0" err="1">
                <a:solidFill>
                  <a:srgbClr val="002060"/>
                </a:solidFill>
              </a:rPr>
              <a:t>Kruglov</a:t>
            </a:r>
            <a:r>
              <a:rPr lang="en-IN" sz="2000" dirty="0">
                <a:solidFill>
                  <a:srgbClr val="002060"/>
                </a:solidFill>
              </a:rPr>
              <a:t>, et al., Comparison of PAM and CAP Modulation Schemes for Data Transmission Over SI-POFIEEE Phot. Tech. Lett., Vol.25, No.23, pp. 2293-2296, Dec 2013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838" y="4221088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600" dirty="0">
                <a:solidFill>
                  <a:srgbClr val="0070C0"/>
                </a:solidFill>
              </a:rPr>
              <a:t>Maximal bit rates at BER of 10−3 achieved over 20-m </a:t>
            </a:r>
            <a:r>
              <a:rPr lang="en-IN" sz="2600" dirty="0" err="1">
                <a:solidFill>
                  <a:srgbClr val="0070C0"/>
                </a:solidFill>
              </a:rPr>
              <a:t>fiber</a:t>
            </a:r>
            <a:r>
              <a:rPr lang="en-IN" sz="2600" dirty="0">
                <a:solidFill>
                  <a:srgbClr val="0070C0"/>
                </a:solidFill>
              </a:rPr>
              <a:t> </a:t>
            </a:r>
            <a:r>
              <a:rPr lang="en-IN" sz="2600" dirty="0" smtClean="0">
                <a:solidFill>
                  <a:srgbClr val="0070C0"/>
                </a:solidFill>
              </a:rPr>
              <a:t>link and </a:t>
            </a:r>
            <a:r>
              <a:rPr lang="en-IN" sz="2600" dirty="0">
                <a:solidFill>
                  <a:srgbClr val="0070C0"/>
                </a:solidFill>
              </a:rPr>
              <a:t>measured at different levels of the </a:t>
            </a:r>
            <a:r>
              <a:rPr lang="en-IN" sz="2600" dirty="0" err="1">
                <a:solidFill>
                  <a:srgbClr val="0070C0"/>
                </a:solidFill>
              </a:rPr>
              <a:t>fiber</a:t>
            </a:r>
            <a:r>
              <a:rPr lang="en-IN" sz="2600" dirty="0">
                <a:solidFill>
                  <a:srgbClr val="0070C0"/>
                </a:solidFill>
              </a:rPr>
              <a:t>-coupled power.</a:t>
            </a:r>
          </a:p>
        </p:txBody>
      </p:sp>
    </p:spTree>
    <p:extLst>
      <p:ext uri="{BB962C8B-B14F-4D97-AF65-F5344CB8AC3E}">
        <p14:creationId xmlns:p14="http://schemas.microsoft.com/office/powerpoint/2010/main" val="2559418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57</a:t>
            </a:fld>
            <a:endParaRPr lang="en-IN"/>
          </a:p>
        </p:txBody>
      </p:sp>
      <p:pic>
        <p:nvPicPr>
          <p:cNvPr id="9218" name="Picture 2" descr="D:\10A-JJ-Ext-Talks\FIGs\A1-2013-Dec-SI-POF-Link-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16585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R </a:t>
            </a:r>
            <a:r>
              <a:rPr lang="en-IN" sz="2000" dirty="0" err="1">
                <a:solidFill>
                  <a:srgbClr val="002060"/>
                </a:solidFill>
              </a:rPr>
              <a:t>Kruglov</a:t>
            </a:r>
            <a:r>
              <a:rPr lang="en-IN" sz="2000" dirty="0">
                <a:solidFill>
                  <a:srgbClr val="002060"/>
                </a:solidFill>
              </a:rPr>
              <a:t>, et al., Comparison of PAM and CAP Modulation Schemes for Data Transmission Over SI-POFIEEE Phot. Tech. Lett., Vol.25, No.23, pp. 2293-2296, Dec 2013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838" y="4293096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>
                <a:solidFill>
                  <a:srgbClr val="0070C0"/>
                </a:solidFill>
              </a:rPr>
              <a:t>Maximal bit rates at BER of 10−3 achieved over the </a:t>
            </a:r>
            <a:r>
              <a:rPr lang="en-IN" sz="2800" dirty="0" err="1">
                <a:solidFill>
                  <a:srgbClr val="0070C0"/>
                </a:solidFill>
              </a:rPr>
              <a:t>fiber</a:t>
            </a:r>
            <a:r>
              <a:rPr lang="en-IN" sz="2800" dirty="0">
                <a:solidFill>
                  <a:srgbClr val="0070C0"/>
                </a:solidFill>
              </a:rPr>
              <a:t> link </a:t>
            </a:r>
            <a:r>
              <a:rPr lang="en-IN" sz="2800" dirty="0" smtClean="0">
                <a:solidFill>
                  <a:srgbClr val="0070C0"/>
                </a:solidFill>
              </a:rPr>
              <a:t>with a </a:t>
            </a:r>
            <a:r>
              <a:rPr lang="en-IN" sz="2800" dirty="0">
                <a:solidFill>
                  <a:srgbClr val="0070C0"/>
                </a:solidFill>
              </a:rPr>
              <a:t>constant </a:t>
            </a:r>
            <a:r>
              <a:rPr lang="en-IN" sz="2800" dirty="0" err="1">
                <a:solidFill>
                  <a:srgbClr val="0070C0"/>
                </a:solidFill>
              </a:rPr>
              <a:t>fiber</a:t>
            </a:r>
            <a:r>
              <a:rPr lang="en-IN" sz="2800" dirty="0">
                <a:solidFill>
                  <a:srgbClr val="0070C0"/>
                </a:solidFill>
              </a:rPr>
              <a:t>-coupled power of 0 </a:t>
            </a:r>
            <a:r>
              <a:rPr lang="en-IN" sz="2800" dirty="0" err="1">
                <a:solidFill>
                  <a:srgbClr val="0070C0"/>
                </a:solidFill>
              </a:rPr>
              <a:t>dBm</a:t>
            </a:r>
            <a:r>
              <a:rPr lang="en-IN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43048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58</a:t>
            </a:fld>
            <a:endParaRPr lang="en-IN"/>
          </a:p>
        </p:txBody>
      </p:sp>
      <p:pic>
        <p:nvPicPr>
          <p:cNvPr id="11266" name="Picture 2" descr="D:\10A-JJ-Ext-Talks\FIGs\A2-2013-Dec-SI-POF-Link-Comparis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33" y="260648"/>
            <a:ext cx="8022199" cy="369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03438" y="5589240"/>
            <a:ext cx="8229600" cy="10801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000" dirty="0">
                <a:solidFill>
                  <a:srgbClr val="002060"/>
                </a:solidFill>
              </a:rPr>
              <a:t>R </a:t>
            </a:r>
            <a:r>
              <a:rPr lang="en-IN" sz="2000" dirty="0" err="1">
                <a:solidFill>
                  <a:srgbClr val="002060"/>
                </a:solidFill>
              </a:rPr>
              <a:t>Kruglov</a:t>
            </a:r>
            <a:r>
              <a:rPr lang="en-IN" sz="2000" dirty="0">
                <a:solidFill>
                  <a:srgbClr val="002060"/>
                </a:solidFill>
              </a:rPr>
              <a:t>, et al., Comparison of PAM and CAP Modulation Schemes for Data Transmission Over SI-POFIEEE Phot. Tech. Lett., Vol.25, No.23, pp. 2293-2296, Dec 2013</a:t>
            </a:r>
            <a:endParaRPr lang="en-IN" sz="2000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5838" y="4149080"/>
            <a:ext cx="8229600" cy="1224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2800" dirty="0">
                <a:solidFill>
                  <a:srgbClr val="0070C0"/>
                </a:solidFill>
              </a:rPr>
              <a:t>Maximal bit rates at BER of 10−3 achieved over the </a:t>
            </a:r>
            <a:r>
              <a:rPr lang="en-IN" sz="2800" dirty="0" err="1">
                <a:solidFill>
                  <a:srgbClr val="0070C0"/>
                </a:solidFill>
              </a:rPr>
              <a:t>fiber</a:t>
            </a:r>
            <a:r>
              <a:rPr lang="en-IN" sz="2800" dirty="0">
                <a:solidFill>
                  <a:srgbClr val="0070C0"/>
                </a:solidFill>
              </a:rPr>
              <a:t> link </a:t>
            </a:r>
            <a:r>
              <a:rPr lang="en-IN" sz="2800" dirty="0" smtClean="0">
                <a:solidFill>
                  <a:srgbClr val="0070C0"/>
                </a:solidFill>
              </a:rPr>
              <a:t>with a </a:t>
            </a:r>
            <a:r>
              <a:rPr lang="en-IN" sz="2800" dirty="0">
                <a:solidFill>
                  <a:srgbClr val="0070C0"/>
                </a:solidFill>
              </a:rPr>
              <a:t>constant </a:t>
            </a:r>
            <a:r>
              <a:rPr lang="en-IN" sz="2800" dirty="0" err="1">
                <a:solidFill>
                  <a:srgbClr val="0070C0"/>
                </a:solidFill>
              </a:rPr>
              <a:t>fiber</a:t>
            </a:r>
            <a:r>
              <a:rPr lang="en-IN" sz="2800" dirty="0">
                <a:solidFill>
                  <a:srgbClr val="0070C0"/>
                </a:solidFill>
              </a:rPr>
              <a:t>-coupled power of +6 </a:t>
            </a:r>
            <a:r>
              <a:rPr lang="en-IN" sz="2800" dirty="0" err="1">
                <a:solidFill>
                  <a:srgbClr val="0070C0"/>
                </a:solidFill>
              </a:rPr>
              <a:t>dBm</a:t>
            </a:r>
            <a:r>
              <a:rPr lang="en-IN" sz="28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4167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514D-19DD-46A1-96B7-B517F7570F1B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444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solidFill>
                  <a:srgbClr val="C00000"/>
                </a:solidFill>
              </a:rPr>
              <a:t>History of Optical </a:t>
            </a:r>
            <a:r>
              <a:rPr lang="en-US" altLang="en-US" sz="3200" dirty="0" err="1" smtClean="0">
                <a:solidFill>
                  <a:srgbClr val="C00000"/>
                </a:solidFill>
              </a:rPr>
              <a:t>Fibre</a:t>
            </a:r>
            <a:r>
              <a:rPr lang="en-US" altLang="en-US" sz="3200" dirty="0" smtClean="0">
                <a:solidFill>
                  <a:srgbClr val="C00000"/>
                </a:solidFill>
              </a:rPr>
              <a:t> Communications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12776"/>
            <a:ext cx="8856984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2060"/>
                </a:solidFill>
              </a:rPr>
              <a:t>1966 – suggestion to use optical fiber (Kao &amp; 		</a:t>
            </a:r>
            <a:r>
              <a:rPr lang="en-US" altLang="en-US" sz="2600" dirty="0" err="1" smtClean="0">
                <a:solidFill>
                  <a:srgbClr val="002060"/>
                </a:solidFill>
              </a:rPr>
              <a:t>Hockham</a:t>
            </a:r>
            <a:r>
              <a:rPr lang="en-US" altLang="en-US" sz="2600" dirty="0" smtClean="0">
                <a:solidFill>
                  <a:srgbClr val="002060"/>
                </a:solidFill>
              </a:rPr>
              <a:t>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2060"/>
                </a:solidFill>
              </a:rPr>
              <a:t>1970 – Corning Glass optical fiber with 20 dB/km 		near 1 </a:t>
            </a:r>
            <a:r>
              <a:rPr lang="el-GR" altLang="en-US" sz="2600" dirty="0" smtClean="0">
                <a:solidFill>
                  <a:srgbClr val="002060"/>
                </a:solidFill>
              </a:rPr>
              <a:t>μ</a:t>
            </a:r>
            <a:r>
              <a:rPr lang="en-US" altLang="en-US" sz="2600" dirty="0" smtClean="0">
                <a:solidFill>
                  <a:srgbClr val="002060"/>
                </a:solidFill>
              </a:rPr>
              <a:t>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2060"/>
                </a:solidFill>
              </a:rPr>
              <a:t>1970 - Semiconductor Laser with CW operation 		at room temp.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 smtClean="0">
                <a:solidFill>
                  <a:srgbClr val="002060"/>
                </a:solidFill>
              </a:rPr>
              <a:t>1980 onwards – wide spread use of Optical 			Fiber Communication using SMF and MMF </a:t>
            </a:r>
          </a:p>
          <a:p>
            <a:pPr eaLnBrk="1" hangingPunct="1"/>
            <a:r>
              <a:rPr lang="en-US" altLang="en-US" sz="2600" dirty="0" smtClean="0">
                <a:solidFill>
                  <a:srgbClr val="002060"/>
                </a:solidFill>
              </a:rPr>
              <a:t>1990 – used Optical </a:t>
            </a:r>
            <a:r>
              <a:rPr lang="en-US" altLang="en-US" sz="2600" dirty="0">
                <a:solidFill>
                  <a:srgbClr val="002060"/>
                </a:solidFill>
              </a:rPr>
              <a:t>amplification (for increased repeater spacing) and Wavelength-division multiplexing (WDM) for increased data rate.</a:t>
            </a:r>
          </a:p>
          <a:p>
            <a:pPr lvl="1" eaLnBrk="1" hangingPunct="1"/>
            <a:r>
              <a:rPr lang="en-US" altLang="en-US" sz="2200" dirty="0">
                <a:solidFill>
                  <a:srgbClr val="002060"/>
                </a:solidFill>
              </a:rPr>
              <a:t>Resulted in a data rate of 10 Tb/s by 2001.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6EC7D-092B-400A-8C39-BA0CAA413C7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4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0A-JJ-Ext-Talks\FIGs\Kao3-Intro-sl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456"/>
            <a:ext cx="7506097" cy="564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7435" y="5791200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002060"/>
                </a:solidFill>
              </a:rPr>
              <a:t>Source: Nobel Lecture, 2009, CK Kao, “Transmission of Light in Fiber for Optical Communication”</a:t>
            </a:r>
            <a:endParaRPr lang="en-IN" altLang="en-US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6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10A-JJ-Ext-Talks\FIGs\KAO1-1966-pap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44624"/>
            <a:ext cx="7928619" cy="596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7435" y="5975176"/>
            <a:ext cx="7620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en-US" sz="2000" kern="0" dirty="0" smtClean="0">
                <a:solidFill>
                  <a:srgbClr val="002060"/>
                </a:solidFill>
              </a:rPr>
              <a:t>Source: Nobel Lecture, 2009, CK Kao, “Transmission of Light in Fiber for Optical Communication”</a:t>
            </a:r>
            <a:endParaRPr lang="en-IN" altLang="en-US" sz="2000" kern="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Advantages of Optical Fiber Communication (Fiber Optics)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Very high bandwidth (10 - 500 GHz, typ.)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Very low attenuation (lowest 0.16 dB/km)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Immune to EMI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Data security (almost impossible to tap information)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Lower system cost (fewer repeaters due to low attenuation of fibers)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Small size and low weight</a:t>
            </a:r>
          </a:p>
          <a:p>
            <a:pPr eaLnBrk="1" hangingPunct="1"/>
            <a:r>
              <a:rPr lang="en-US" altLang="en-US" sz="2800" dirty="0" smtClean="0">
                <a:solidFill>
                  <a:srgbClr val="002060"/>
                </a:solidFill>
              </a:rPr>
              <a:t>Very low Bit Error Rate (</a:t>
            </a:r>
            <a:r>
              <a:rPr lang="en-US" altLang="en-US" sz="2800" dirty="0">
                <a:solidFill>
                  <a:srgbClr val="002060"/>
                </a:solidFill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</a:rPr>
              <a:t>&lt; 10</a:t>
            </a:r>
            <a:r>
              <a:rPr lang="en-US" altLang="en-US" sz="2800" baseline="30000" dirty="0" smtClean="0">
                <a:solidFill>
                  <a:srgbClr val="002060"/>
                </a:solidFill>
              </a:rPr>
              <a:t>-10</a:t>
            </a:r>
            <a:r>
              <a:rPr lang="en-US" altLang="en-US" sz="2800" dirty="0" smtClean="0">
                <a:solidFill>
                  <a:srgbClr val="002060"/>
                </a:solidFill>
              </a:rPr>
              <a:t> typically)</a:t>
            </a:r>
          </a:p>
        </p:txBody>
      </p:sp>
    </p:spTree>
    <p:extLst>
      <p:ext uri="{BB962C8B-B14F-4D97-AF65-F5344CB8AC3E}">
        <p14:creationId xmlns:p14="http://schemas.microsoft.com/office/powerpoint/2010/main" val="32675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2832</Words>
  <Application>Microsoft Office PowerPoint</Application>
  <PresentationFormat>On-screen Show (4:3)</PresentationFormat>
  <Paragraphs>339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Office Theme</vt:lpstr>
      <vt:lpstr>Default Design</vt:lpstr>
      <vt:lpstr>2_Default Design</vt:lpstr>
      <vt:lpstr>1_Default Design</vt:lpstr>
      <vt:lpstr>1_Office Theme</vt:lpstr>
      <vt:lpstr>High-speed Communications using Multimode Fibres</vt:lpstr>
      <vt:lpstr>Overview</vt:lpstr>
      <vt:lpstr>Introduction: Major milestones in Electrical Communication </vt:lpstr>
      <vt:lpstr>Communication Systems of the 20th Century</vt:lpstr>
      <vt:lpstr>Problems of Electrical Communication systems</vt:lpstr>
      <vt:lpstr>History of Optical Fibre Communications</vt:lpstr>
      <vt:lpstr>PowerPoint Presentation</vt:lpstr>
      <vt:lpstr>PowerPoint Presentation</vt:lpstr>
      <vt:lpstr>Advantages of Optical Fiber Communication (Fiber Optics)</vt:lpstr>
      <vt:lpstr>Basics of Optical Fibre Communication</vt:lpstr>
      <vt:lpstr>A Modern Optical Communication System for Telecom with WDM and Optical Amplifiers</vt:lpstr>
      <vt:lpstr>Transmission windows and bandwidths</vt:lpstr>
      <vt:lpstr>PowerPoint Presentation</vt:lpstr>
      <vt:lpstr>PowerPoint Presentation</vt:lpstr>
      <vt:lpstr>Fibre Optics</vt:lpstr>
      <vt:lpstr>SMF vs MMF</vt:lpstr>
      <vt:lpstr>Capacity of Today’s SMF Links</vt:lpstr>
      <vt:lpstr>Why MMF?</vt:lpstr>
      <vt:lpstr>Fibre types – how do they differ?</vt:lpstr>
      <vt:lpstr>MMF Types</vt:lpstr>
      <vt:lpstr>MMF – Glass (GOF)</vt:lpstr>
      <vt:lpstr>PowerPoint Presentation</vt:lpstr>
      <vt:lpstr>PowerPoint Presentation</vt:lpstr>
      <vt:lpstr>Use of MMFs with different bandwidth grades for 10 Gb/s</vt:lpstr>
      <vt:lpstr>PowerPoint Presentation</vt:lpstr>
      <vt:lpstr>MMF – Plastic (POF)</vt:lpstr>
      <vt:lpstr>POF</vt:lpstr>
      <vt:lpstr>Typical POF Applications</vt:lpstr>
      <vt:lpstr>Advantages of POF (over Glass Fibre or Copper Wire)</vt:lpstr>
      <vt:lpstr>Disadvantages</vt:lpstr>
      <vt:lpstr>PowerPoint Presentation</vt:lpstr>
      <vt:lpstr>History of POF</vt:lpstr>
      <vt:lpstr>POF Data Link Developments</vt:lpstr>
      <vt:lpstr>Loss Curve for a PMMA Fibre</vt:lpstr>
      <vt:lpstr>PowerPoint Presentation</vt:lpstr>
      <vt:lpstr>Loss Curve of Perfluorinated (PF) Polymers</vt:lpstr>
      <vt:lpstr>Fibre Bandwidth</vt:lpstr>
      <vt:lpstr>Fibre Bandwidth</vt:lpstr>
      <vt:lpstr>POF Types</vt:lpstr>
      <vt:lpstr>Light Sources for POF</vt:lpstr>
      <vt:lpstr>PowerPoint Presentation</vt:lpstr>
      <vt:lpstr>Typical Data rates with PMMA Fibres </vt:lpstr>
      <vt:lpstr>Typical Data rates with PF Fibres </vt:lpstr>
      <vt:lpstr>POF over GOF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58</cp:revision>
  <dcterms:created xsi:type="dcterms:W3CDTF">2015-08-17T16:05:27Z</dcterms:created>
  <dcterms:modified xsi:type="dcterms:W3CDTF">2015-08-28T07:17:37Z</dcterms:modified>
</cp:coreProperties>
</file>