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6"/>
  </p:notesMasterIdLst>
  <p:sldIdLst>
    <p:sldId id="256" r:id="rId3"/>
    <p:sldId id="257" r:id="rId4"/>
    <p:sldId id="289" r:id="rId5"/>
    <p:sldId id="258" r:id="rId6"/>
    <p:sldId id="260" r:id="rId7"/>
    <p:sldId id="261" r:id="rId8"/>
    <p:sldId id="262" r:id="rId9"/>
    <p:sldId id="263" r:id="rId10"/>
    <p:sldId id="290" r:id="rId11"/>
    <p:sldId id="279" r:id="rId12"/>
    <p:sldId id="264" r:id="rId13"/>
    <p:sldId id="259" r:id="rId14"/>
    <p:sldId id="291" r:id="rId15"/>
    <p:sldId id="265" r:id="rId16"/>
    <p:sldId id="266" r:id="rId17"/>
    <p:sldId id="267" r:id="rId18"/>
    <p:sldId id="275" r:id="rId19"/>
    <p:sldId id="276" r:id="rId20"/>
    <p:sldId id="277" r:id="rId21"/>
    <p:sldId id="278" r:id="rId22"/>
    <p:sldId id="268" r:id="rId23"/>
    <p:sldId id="269" r:id="rId24"/>
    <p:sldId id="270" r:id="rId25"/>
    <p:sldId id="271" r:id="rId26"/>
    <p:sldId id="280" r:id="rId27"/>
    <p:sldId id="281" r:id="rId28"/>
    <p:sldId id="282" r:id="rId29"/>
    <p:sldId id="283" r:id="rId30"/>
    <p:sldId id="284" r:id="rId31"/>
    <p:sldId id="285" r:id="rId32"/>
    <p:sldId id="286" r:id="rId33"/>
    <p:sldId id="287" r:id="rId34"/>
    <p:sldId id="28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78" autoAdjust="0"/>
    <p:restoredTop sz="86441" autoAdjust="0"/>
  </p:normalViewPr>
  <p:slideViewPr>
    <p:cSldViewPr>
      <p:cViewPr varScale="1">
        <p:scale>
          <a:sx n="73" d="100"/>
          <a:sy n="73" d="100"/>
        </p:scale>
        <p:origin x="-906" y="-108"/>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sorterViewPr>
    <p:cViewPr>
      <p:scale>
        <a:sx n="66" d="100"/>
        <a:sy n="66" d="100"/>
      </p:scale>
      <p:origin x="0" y="27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F37DC7-AA29-4DAE-8171-05CC0E7BCD10}" type="datetimeFigureOut">
              <a:rPr lang="en-US" smtClean="0"/>
              <a:pPr/>
              <a:t>12/17/2015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DC85A0-763C-4CDF-9F98-45E2D1E030A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B18072-972C-40B6-A67C-E685292E43A4}" type="datetimeFigureOut">
              <a:rPr lang="en-US" smtClean="0"/>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18072-972C-40B6-A67C-E685292E43A4}" type="datetimeFigureOut">
              <a:rPr lang="en-US" smtClean="0"/>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B18072-972C-40B6-A67C-E685292E43A4}" type="datetimeFigureOut">
              <a:rPr lang="en-US" smtClean="0"/>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B18072-972C-40B6-A67C-E685292E43A4}" type="datetimeFigureOut">
              <a:rPr lang="en-US" smtClean="0"/>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B18072-972C-40B6-A67C-E685292E43A4}" type="datetimeFigureOut">
              <a:rPr lang="en-US" smtClean="0"/>
              <a:t>12/17/2015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B18072-972C-40B6-A67C-E685292E43A4}" type="datetimeFigureOut">
              <a:rPr lang="en-US" smtClean="0"/>
              <a:t>12/17/2015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B18072-972C-40B6-A67C-E685292E43A4}" type="datetimeFigureOut">
              <a:rPr lang="en-US" smtClean="0"/>
              <a:t>12/17/2015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18072-972C-40B6-A67C-E685292E43A4}" type="datetimeFigureOut">
              <a:rPr lang="en-US" smtClean="0"/>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18072-972C-40B6-A67C-E685292E43A4}" type="datetimeFigureOut">
              <a:rPr lang="en-US" smtClean="0"/>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18072-972C-40B6-A67C-E685292E43A4}" type="datetimeFigureOut">
              <a:rPr lang="en-US" smtClean="0"/>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18072-972C-40B6-A67C-E685292E43A4}" type="datetimeFigureOut">
              <a:rPr lang="en-US" smtClean="0"/>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83FDC1-E740-43D3-B72B-F17400463C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BE936-2770-487C-9DA7-90907E06235A}"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438B0-4AA6-4FE3-9CF1-8B8DB6E5FEC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9BE936-2770-487C-9DA7-90907E06235A}" type="datetimeFigureOut">
              <a:rPr lang="en-US" smtClean="0"/>
              <a:pPr/>
              <a:t>12/17/2015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5438B0-4AA6-4FE3-9CF1-8B8DB6E5FE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18072-972C-40B6-A67C-E685292E43A4}" type="datetimeFigureOut">
              <a:rPr lang="en-US" smtClean="0"/>
              <a:t>12/17/2015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83FDC1-E740-43D3-B72B-F17400463C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0"/>
            <a:ext cx="7772400" cy="1470025"/>
          </a:xfrm>
        </p:spPr>
        <p:txBody>
          <a:bodyPr>
            <a:normAutofit fontScale="90000"/>
          </a:bodyPr>
          <a:lstStyle/>
          <a:p>
            <a:r>
              <a:rPr lang="en-US" dirty="0" smtClean="0"/>
              <a:t>Role of Experiments in the Progress of Science: Lessons from our History</a:t>
            </a:r>
            <a:br>
              <a:rPr lang="en-US" dirty="0" smtClean="0"/>
            </a:br>
            <a:r>
              <a:rPr lang="en-US" dirty="0" smtClean="0"/>
              <a:t/>
            </a:r>
            <a:br>
              <a:rPr lang="en-US" dirty="0" smtClean="0"/>
            </a:br>
            <a:r>
              <a:rPr lang="en-US" sz="3100" dirty="0" smtClean="0">
                <a:solidFill>
                  <a:srgbClr val="0070C0"/>
                </a:solidFill>
              </a:rPr>
              <a:t>D. P. Roy</a:t>
            </a:r>
            <a:br>
              <a:rPr lang="en-US" sz="3100" dirty="0" smtClean="0">
                <a:solidFill>
                  <a:srgbClr val="0070C0"/>
                </a:solidFill>
              </a:rPr>
            </a:br>
            <a:r>
              <a:rPr lang="en-US" sz="3100" dirty="0" err="1" smtClean="0">
                <a:solidFill>
                  <a:srgbClr val="0070C0"/>
                </a:solidFill>
              </a:rPr>
              <a:t>Homi</a:t>
            </a:r>
            <a:r>
              <a:rPr lang="en-US" sz="3100" dirty="0" smtClean="0">
                <a:solidFill>
                  <a:srgbClr val="0070C0"/>
                </a:solidFill>
              </a:rPr>
              <a:t> </a:t>
            </a:r>
            <a:r>
              <a:rPr lang="en-US" sz="3100" dirty="0" err="1" smtClean="0">
                <a:solidFill>
                  <a:srgbClr val="0070C0"/>
                </a:solidFill>
              </a:rPr>
              <a:t>Bhabha</a:t>
            </a:r>
            <a:r>
              <a:rPr lang="en-US" sz="3100" dirty="0" smtClean="0">
                <a:solidFill>
                  <a:srgbClr val="0070C0"/>
                </a:solidFill>
              </a:rPr>
              <a:t> Centre for Science Education (TIFR)</a:t>
            </a:r>
            <a:br>
              <a:rPr lang="en-US" sz="3100" dirty="0" smtClean="0">
                <a:solidFill>
                  <a:srgbClr val="0070C0"/>
                </a:solidFill>
              </a:rPr>
            </a:br>
            <a:r>
              <a:rPr lang="en-US" dirty="0" smtClean="0"/>
              <a:t/>
            </a:r>
            <a:br>
              <a:rPr lang="en-US" dirty="0" smtClean="0"/>
            </a:br>
            <a:r>
              <a:rPr lang="en-US" sz="2000" dirty="0" smtClean="0"/>
              <a:t/>
            </a:r>
            <a:br>
              <a:rPr lang="en-US" sz="2000" dirty="0" smtClean="0"/>
            </a:br>
            <a:endParaRPr lang="en-US" dirty="0"/>
          </a:p>
        </p:txBody>
      </p:sp>
      <p:sp>
        <p:nvSpPr>
          <p:cNvPr id="3" name="Subtitle 2"/>
          <p:cNvSpPr>
            <a:spLocks noGrp="1"/>
          </p:cNvSpPr>
          <p:nvPr>
            <p:ph type="subTitle" idx="1"/>
          </p:nvPr>
        </p:nvSpPr>
        <p:spPr>
          <a:xfrm>
            <a:off x="381000" y="3886200"/>
            <a:ext cx="8229600" cy="1752600"/>
          </a:xfrm>
        </p:spPr>
        <p:txBody>
          <a:bodyPr>
            <a:normAutofit fontScale="85000" lnSpcReduction="10000"/>
          </a:bodyPr>
          <a:lstStyle/>
          <a:p>
            <a:pPr algn="just"/>
            <a:r>
              <a:rPr lang="en-US" dirty="0" smtClean="0">
                <a:solidFill>
                  <a:srgbClr val="FF0000"/>
                </a:solidFill>
              </a:rPr>
              <a:t>I shall discuss the history of Indian Astronomy, </a:t>
            </a:r>
            <a:r>
              <a:rPr lang="en-US" dirty="0" err="1" smtClean="0">
                <a:solidFill>
                  <a:srgbClr val="FF0000"/>
                </a:solidFill>
              </a:rPr>
              <a:t>Ayurveda</a:t>
            </a:r>
            <a:r>
              <a:rPr lang="en-US" dirty="0" smtClean="0">
                <a:solidFill>
                  <a:srgbClr val="FF0000"/>
                </a:solidFill>
              </a:rPr>
              <a:t>, Chemistry and Metallurgy to illustrate how downgrading experiments from scientific learning lead to the decline of ancient Indian science and civilization.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mg.dnaindia.com/sites/default/files/2014/03/09/219463-zodiac.jpg"/>
          <p:cNvPicPr>
            <a:picLocks noChangeAspect="1" noChangeArrowheads="1"/>
          </p:cNvPicPr>
          <p:nvPr/>
        </p:nvPicPr>
        <p:blipFill>
          <a:blip r:embed="rId2"/>
          <a:srcRect/>
          <a:stretch>
            <a:fillRect/>
          </a:stretch>
        </p:blipFill>
        <p:spPr bwMode="auto">
          <a:xfrm>
            <a:off x="378823" y="350520"/>
            <a:ext cx="6400800" cy="6400800"/>
          </a:xfrm>
          <a:prstGeom prst="rect">
            <a:avLst/>
          </a:prstGeom>
          <a:noFill/>
        </p:spPr>
      </p:pic>
      <p:sp>
        <p:nvSpPr>
          <p:cNvPr id="5" name="TextBox 4"/>
          <p:cNvSpPr txBox="1"/>
          <p:nvPr/>
        </p:nvSpPr>
        <p:spPr>
          <a:xfrm>
            <a:off x="6934200" y="1752600"/>
            <a:ext cx="2133600" cy="1477328"/>
          </a:xfrm>
          <a:prstGeom prst="rect">
            <a:avLst/>
          </a:prstGeom>
          <a:noFill/>
        </p:spPr>
        <p:txBody>
          <a:bodyPr wrap="square" rtlCol="0">
            <a:spAutoFit/>
          </a:bodyPr>
          <a:lstStyle/>
          <a:p>
            <a:r>
              <a:rPr lang="en-US" sz="2400" dirty="0" err="1" smtClean="0"/>
              <a:t>Mayank</a:t>
            </a:r>
            <a:r>
              <a:rPr lang="en-US" sz="2400" dirty="0" smtClean="0"/>
              <a:t> </a:t>
            </a:r>
            <a:r>
              <a:rPr lang="en-US" sz="2400" dirty="0" err="1" smtClean="0"/>
              <a:t>Vahia</a:t>
            </a:r>
            <a:endParaRPr lang="en-US" sz="2400" dirty="0" smtClean="0"/>
          </a:p>
          <a:p>
            <a:r>
              <a:rPr lang="en-US" sz="2400" dirty="0" smtClean="0"/>
              <a:t>DNA, 9 March 2014</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solidFill>
                  <a:srgbClr val="0070C0"/>
                </a:solidFill>
              </a:rPr>
              <a:t>Non-recording of purely Empirical Phenomena</a:t>
            </a:r>
            <a:br>
              <a:rPr lang="en-US" sz="3200" dirty="0" smtClean="0">
                <a:solidFill>
                  <a:srgbClr val="0070C0"/>
                </a:solidFill>
              </a:rPr>
            </a:br>
            <a:r>
              <a:rPr lang="en-US" sz="3200" dirty="0" smtClean="0">
                <a:solidFill>
                  <a:srgbClr val="0070C0"/>
                </a:solidFill>
              </a:rPr>
              <a:t>in Indian Astronomical Texts</a:t>
            </a:r>
            <a:endParaRPr lang="en-US" sz="3200" dirty="0">
              <a:solidFill>
                <a:srgbClr val="0070C0"/>
              </a:solidFill>
            </a:endParaRPr>
          </a:p>
        </p:txBody>
      </p:sp>
      <p:sp>
        <p:nvSpPr>
          <p:cNvPr id="3" name="Content Placeholder 2"/>
          <p:cNvSpPr>
            <a:spLocks noGrp="1"/>
          </p:cNvSpPr>
          <p:nvPr>
            <p:ph idx="1"/>
          </p:nvPr>
        </p:nvSpPr>
        <p:spPr>
          <a:xfrm>
            <a:off x="228600" y="1143000"/>
            <a:ext cx="8915400" cy="5562600"/>
          </a:xfrm>
        </p:spPr>
        <p:txBody>
          <a:bodyPr>
            <a:normAutofit/>
          </a:bodyPr>
          <a:lstStyle/>
          <a:p>
            <a:r>
              <a:rPr lang="en-US" sz="2800" dirty="0" smtClean="0"/>
              <a:t>The Chinese have kept data of meteoric showers, 29 appearances of Halley’s comet, 90 novae and supernovae and intense sun spot activities.</a:t>
            </a:r>
          </a:p>
          <a:p>
            <a:r>
              <a:rPr lang="en-US" sz="2800" dirty="0" smtClean="0"/>
              <a:t>Yet there is no Indian record of these purely empirical phenomena.</a:t>
            </a:r>
          </a:p>
          <a:p>
            <a:r>
              <a:rPr lang="en-US" sz="2800" dirty="0" smtClean="0"/>
              <a:t>In particular the spectacular Crab supernova explosion of 11</a:t>
            </a:r>
            <a:r>
              <a:rPr lang="en-US" sz="2800" baseline="30000" dirty="0" smtClean="0"/>
              <a:t>th</a:t>
            </a:r>
            <a:r>
              <a:rPr lang="en-US" sz="2800" dirty="0" smtClean="0"/>
              <a:t> century appeared as the 2</a:t>
            </a:r>
            <a:r>
              <a:rPr lang="en-US" sz="2800" baseline="30000" dirty="0" smtClean="0"/>
              <a:t>nd</a:t>
            </a:r>
            <a:r>
              <a:rPr lang="en-US" sz="2800" dirty="0" smtClean="0"/>
              <a:t> brightest object of night sky after the moon for several weeks. It is recorded by Chinese, Arab and even Mayan astronomers of Mexico.</a:t>
            </a:r>
          </a:p>
          <a:p>
            <a:r>
              <a:rPr lang="en-US" sz="2800" dirty="0" smtClean="0"/>
              <a:t>Yet there is no credible evidence of Indian astronomical record of this event, presumably because it was not amenable to any theoretical explanation at that time.</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76200"/>
            <a:ext cx="6475875" cy="584775"/>
          </a:xfrm>
          <a:prstGeom prst="rect">
            <a:avLst/>
          </a:prstGeom>
          <a:noFill/>
        </p:spPr>
        <p:txBody>
          <a:bodyPr wrap="none" rtlCol="0">
            <a:spAutoFit/>
          </a:bodyPr>
          <a:lstStyle/>
          <a:p>
            <a:pPr algn="ctr"/>
            <a:r>
              <a:rPr lang="en-US" sz="3200" dirty="0" smtClean="0">
                <a:solidFill>
                  <a:srgbClr val="FF0000"/>
                </a:solidFill>
              </a:rPr>
              <a:t>Ancient Indian </a:t>
            </a:r>
            <a:r>
              <a:rPr lang="en-US" sz="3200" dirty="0" smtClean="0">
                <a:solidFill>
                  <a:srgbClr val="FF0000"/>
                </a:solidFill>
              </a:rPr>
              <a:t>Metallurgy - Wikipedia</a:t>
            </a:r>
            <a:endParaRPr lang="en-US" sz="3200" dirty="0">
              <a:solidFill>
                <a:srgbClr val="FF0000"/>
              </a:solidFill>
            </a:endParaRPr>
          </a:p>
        </p:txBody>
      </p:sp>
      <p:sp>
        <p:nvSpPr>
          <p:cNvPr id="4" name="TextBox 3"/>
          <p:cNvSpPr txBox="1"/>
          <p:nvPr/>
        </p:nvSpPr>
        <p:spPr>
          <a:xfrm>
            <a:off x="0" y="457200"/>
            <a:ext cx="9144000" cy="6986528"/>
          </a:xfrm>
          <a:prstGeom prst="rect">
            <a:avLst/>
          </a:prstGeom>
          <a:noFill/>
        </p:spPr>
        <p:txBody>
          <a:bodyPr wrap="square" rtlCol="0">
            <a:spAutoFit/>
          </a:bodyPr>
          <a:lstStyle/>
          <a:p>
            <a:r>
              <a:rPr lang="en-US" sz="2800" dirty="0" smtClean="0">
                <a:solidFill>
                  <a:srgbClr val="0070C0"/>
                </a:solidFill>
              </a:rPr>
              <a:t>India was a major exporter </a:t>
            </a:r>
            <a:r>
              <a:rPr lang="en-US" sz="2800" dirty="0" smtClean="0">
                <a:solidFill>
                  <a:srgbClr val="0070C0"/>
                </a:solidFill>
              </a:rPr>
              <a:t>of Ferrous </a:t>
            </a:r>
            <a:r>
              <a:rPr lang="en-US" sz="2800" dirty="0" smtClean="0">
                <a:solidFill>
                  <a:srgbClr val="0070C0"/>
                </a:solidFill>
              </a:rPr>
              <a:t>metals throughout </a:t>
            </a:r>
            <a:r>
              <a:rPr lang="en-US" sz="2800" dirty="0" smtClean="0">
                <a:solidFill>
                  <a:srgbClr val="0070C0"/>
                </a:solidFill>
              </a:rPr>
              <a:t>ancient History</a:t>
            </a:r>
            <a:r>
              <a:rPr lang="en-US" sz="2800" dirty="0" smtClean="0">
                <a:solidFill>
                  <a:srgbClr val="0070C0"/>
                </a:solidFill>
              </a:rPr>
              <a:t>.</a:t>
            </a:r>
          </a:p>
          <a:p>
            <a:r>
              <a:rPr lang="en-US" sz="2800" dirty="0" smtClean="0"/>
              <a:t>Iron Pillars of Delhi/</a:t>
            </a:r>
            <a:r>
              <a:rPr lang="en-US" sz="2800" dirty="0" err="1" smtClean="0"/>
              <a:t>Vidisha</a:t>
            </a:r>
            <a:r>
              <a:rPr lang="en-US" sz="2800" dirty="0" smtClean="0"/>
              <a:t> (</a:t>
            </a:r>
            <a:r>
              <a:rPr lang="en-US" sz="2800" u="sng" dirty="0" smtClean="0"/>
              <a:t>400 AD)</a:t>
            </a:r>
            <a:r>
              <a:rPr lang="en-US" sz="2800" dirty="0" smtClean="0"/>
              <a:t>, and </a:t>
            </a:r>
            <a:r>
              <a:rPr lang="en-US" sz="2800" dirty="0" err="1" smtClean="0"/>
              <a:t>Dhar</a:t>
            </a:r>
            <a:r>
              <a:rPr lang="en-US" sz="2800" dirty="0" smtClean="0"/>
              <a:t> (1000 AD) stand living </a:t>
            </a:r>
            <a:r>
              <a:rPr lang="en-US" sz="2800" dirty="0" smtClean="0"/>
              <a:t>testimony </a:t>
            </a:r>
            <a:r>
              <a:rPr lang="en-US" sz="2800" dirty="0" smtClean="0"/>
              <a:t>to the skills of </a:t>
            </a:r>
            <a:endParaRPr lang="en-US" sz="2800" dirty="0" smtClean="0"/>
          </a:p>
          <a:p>
            <a:r>
              <a:rPr lang="en-US" sz="2800" dirty="0" smtClean="0"/>
              <a:t>ancient Indian </a:t>
            </a:r>
            <a:r>
              <a:rPr lang="en-US" sz="2800" dirty="0" smtClean="0"/>
              <a:t>metallurgists.</a:t>
            </a:r>
          </a:p>
          <a:p>
            <a:r>
              <a:rPr lang="en-US" sz="2800" dirty="0" smtClean="0">
                <a:solidFill>
                  <a:srgbClr val="0070C0"/>
                </a:solidFill>
              </a:rPr>
              <a:t>The Delhi pillar is 7 m high </a:t>
            </a:r>
            <a:r>
              <a:rPr lang="en-US" sz="2800" dirty="0" smtClean="0">
                <a:solidFill>
                  <a:srgbClr val="0070C0"/>
                </a:solidFill>
              </a:rPr>
              <a:t>and weighs 6.5</a:t>
            </a:r>
          </a:p>
          <a:p>
            <a:r>
              <a:rPr lang="en-US" sz="2800" dirty="0" smtClean="0">
                <a:solidFill>
                  <a:srgbClr val="0070C0"/>
                </a:solidFill>
              </a:rPr>
              <a:t> </a:t>
            </a:r>
            <a:r>
              <a:rPr lang="en-US" sz="2800" dirty="0" smtClean="0">
                <a:solidFill>
                  <a:srgbClr val="0070C0"/>
                </a:solidFill>
              </a:rPr>
              <a:t>tons. It is 98% </a:t>
            </a:r>
            <a:r>
              <a:rPr lang="en-US" sz="2800" dirty="0" smtClean="0">
                <a:solidFill>
                  <a:srgbClr val="0070C0"/>
                </a:solidFill>
              </a:rPr>
              <a:t>pure Iron </a:t>
            </a:r>
            <a:r>
              <a:rPr lang="en-US" sz="2800" dirty="0" smtClean="0">
                <a:solidFill>
                  <a:srgbClr val="0070C0"/>
                </a:solidFill>
              </a:rPr>
              <a:t>with a high </a:t>
            </a:r>
            <a:endParaRPr lang="en-US" sz="2800" dirty="0" smtClean="0">
              <a:solidFill>
                <a:srgbClr val="0070C0"/>
              </a:solidFill>
            </a:endParaRPr>
          </a:p>
          <a:p>
            <a:r>
              <a:rPr lang="en-US" sz="2800" dirty="0" smtClean="0">
                <a:solidFill>
                  <a:srgbClr val="0070C0"/>
                </a:solidFill>
              </a:rPr>
              <a:t>Phosphorous</a:t>
            </a:r>
            <a:r>
              <a:rPr lang="en-US" sz="2800" dirty="0" smtClean="0">
                <a:solidFill>
                  <a:srgbClr val="0070C0"/>
                </a:solidFill>
              </a:rPr>
              <a:t> </a:t>
            </a:r>
            <a:r>
              <a:rPr lang="en-US" sz="2800" dirty="0" smtClean="0">
                <a:solidFill>
                  <a:srgbClr val="0070C0"/>
                </a:solidFill>
              </a:rPr>
              <a:t>content </a:t>
            </a:r>
            <a:r>
              <a:rPr lang="en-US" sz="2800" dirty="0" smtClean="0">
                <a:solidFill>
                  <a:srgbClr val="0070C0"/>
                </a:solidFill>
              </a:rPr>
              <a:t>to make it rust-free.</a:t>
            </a:r>
          </a:p>
          <a:p>
            <a:r>
              <a:rPr lang="en-US" sz="2800" dirty="0" smtClean="0"/>
              <a:t>No other country had the capability</a:t>
            </a:r>
          </a:p>
          <a:p>
            <a:r>
              <a:rPr lang="en-US" sz="2800" dirty="0" smtClean="0"/>
              <a:t>to produce an iron mass of </a:t>
            </a:r>
            <a:r>
              <a:rPr lang="en-US" sz="2800" dirty="0" smtClean="0"/>
              <a:t>this size </a:t>
            </a:r>
            <a:r>
              <a:rPr lang="en-US" sz="2800" dirty="0" smtClean="0"/>
              <a:t>and </a:t>
            </a:r>
            <a:endParaRPr lang="en-US" sz="2800" dirty="0" smtClean="0"/>
          </a:p>
          <a:p>
            <a:r>
              <a:rPr lang="en-US" sz="2800" dirty="0" smtClean="0"/>
              <a:t>purity </a:t>
            </a:r>
            <a:r>
              <a:rPr lang="en-US" sz="2800" dirty="0" smtClean="0"/>
              <a:t>till  the Industrial </a:t>
            </a:r>
            <a:r>
              <a:rPr lang="en-US" sz="2800" dirty="0" smtClean="0"/>
              <a:t>Revolution </a:t>
            </a:r>
            <a:r>
              <a:rPr lang="en-US" sz="2800" dirty="0" smtClean="0"/>
              <a:t>of </a:t>
            </a:r>
            <a:r>
              <a:rPr lang="en-US" sz="2800" dirty="0" smtClean="0"/>
              <a:t>18</a:t>
            </a:r>
            <a:r>
              <a:rPr lang="en-US" sz="2800" baseline="30000" dirty="0" smtClean="0"/>
              <a:t>th</a:t>
            </a:r>
          </a:p>
          <a:p>
            <a:r>
              <a:rPr lang="en-US" sz="2800" dirty="0" smtClean="0"/>
              <a:t> </a:t>
            </a:r>
            <a:r>
              <a:rPr lang="en-US" sz="2800" dirty="0" smtClean="0"/>
              <a:t>century</a:t>
            </a:r>
            <a:r>
              <a:rPr lang="en-US" sz="2800" dirty="0" smtClean="0"/>
              <a:t>.</a:t>
            </a:r>
          </a:p>
          <a:p>
            <a:r>
              <a:rPr lang="en-US" sz="2800" dirty="0" smtClean="0">
                <a:solidFill>
                  <a:srgbClr val="FF0000"/>
                </a:solidFill>
              </a:rPr>
              <a:t>Production of steel by carbonization of iron originated in Deccan around 600 BC and globally exported throughout this period.</a:t>
            </a:r>
            <a:endParaRPr lang="en-US" sz="2800" dirty="0" smtClean="0">
              <a:solidFill>
                <a:srgbClr val="FF0000"/>
              </a:solidFill>
            </a:endParaRPr>
          </a:p>
          <a:p>
            <a:endParaRPr lang="en-US" sz="2800" dirty="0"/>
          </a:p>
        </p:txBody>
      </p:sp>
      <p:pic>
        <p:nvPicPr>
          <p:cNvPr id="5" name="Picture 2" descr="http://davidecanali.com/photos/NewDelhi/P1010313.JPG"/>
          <p:cNvPicPr>
            <a:picLocks noChangeAspect="1" noChangeArrowheads="1"/>
          </p:cNvPicPr>
          <p:nvPr/>
        </p:nvPicPr>
        <p:blipFill>
          <a:blip r:embed="rId2"/>
          <a:srcRect/>
          <a:stretch>
            <a:fillRect/>
          </a:stretch>
        </p:blipFill>
        <p:spPr bwMode="auto">
          <a:xfrm>
            <a:off x="6181725" y="1828800"/>
            <a:ext cx="2809875" cy="374332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dirty="0" smtClean="0">
                <a:solidFill>
                  <a:srgbClr val="0070C0"/>
                </a:solidFill>
              </a:rPr>
              <a:t>Metallurgy after 1000 AD</a:t>
            </a:r>
            <a:r>
              <a:rPr lang="en-US" sz="3200" dirty="0" smtClean="0"/>
              <a:t/>
            </a:r>
            <a:br>
              <a:rPr lang="en-US" sz="3200" dirty="0" smtClean="0"/>
            </a:br>
            <a:r>
              <a:rPr lang="en-US" sz="2800" dirty="0" smtClean="0">
                <a:solidFill>
                  <a:srgbClr val="FF0000"/>
                </a:solidFill>
              </a:rPr>
              <a:t>B. </a:t>
            </a:r>
            <a:r>
              <a:rPr lang="en-US" sz="2800" dirty="0" err="1" smtClean="0">
                <a:solidFill>
                  <a:srgbClr val="FF0000"/>
                </a:solidFill>
              </a:rPr>
              <a:t>Prakash</a:t>
            </a:r>
            <a:r>
              <a:rPr lang="en-US" sz="2800" dirty="0" smtClean="0">
                <a:solidFill>
                  <a:srgbClr val="FF0000"/>
                </a:solidFill>
              </a:rPr>
              <a:t> : Ind. J. of History of Science (2011)</a:t>
            </a:r>
            <a:endParaRPr lang="en-US" sz="3200" dirty="0">
              <a:solidFill>
                <a:srgbClr val="FF0000"/>
              </a:solidFill>
            </a:endParaRPr>
          </a:p>
        </p:txBody>
      </p:sp>
      <p:sp>
        <p:nvSpPr>
          <p:cNvPr id="3" name="Content Placeholder 2"/>
          <p:cNvSpPr>
            <a:spLocks noGrp="1"/>
          </p:cNvSpPr>
          <p:nvPr>
            <p:ph idx="1"/>
          </p:nvPr>
        </p:nvSpPr>
        <p:spPr>
          <a:xfrm>
            <a:off x="152400" y="838200"/>
            <a:ext cx="8991600" cy="6172200"/>
          </a:xfrm>
        </p:spPr>
        <p:txBody>
          <a:bodyPr>
            <a:noAutofit/>
          </a:bodyPr>
          <a:lstStyle/>
          <a:p>
            <a:r>
              <a:rPr lang="en-US" sz="2800" dirty="0" err="1" smtClean="0"/>
              <a:t>Ghaznavid</a:t>
            </a:r>
            <a:r>
              <a:rPr lang="en-US" sz="2800" dirty="0" smtClean="0"/>
              <a:t> &amp; </a:t>
            </a:r>
            <a:r>
              <a:rPr lang="en-US" sz="2800" dirty="0" err="1" smtClean="0"/>
              <a:t>Ghorian</a:t>
            </a:r>
            <a:r>
              <a:rPr lang="en-US" sz="2800" dirty="0" smtClean="0"/>
              <a:t> invasions during 11</a:t>
            </a:r>
            <a:r>
              <a:rPr lang="en-US" sz="2800" baseline="30000" dirty="0" smtClean="0"/>
              <a:t>th</a:t>
            </a:r>
            <a:r>
              <a:rPr lang="en-US" sz="2800" dirty="0" smtClean="0"/>
              <a:t>-12</a:t>
            </a:r>
            <a:r>
              <a:rPr lang="en-US" sz="2800" baseline="30000" dirty="0" smtClean="0"/>
              <a:t>th </a:t>
            </a:r>
            <a:r>
              <a:rPr lang="en-US" sz="2800" dirty="0" smtClean="0"/>
              <a:t> centuries destroyed the Indian iron industry and took away many thousands of skilled metal workers as slaves to bolster their own armament production.</a:t>
            </a:r>
          </a:p>
          <a:p>
            <a:r>
              <a:rPr lang="en-US" sz="2800" dirty="0" smtClean="0"/>
              <a:t>During the </a:t>
            </a:r>
            <a:r>
              <a:rPr lang="en-US" sz="2800" dirty="0" err="1" smtClean="0"/>
              <a:t>Mughal</a:t>
            </a:r>
            <a:r>
              <a:rPr lang="en-US" sz="2800" dirty="0" smtClean="0"/>
              <a:t> period, however, a subaltern culture of iron metallurgy was revived for large scale production of armaments and construction of very large cannons.</a:t>
            </a:r>
          </a:p>
          <a:p>
            <a:r>
              <a:rPr lang="en-US" sz="2800" dirty="0" smtClean="0"/>
              <a:t>Deccan steel export to the Arab countries for making quality armaments (famous Damascus swords) continued.</a:t>
            </a:r>
          </a:p>
          <a:p>
            <a:r>
              <a:rPr lang="en-US" sz="2800" dirty="0" smtClean="0"/>
              <a:t>Both of these declined towards the end of 17</a:t>
            </a:r>
            <a:r>
              <a:rPr lang="en-US" sz="2800" baseline="30000" dirty="0" smtClean="0"/>
              <a:t>th</a:t>
            </a:r>
            <a:r>
              <a:rPr lang="en-US" sz="2800" dirty="0" smtClean="0"/>
              <a:t> century.</a:t>
            </a:r>
          </a:p>
          <a:p>
            <a:r>
              <a:rPr lang="en-US" sz="2800" dirty="0" smtClean="0"/>
              <a:t>Indian metal industry died following the BI Govt. policy of shipping iron ore to British iron mills at the cost of the Indian foundries.</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err="1" smtClean="0">
                <a:solidFill>
                  <a:srgbClr val="0070C0"/>
                </a:solidFill>
              </a:rPr>
              <a:t>Aurvedic</a:t>
            </a:r>
            <a:r>
              <a:rPr lang="en-US" sz="3200" dirty="0" smtClean="0">
                <a:solidFill>
                  <a:srgbClr val="0070C0"/>
                </a:solidFill>
              </a:rPr>
              <a:t> Biology – M. S. </a:t>
            </a:r>
            <a:r>
              <a:rPr lang="en-US" sz="3200" dirty="0" err="1" smtClean="0">
                <a:solidFill>
                  <a:srgbClr val="0070C0"/>
                </a:solidFill>
              </a:rPr>
              <a:t>Valiathan</a:t>
            </a:r>
            <a:endParaRPr lang="en-US" sz="3200" dirty="0">
              <a:solidFill>
                <a:srgbClr val="0070C0"/>
              </a:solidFill>
            </a:endParaRPr>
          </a:p>
        </p:txBody>
      </p:sp>
      <p:sp>
        <p:nvSpPr>
          <p:cNvPr id="3" name="Content Placeholder 2"/>
          <p:cNvSpPr>
            <a:spLocks noGrp="1"/>
          </p:cNvSpPr>
          <p:nvPr>
            <p:ph idx="1"/>
          </p:nvPr>
        </p:nvSpPr>
        <p:spPr>
          <a:xfrm>
            <a:off x="457200" y="1066800"/>
            <a:ext cx="8229600" cy="5486400"/>
          </a:xfrm>
        </p:spPr>
        <p:txBody>
          <a:bodyPr>
            <a:normAutofit/>
          </a:bodyPr>
          <a:lstStyle/>
          <a:p>
            <a:r>
              <a:rPr lang="en-US" sz="2800" dirty="0" smtClean="0"/>
              <a:t>The </a:t>
            </a:r>
            <a:r>
              <a:rPr lang="en-US" sz="2800" dirty="0" err="1" smtClean="0"/>
              <a:t>Samhita</a:t>
            </a:r>
            <a:r>
              <a:rPr lang="en-US" sz="2800" dirty="0" smtClean="0"/>
              <a:t> phase from 1</a:t>
            </a:r>
            <a:r>
              <a:rPr lang="en-US" sz="2800" baseline="30000" dirty="0" smtClean="0"/>
              <a:t>st</a:t>
            </a:r>
            <a:r>
              <a:rPr lang="en-US" sz="2800" dirty="0" smtClean="0"/>
              <a:t> to 8</a:t>
            </a:r>
            <a:r>
              <a:rPr lang="en-US" sz="2800" baseline="30000" dirty="0" smtClean="0"/>
              <a:t>th</a:t>
            </a:r>
            <a:r>
              <a:rPr lang="en-US" sz="2800" dirty="0" smtClean="0"/>
              <a:t> century AD is generally regarded as the golden age of </a:t>
            </a:r>
            <a:r>
              <a:rPr lang="en-US" sz="2800" dirty="0" err="1" smtClean="0"/>
              <a:t>Ayurveda</a:t>
            </a:r>
            <a:r>
              <a:rPr lang="en-US" sz="2800" dirty="0" smtClean="0"/>
              <a:t>. </a:t>
            </a:r>
          </a:p>
          <a:p>
            <a:r>
              <a:rPr lang="en-US" sz="2800" dirty="0" smtClean="0"/>
              <a:t>It had three major texts called the </a:t>
            </a:r>
            <a:r>
              <a:rPr lang="en-US" sz="2800" dirty="0" err="1" smtClean="0"/>
              <a:t>Brihadtrayi</a:t>
            </a:r>
            <a:r>
              <a:rPr lang="en-US" sz="2800" dirty="0" smtClean="0"/>
              <a:t>.</a:t>
            </a:r>
          </a:p>
          <a:p>
            <a:r>
              <a:rPr lang="en-US" sz="2800" dirty="0" err="1" smtClean="0"/>
              <a:t>Caraka</a:t>
            </a:r>
            <a:r>
              <a:rPr lang="en-US" sz="2800" dirty="0" smtClean="0"/>
              <a:t> </a:t>
            </a:r>
            <a:r>
              <a:rPr lang="en-US" sz="2800" dirty="0" err="1" smtClean="0"/>
              <a:t>Samhita</a:t>
            </a:r>
            <a:r>
              <a:rPr lang="en-US" sz="2800" dirty="0" smtClean="0"/>
              <a:t> (1</a:t>
            </a:r>
            <a:r>
              <a:rPr lang="en-US" sz="2800" baseline="30000" dirty="0" smtClean="0"/>
              <a:t>st</a:t>
            </a:r>
            <a:r>
              <a:rPr lang="en-US" sz="2800" dirty="0" smtClean="0"/>
              <a:t> cent.) is a redaction by </a:t>
            </a:r>
            <a:r>
              <a:rPr lang="en-US" sz="2800" dirty="0" err="1" smtClean="0"/>
              <a:t>Caraka</a:t>
            </a:r>
            <a:r>
              <a:rPr lang="en-US" sz="2800" dirty="0" smtClean="0"/>
              <a:t> of a treatise composed by </a:t>
            </a:r>
            <a:r>
              <a:rPr lang="en-US" sz="2800" dirty="0" err="1" smtClean="0"/>
              <a:t>Agnives</a:t>
            </a:r>
            <a:r>
              <a:rPr lang="en-US" sz="2800" dirty="0" smtClean="0"/>
              <a:t> several centuries earlier.</a:t>
            </a:r>
          </a:p>
          <a:p>
            <a:r>
              <a:rPr lang="en-US" sz="2800" dirty="0" err="1" smtClean="0"/>
              <a:t>Susruta</a:t>
            </a:r>
            <a:r>
              <a:rPr lang="en-US" sz="2800" dirty="0" smtClean="0"/>
              <a:t> </a:t>
            </a:r>
            <a:r>
              <a:rPr lang="en-US" sz="2800" dirty="0" err="1" smtClean="0"/>
              <a:t>Samhita</a:t>
            </a:r>
            <a:r>
              <a:rPr lang="en-US" sz="2800" dirty="0" smtClean="0"/>
              <a:t> (2</a:t>
            </a:r>
            <a:r>
              <a:rPr lang="en-US" sz="2800" baseline="30000" dirty="0" smtClean="0"/>
              <a:t>nd</a:t>
            </a:r>
            <a:r>
              <a:rPr lang="en-US" sz="2800" dirty="0" smtClean="0"/>
              <a:t> -3</a:t>
            </a:r>
            <a:r>
              <a:rPr lang="en-US" sz="2800" baseline="30000" dirty="0" smtClean="0"/>
              <a:t>rd</a:t>
            </a:r>
            <a:r>
              <a:rPr lang="en-US" sz="2800" dirty="0" smtClean="0"/>
              <a:t> cent.) is a redaction by </a:t>
            </a:r>
            <a:r>
              <a:rPr lang="en-US" sz="2800" dirty="0" err="1" smtClean="0"/>
              <a:t>Nagarjuna</a:t>
            </a:r>
            <a:r>
              <a:rPr lang="en-US" sz="2800" dirty="0" smtClean="0"/>
              <a:t> of the surgical treatise of </a:t>
            </a:r>
            <a:r>
              <a:rPr lang="en-US" sz="2800" dirty="0" err="1" smtClean="0"/>
              <a:t>Susruta</a:t>
            </a:r>
            <a:r>
              <a:rPr lang="en-US" sz="2800" dirty="0" smtClean="0"/>
              <a:t>, who is said to have lived around 700 BC!</a:t>
            </a:r>
          </a:p>
          <a:p>
            <a:r>
              <a:rPr lang="en-US" sz="2800" dirty="0" err="1" smtClean="0"/>
              <a:t>Astanga</a:t>
            </a:r>
            <a:r>
              <a:rPr lang="en-US" sz="2800" dirty="0" smtClean="0"/>
              <a:t> </a:t>
            </a:r>
            <a:r>
              <a:rPr lang="en-US" sz="2800" dirty="0" err="1" smtClean="0"/>
              <a:t>Samgraha</a:t>
            </a:r>
            <a:r>
              <a:rPr lang="en-US" sz="2800" dirty="0" smtClean="0"/>
              <a:t> &amp; </a:t>
            </a:r>
            <a:r>
              <a:rPr lang="en-US" sz="2800" dirty="0" err="1" smtClean="0"/>
              <a:t>Astanga</a:t>
            </a:r>
            <a:r>
              <a:rPr lang="en-US" sz="2800" dirty="0" smtClean="0"/>
              <a:t> </a:t>
            </a:r>
            <a:r>
              <a:rPr lang="en-US" sz="2800" dirty="0" err="1" smtClean="0"/>
              <a:t>Hrdaya</a:t>
            </a:r>
            <a:r>
              <a:rPr lang="en-US" sz="2800" dirty="0" smtClean="0"/>
              <a:t> (8</a:t>
            </a:r>
            <a:r>
              <a:rPr lang="en-US" sz="2800" baseline="30000" dirty="0" smtClean="0"/>
              <a:t>th</a:t>
            </a:r>
            <a:r>
              <a:rPr lang="en-US" sz="2800" dirty="0" smtClean="0"/>
              <a:t>-9</a:t>
            </a:r>
            <a:r>
              <a:rPr lang="en-US" sz="2800" baseline="30000" dirty="0" smtClean="0"/>
              <a:t>th</a:t>
            </a:r>
            <a:r>
              <a:rPr lang="en-US" sz="2800" dirty="0" smtClean="0"/>
              <a:t> cent.) are composed by </a:t>
            </a:r>
            <a:r>
              <a:rPr lang="en-US" sz="2800" dirty="0" err="1" smtClean="0"/>
              <a:t>Vagbhata</a:t>
            </a:r>
            <a:r>
              <a:rPr lang="en-US" sz="2800" dirty="0" smtClean="0"/>
              <a:t>.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3200" dirty="0" err="1" smtClean="0">
                <a:solidFill>
                  <a:srgbClr val="0070C0"/>
                </a:solidFill>
              </a:rPr>
              <a:t>Charaka</a:t>
            </a:r>
            <a:r>
              <a:rPr lang="en-US" sz="3200" dirty="0" smtClean="0">
                <a:solidFill>
                  <a:srgbClr val="0070C0"/>
                </a:solidFill>
              </a:rPr>
              <a:t> </a:t>
            </a:r>
            <a:r>
              <a:rPr lang="en-US" sz="3200" dirty="0" err="1" smtClean="0">
                <a:solidFill>
                  <a:srgbClr val="0070C0"/>
                </a:solidFill>
              </a:rPr>
              <a:t>Samhita</a:t>
            </a:r>
            <a:r>
              <a:rPr lang="en-US" sz="3200" dirty="0" smtClean="0">
                <a:solidFill>
                  <a:srgbClr val="0070C0"/>
                </a:solidFill>
              </a:rPr>
              <a:t> (1</a:t>
            </a:r>
            <a:r>
              <a:rPr lang="en-US" sz="3200" baseline="30000" dirty="0" smtClean="0">
                <a:solidFill>
                  <a:srgbClr val="0070C0"/>
                </a:solidFill>
              </a:rPr>
              <a:t>st</a:t>
            </a:r>
            <a:r>
              <a:rPr lang="en-US" sz="3200" dirty="0" smtClean="0">
                <a:solidFill>
                  <a:srgbClr val="0070C0"/>
                </a:solidFill>
              </a:rPr>
              <a:t> century AD)</a:t>
            </a:r>
            <a:endParaRPr lang="en-US" sz="3200" dirty="0">
              <a:solidFill>
                <a:srgbClr val="0070C0"/>
              </a:solidFill>
            </a:endParaRPr>
          </a:p>
        </p:txBody>
      </p:sp>
      <p:sp>
        <p:nvSpPr>
          <p:cNvPr id="3" name="Content Placeholder 2"/>
          <p:cNvSpPr>
            <a:spLocks noGrp="1"/>
          </p:cNvSpPr>
          <p:nvPr>
            <p:ph idx="1"/>
          </p:nvPr>
        </p:nvSpPr>
        <p:spPr>
          <a:xfrm>
            <a:off x="228600" y="685800"/>
            <a:ext cx="8686800" cy="6172200"/>
          </a:xfrm>
        </p:spPr>
        <p:txBody>
          <a:bodyPr>
            <a:normAutofit fontScale="85000" lnSpcReduction="10000"/>
          </a:bodyPr>
          <a:lstStyle/>
          <a:p>
            <a:r>
              <a:rPr lang="en-US" sz="3300" dirty="0" err="1" smtClean="0"/>
              <a:t>Caraka’s</a:t>
            </a:r>
            <a:r>
              <a:rPr lang="en-US" sz="3300" dirty="0" smtClean="0"/>
              <a:t> redaction was so highly creative that the new text was acclaimed as </a:t>
            </a:r>
            <a:r>
              <a:rPr lang="en-US" sz="3300" dirty="0" err="1" smtClean="0"/>
              <a:t>Caraka</a:t>
            </a:r>
            <a:r>
              <a:rPr lang="en-US" sz="3300" dirty="0" smtClean="0"/>
              <a:t> </a:t>
            </a:r>
            <a:r>
              <a:rPr lang="en-US" sz="3300" dirty="0" err="1" smtClean="0"/>
              <a:t>Samhita</a:t>
            </a:r>
            <a:r>
              <a:rPr lang="en-US" sz="3300" dirty="0" smtClean="0"/>
              <a:t>.</a:t>
            </a:r>
          </a:p>
          <a:p>
            <a:r>
              <a:rPr lang="en-US" sz="3300" dirty="0" smtClean="0"/>
              <a:t>Here </a:t>
            </a:r>
            <a:r>
              <a:rPr lang="en-US" sz="3300" dirty="0" err="1" smtClean="0"/>
              <a:t>Ayurveda</a:t>
            </a:r>
            <a:r>
              <a:rPr lang="en-US" sz="3300" dirty="0" smtClean="0"/>
              <a:t> got its name for the first time, and it moved from a faith-based to a reason based platform.</a:t>
            </a:r>
          </a:p>
          <a:p>
            <a:r>
              <a:rPr lang="en-US" sz="3300" dirty="0" smtClean="0"/>
              <a:t>It was encyclopedic in the coverage of medicines, and recognized as the last word in internal medicine.</a:t>
            </a:r>
          </a:p>
          <a:p>
            <a:r>
              <a:rPr lang="en-US" sz="3300" dirty="0" smtClean="0"/>
              <a:t>It was translated into Persian, Arabic and Tibetan within 2-3 centuries and spread its influence to central Asia, where Bower Manuscript of 400 AD with numerous quotes from </a:t>
            </a:r>
            <a:r>
              <a:rPr lang="en-US" sz="3300" dirty="0" err="1" smtClean="0"/>
              <a:t>Caraka</a:t>
            </a:r>
            <a:r>
              <a:rPr lang="en-US" sz="3300" dirty="0" smtClean="0"/>
              <a:t> was discovered in 1890.</a:t>
            </a:r>
          </a:p>
          <a:p>
            <a:r>
              <a:rPr lang="en-US" sz="3300" dirty="0" smtClean="0"/>
              <a:t>It was translated into English in 19</a:t>
            </a:r>
            <a:r>
              <a:rPr lang="en-US" sz="3300" baseline="30000" dirty="0" smtClean="0"/>
              <a:t>th</a:t>
            </a:r>
            <a:r>
              <a:rPr lang="en-US" sz="3300" dirty="0" smtClean="0"/>
              <a:t> century.</a:t>
            </a:r>
          </a:p>
          <a:p>
            <a:r>
              <a:rPr lang="en-US" sz="3300" dirty="0" smtClean="0"/>
              <a:t>Its popularity continues in the 21</a:t>
            </a:r>
            <a:r>
              <a:rPr lang="en-US" sz="3300" baseline="30000" dirty="0" smtClean="0"/>
              <a:t>st</a:t>
            </a:r>
            <a:r>
              <a:rPr lang="en-US" sz="3300" dirty="0" smtClean="0"/>
              <a:t> century, when a digital version was prepared  by Prof. Yamashita of Kyoto Univ</a:t>
            </a: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sz="3200" dirty="0" err="1" smtClean="0">
                <a:solidFill>
                  <a:srgbClr val="0070C0"/>
                </a:solidFill>
              </a:rPr>
              <a:t>Susruta</a:t>
            </a:r>
            <a:r>
              <a:rPr lang="en-US" sz="3200" dirty="0" smtClean="0">
                <a:solidFill>
                  <a:srgbClr val="0070C0"/>
                </a:solidFill>
              </a:rPr>
              <a:t> </a:t>
            </a:r>
            <a:r>
              <a:rPr lang="en-US" sz="3200" dirty="0" err="1" smtClean="0">
                <a:solidFill>
                  <a:srgbClr val="0070C0"/>
                </a:solidFill>
              </a:rPr>
              <a:t>Samhita</a:t>
            </a:r>
            <a:r>
              <a:rPr lang="en-US" sz="3200" dirty="0" smtClean="0">
                <a:solidFill>
                  <a:srgbClr val="0070C0"/>
                </a:solidFill>
              </a:rPr>
              <a:t> (3</a:t>
            </a:r>
            <a:r>
              <a:rPr lang="en-US" sz="3200" baseline="30000" dirty="0" smtClean="0">
                <a:solidFill>
                  <a:srgbClr val="0070C0"/>
                </a:solidFill>
              </a:rPr>
              <a:t>rd</a:t>
            </a:r>
            <a:r>
              <a:rPr lang="en-US" sz="3200" dirty="0" smtClean="0">
                <a:solidFill>
                  <a:srgbClr val="0070C0"/>
                </a:solidFill>
              </a:rPr>
              <a:t> - 4</a:t>
            </a:r>
            <a:r>
              <a:rPr lang="en-US" sz="3200" baseline="30000" dirty="0" smtClean="0">
                <a:solidFill>
                  <a:srgbClr val="0070C0"/>
                </a:solidFill>
              </a:rPr>
              <a:t>th</a:t>
            </a:r>
            <a:r>
              <a:rPr lang="en-US" sz="3200" dirty="0" smtClean="0">
                <a:solidFill>
                  <a:srgbClr val="0070C0"/>
                </a:solidFill>
              </a:rPr>
              <a:t> century AD)</a:t>
            </a:r>
            <a:endParaRPr lang="en-US" sz="3200" dirty="0">
              <a:solidFill>
                <a:srgbClr val="0070C0"/>
              </a:solidFill>
            </a:endParaRPr>
          </a:p>
        </p:txBody>
      </p:sp>
      <p:sp>
        <p:nvSpPr>
          <p:cNvPr id="3" name="Content Placeholder 2"/>
          <p:cNvSpPr>
            <a:spLocks noGrp="1"/>
          </p:cNvSpPr>
          <p:nvPr>
            <p:ph idx="1"/>
          </p:nvPr>
        </p:nvSpPr>
        <p:spPr>
          <a:xfrm>
            <a:off x="0" y="609600"/>
            <a:ext cx="9144000" cy="6019800"/>
          </a:xfrm>
        </p:spPr>
        <p:txBody>
          <a:bodyPr>
            <a:normAutofit/>
          </a:bodyPr>
          <a:lstStyle/>
          <a:p>
            <a:r>
              <a:rPr lang="en-US" sz="2800" dirty="0" err="1" smtClean="0"/>
              <a:t>Susruta’s</a:t>
            </a:r>
            <a:r>
              <a:rPr lang="en-US" sz="2800" dirty="0" smtClean="0"/>
              <a:t> name is forever associated with </a:t>
            </a:r>
            <a:r>
              <a:rPr lang="en-US" sz="2800" dirty="0" err="1" smtClean="0"/>
              <a:t>Rhinoplasty</a:t>
            </a:r>
            <a:r>
              <a:rPr lang="en-US" sz="2800" dirty="0" smtClean="0"/>
              <a:t> (nose repair), the only surgical procedure from India to have won global recognition in 3 millennia!</a:t>
            </a:r>
          </a:p>
          <a:p>
            <a:r>
              <a:rPr lang="en-US" sz="2800" dirty="0" err="1" smtClean="0"/>
              <a:t>Susruta</a:t>
            </a:r>
            <a:r>
              <a:rPr lang="en-US" sz="2800" dirty="0" smtClean="0"/>
              <a:t> </a:t>
            </a:r>
            <a:r>
              <a:rPr lang="en-US" sz="2800" dirty="0" err="1" smtClean="0"/>
              <a:t>Samhita</a:t>
            </a:r>
            <a:r>
              <a:rPr lang="en-US" sz="2800" dirty="0" smtClean="0"/>
              <a:t> is a comprehensive medical treatise with heavy surgical orientation, dealing with surgical procedures, instruments, care of trauma, medications etc.</a:t>
            </a:r>
          </a:p>
          <a:p>
            <a:r>
              <a:rPr lang="en-US" sz="2800" dirty="0" smtClean="0"/>
              <a:t>Compared to </a:t>
            </a:r>
            <a:r>
              <a:rPr lang="en-US" sz="2800" dirty="0" err="1" smtClean="0"/>
              <a:t>Caraka</a:t>
            </a:r>
            <a:r>
              <a:rPr lang="en-US" sz="2800" dirty="0" smtClean="0"/>
              <a:t> </a:t>
            </a:r>
            <a:r>
              <a:rPr lang="en-US" sz="2800" dirty="0" err="1" smtClean="0"/>
              <a:t>Samhita</a:t>
            </a:r>
            <a:r>
              <a:rPr lang="en-US" sz="2800" dirty="0" smtClean="0"/>
              <a:t> it has simpler language and lower emphasis on the philosophical dimensions of medical practice.</a:t>
            </a:r>
          </a:p>
          <a:p>
            <a:r>
              <a:rPr lang="en-US" sz="2800" dirty="0" err="1" smtClean="0"/>
              <a:t>Susruta</a:t>
            </a:r>
            <a:r>
              <a:rPr lang="en-US" sz="2800" dirty="0" smtClean="0"/>
              <a:t> </a:t>
            </a:r>
            <a:r>
              <a:rPr lang="en-US" sz="2800" dirty="0" err="1" smtClean="0"/>
              <a:t>Samhita</a:t>
            </a:r>
            <a:r>
              <a:rPr lang="en-US" sz="2800" dirty="0" smtClean="0"/>
              <a:t> enjoyed great authority even beyond Indian borders because it was translated into Arabic under the Caliphate, when Indian physicians were believed to have lived in Baghdad.</a:t>
            </a:r>
          </a:p>
          <a:p>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5" name="Picture 3"/>
          <p:cNvPicPr>
            <a:picLocks noChangeAspect="1" noChangeArrowheads="1"/>
          </p:cNvPicPr>
          <p:nvPr/>
        </p:nvPicPr>
        <p:blipFill>
          <a:blip r:embed="rId2"/>
          <a:srcRect/>
          <a:stretch>
            <a:fillRect/>
          </a:stretch>
        </p:blipFill>
        <p:spPr bwMode="auto">
          <a:xfrm>
            <a:off x="841395" y="914400"/>
            <a:ext cx="7577794" cy="495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2"/>
          <a:srcRect/>
          <a:stretch>
            <a:fillRect/>
          </a:stretch>
        </p:blipFill>
        <p:spPr bwMode="auto">
          <a:xfrm>
            <a:off x="75851" y="0"/>
            <a:ext cx="8792469" cy="6705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2"/>
          <a:srcRect/>
          <a:stretch>
            <a:fillRect/>
          </a:stretch>
        </p:blipFill>
        <p:spPr bwMode="auto">
          <a:xfrm>
            <a:off x="968142" y="228600"/>
            <a:ext cx="7413858" cy="658386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752600"/>
          </a:xfrm>
        </p:spPr>
        <p:txBody>
          <a:bodyPr>
            <a:normAutofit fontScale="90000"/>
          </a:bodyPr>
          <a:lstStyle/>
          <a:p>
            <a:pPr algn="just"/>
            <a:r>
              <a:rPr lang="en-US" sz="2800" dirty="0" smtClean="0">
                <a:solidFill>
                  <a:srgbClr val="FF0000"/>
                </a:solidFill>
              </a:rPr>
              <a:t>In his address as the Sectional President in Physics and Mathematics of the Indian national Science Congress (1926) </a:t>
            </a:r>
            <a:r>
              <a:rPr lang="en-US" sz="2800" dirty="0" err="1" smtClean="0">
                <a:solidFill>
                  <a:srgbClr val="FF0000"/>
                </a:solidFill>
              </a:rPr>
              <a:t>Meghnad</a:t>
            </a:r>
            <a:r>
              <a:rPr lang="en-US" sz="2800" dirty="0" smtClean="0">
                <a:solidFill>
                  <a:srgbClr val="FF0000"/>
                </a:solidFill>
              </a:rPr>
              <a:t> </a:t>
            </a:r>
            <a:r>
              <a:rPr lang="en-US" sz="2800" dirty="0" err="1" smtClean="0">
                <a:solidFill>
                  <a:srgbClr val="FF0000"/>
                </a:solidFill>
              </a:rPr>
              <a:t>Saha</a:t>
            </a:r>
            <a:r>
              <a:rPr lang="en-US" sz="2800" dirty="0" smtClean="0">
                <a:solidFill>
                  <a:srgbClr val="FF0000"/>
                </a:solidFill>
              </a:rPr>
              <a:t> quoted the following lines from a 9</a:t>
            </a:r>
            <a:r>
              <a:rPr lang="en-US" sz="2800" baseline="30000" dirty="0" smtClean="0">
                <a:solidFill>
                  <a:srgbClr val="FF0000"/>
                </a:solidFill>
              </a:rPr>
              <a:t>th</a:t>
            </a:r>
            <a:r>
              <a:rPr lang="en-US" sz="2800" dirty="0" smtClean="0">
                <a:solidFill>
                  <a:srgbClr val="FF0000"/>
                </a:solidFill>
              </a:rPr>
              <a:t> century Sanskrit text on Chemistry, called ‘</a:t>
            </a:r>
            <a:r>
              <a:rPr lang="en-US" sz="2800" dirty="0" err="1" smtClean="0">
                <a:solidFill>
                  <a:srgbClr val="FF0000"/>
                </a:solidFill>
              </a:rPr>
              <a:t>Rasendra</a:t>
            </a:r>
            <a:r>
              <a:rPr lang="en-US" sz="2800" dirty="0" smtClean="0">
                <a:solidFill>
                  <a:srgbClr val="FF0000"/>
                </a:solidFill>
              </a:rPr>
              <a:t> </a:t>
            </a:r>
            <a:r>
              <a:rPr lang="en-US" sz="2800" dirty="0" err="1" smtClean="0">
                <a:solidFill>
                  <a:srgbClr val="FF0000"/>
                </a:solidFill>
              </a:rPr>
              <a:t>Chintamani</a:t>
            </a:r>
            <a:r>
              <a:rPr lang="en-US" sz="2800" dirty="0" smtClean="0">
                <a:solidFill>
                  <a:srgbClr val="FF0000"/>
                </a:solidFill>
              </a:rPr>
              <a:t>’ by </a:t>
            </a:r>
            <a:r>
              <a:rPr lang="en-US" sz="2800" dirty="0" err="1" smtClean="0">
                <a:solidFill>
                  <a:srgbClr val="FF0000"/>
                </a:solidFill>
              </a:rPr>
              <a:t>Dhunduknath</a:t>
            </a:r>
            <a:r>
              <a:rPr lang="en-US" sz="2800" dirty="0" smtClean="0">
                <a:solidFill>
                  <a:srgbClr val="FF0000"/>
                </a:solidFill>
              </a:rPr>
              <a:t>, brought to his notice by his teacher P. C. Ray: </a:t>
            </a:r>
            <a:endParaRPr lang="en-US" sz="2800" dirty="0">
              <a:solidFill>
                <a:srgbClr val="FF0000"/>
              </a:solidFill>
            </a:endParaRPr>
          </a:p>
        </p:txBody>
      </p:sp>
      <p:sp>
        <p:nvSpPr>
          <p:cNvPr id="3" name="Content Placeholder 2"/>
          <p:cNvSpPr>
            <a:spLocks noGrp="1"/>
          </p:cNvSpPr>
          <p:nvPr>
            <p:ph idx="1"/>
          </p:nvPr>
        </p:nvSpPr>
        <p:spPr>
          <a:xfrm>
            <a:off x="381000" y="2514600"/>
            <a:ext cx="8763000" cy="4525963"/>
          </a:xfrm>
        </p:spPr>
        <p:txBody>
          <a:bodyPr>
            <a:normAutofit/>
          </a:bodyPr>
          <a:lstStyle/>
          <a:p>
            <a:pPr algn="just"/>
            <a:r>
              <a:rPr lang="en-US" sz="2800" dirty="0" smtClean="0"/>
              <a:t>I have heard much from the lips of savants, I have seen many formulae well-established in scriptures, but I am not recording any which I have not done myself. I am fearlessly recording only those that I have carried out before my elders with my own hand. Only they are to be regarded as real teachers who can show by experiments what they teach. They are the deserving pupils who can actually perform them after having learned from their teachers. The rest are merely stage actors.</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a:srcRect/>
          <a:stretch>
            <a:fillRect/>
          </a:stretch>
        </p:blipFill>
        <p:spPr bwMode="auto">
          <a:xfrm>
            <a:off x="298954" y="533401"/>
            <a:ext cx="8321196" cy="5638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dirty="0" err="1" smtClean="0">
                <a:solidFill>
                  <a:srgbClr val="0070C0"/>
                </a:solidFill>
              </a:rPr>
              <a:t>Susruta</a:t>
            </a:r>
            <a:r>
              <a:rPr lang="en-US" sz="3200" dirty="0" smtClean="0">
                <a:solidFill>
                  <a:srgbClr val="0070C0"/>
                </a:solidFill>
              </a:rPr>
              <a:t> and </a:t>
            </a:r>
            <a:r>
              <a:rPr lang="en-US" sz="3200" dirty="0" err="1" smtClean="0">
                <a:solidFill>
                  <a:srgbClr val="0070C0"/>
                </a:solidFill>
              </a:rPr>
              <a:t>Carak</a:t>
            </a:r>
            <a:r>
              <a:rPr lang="en-US" sz="3200" dirty="0" smtClean="0">
                <a:solidFill>
                  <a:srgbClr val="0070C0"/>
                </a:solidFill>
              </a:rPr>
              <a:t>  </a:t>
            </a:r>
            <a:r>
              <a:rPr lang="en-US" sz="3200" dirty="0" err="1" smtClean="0">
                <a:solidFill>
                  <a:srgbClr val="0070C0"/>
                </a:solidFill>
              </a:rPr>
              <a:t>Samhitas</a:t>
            </a:r>
            <a:r>
              <a:rPr lang="en-US" sz="3200" dirty="0" smtClean="0">
                <a:solidFill>
                  <a:srgbClr val="0070C0"/>
                </a:solidFill>
              </a:rPr>
              <a:t> (cont.)</a:t>
            </a:r>
            <a:endParaRPr lang="en-US" sz="3200" dirty="0">
              <a:solidFill>
                <a:srgbClr val="0070C0"/>
              </a:solidFill>
            </a:endParaRPr>
          </a:p>
        </p:txBody>
      </p:sp>
      <p:sp>
        <p:nvSpPr>
          <p:cNvPr id="3" name="Content Placeholder 2"/>
          <p:cNvSpPr>
            <a:spLocks noGrp="1"/>
          </p:cNvSpPr>
          <p:nvPr>
            <p:ph idx="1"/>
          </p:nvPr>
        </p:nvSpPr>
        <p:spPr>
          <a:xfrm>
            <a:off x="0" y="1143000"/>
            <a:ext cx="9144000" cy="5486400"/>
          </a:xfrm>
        </p:spPr>
        <p:txBody>
          <a:bodyPr>
            <a:noAutofit/>
          </a:bodyPr>
          <a:lstStyle/>
          <a:p>
            <a:r>
              <a:rPr lang="en-US" sz="2800" dirty="0" smtClean="0"/>
              <a:t>There is little doubt that the </a:t>
            </a:r>
            <a:r>
              <a:rPr lang="en-US" sz="2800" dirty="0" err="1" smtClean="0"/>
              <a:t>Susruta</a:t>
            </a:r>
            <a:r>
              <a:rPr lang="en-US" sz="2800" dirty="0" smtClean="0"/>
              <a:t> and </a:t>
            </a:r>
            <a:r>
              <a:rPr lang="en-US" sz="2800" dirty="0" err="1" smtClean="0"/>
              <a:t>Carak</a:t>
            </a:r>
            <a:r>
              <a:rPr lang="en-US" sz="2800" dirty="0" smtClean="0"/>
              <a:t> </a:t>
            </a:r>
            <a:r>
              <a:rPr lang="en-US" sz="2800" dirty="0" err="1" smtClean="0"/>
              <a:t>Samhitas</a:t>
            </a:r>
            <a:r>
              <a:rPr lang="en-US" sz="2800" dirty="0" smtClean="0"/>
              <a:t> were taught at </a:t>
            </a:r>
            <a:r>
              <a:rPr lang="en-US" sz="2800" dirty="0" err="1" smtClean="0"/>
              <a:t>Nalanda</a:t>
            </a:r>
            <a:r>
              <a:rPr lang="en-US" sz="2800" dirty="0" smtClean="0"/>
              <a:t>; and the large number of students from Tibet, China and other countries of East Asia would have carried home their copies and translations.</a:t>
            </a:r>
          </a:p>
          <a:p>
            <a:r>
              <a:rPr lang="en-US" sz="2800" dirty="0" smtClean="0"/>
              <a:t>Transfer of knowledge was also facilitated by Indian teachers accompanying these home-bound disciples.</a:t>
            </a:r>
          </a:p>
          <a:p>
            <a:r>
              <a:rPr lang="en-US" sz="2800" dirty="0" smtClean="0"/>
              <a:t>Even today several texts in medicine, philosophy etc, which are no longer available in the Sanskrit original, are available in their Chinese and Tibetan translations. </a:t>
            </a:r>
          </a:p>
          <a:p>
            <a:r>
              <a:rPr lang="en-US" sz="2800" dirty="0" smtClean="0"/>
              <a:t>What the barbarians destroyed in India had a resurrection in other countries. ( Destruction of </a:t>
            </a:r>
            <a:r>
              <a:rPr lang="en-US" sz="2800" dirty="0" err="1" smtClean="0"/>
              <a:t>Nalanda</a:t>
            </a:r>
            <a:r>
              <a:rPr lang="en-US" sz="2800" dirty="0" smtClean="0"/>
              <a:t>, </a:t>
            </a:r>
            <a:r>
              <a:rPr lang="en-US" sz="2800" dirty="0" err="1" smtClean="0"/>
              <a:t>Vikramshila</a:t>
            </a:r>
            <a:r>
              <a:rPr lang="en-US" sz="2800" dirty="0" smtClean="0"/>
              <a:t> and </a:t>
            </a:r>
            <a:r>
              <a:rPr lang="en-US" sz="2800" dirty="0" err="1" smtClean="0"/>
              <a:t>Udantapura</a:t>
            </a:r>
            <a:r>
              <a:rPr lang="en-US" sz="2800" dirty="0" smtClean="0"/>
              <a:t> by </a:t>
            </a:r>
            <a:r>
              <a:rPr lang="en-US" sz="2800" dirty="0" err="1" smtClean="0"/>
              <a:t>Bakhtiar</a:t>
            </a:r>
            <a:r>
              <a:rPr lang="en-US" sz="2800" dirty="0" smtClean="0"/>
              <a:t> </a:t>
            </a:r>
            <a:r>
              <a:rPr lang="en-US" sz="2800" dirty="0" err="1" smtClean="0"/>
              <a:t>Khilzi</a:t>
            </a:r>
            <a:r>
              <a:rPr lang="en-US" sz="2800" dirty="0" smtClean="0"/>
              <a:t> in 1200 AD)  </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err="1" smtClean="0">
                <a:solidFill>
                  <a:srgbClr val="0070C0"/>
                </a:solidFill>
              </a:rPr>
              <a:t>Astanga</a:t>
            </a:r>
            <a:r>
              <a:rPr lang="en-US" sz="3200" dirty="0" smtClean="0">
                <a:solidFill>
                  <a:srgbClr val="0070C0"/>
                </a:solidFill>
              </a:rPr>
              <a:t> </a:t>
            </a:r>
            <a:r>
              <a:rPr lang="en-US" sz="3200" dirty="0" err="1" smtClean="0">
                <a:solidFill>
                  <a:srgbClr val="0070C0"/>
                </a:solidFill>
              </a:rPr>
              <a:t>Samgraha</a:t>
            </a:r>
            <a:r>
              <a:rPr lang="en-US" sz="3200" dirty="0" smtClean="0">
                <a:solidFill>
                  <a:srgbClr val="0070C0"/>
                </a:solidFill>
              </a:rPr>
              <a:t> &amp; </a:t>
            </a:r>
            <a:r>
              <a:rPr lang="en-US" sz="3200" dirty="0" err="1" smtClean="0">
                <a:solidFill>
                  <a:srgbClr val="0070C0"/>
                </a:solidFill>
              </a:rPr>
              <a:t>Astanga</a:t>
            </a:r>
            <a:r>
              <a:rPr lang="en-US" sz="3200" dirty="0" smtClean="0">
                <a:solidFill>
                  <a:srgbClr val="0070C0"/>
                </a:solidFill>
              </a:rPr>
              <a:t> </a:t>
            </a:r>
            <a:r>
              <a:rPr lang="en-US" sz="3200" dirty="0" err="1" smtClean="0">
                <a:solidFill>
                  <a:srgbClr val="0070C0"/>
                </a:solidFill>
              </a:rPr>
              <a:t>Hrdaya</a:t>
            </a:r>
            <a:r>
              <a:rPr lang="en-US" sz="3200" dirty="0" smtClean="0">
                <a:solidFill>
                  <a:srgbClr val="0070C0"/>
                </a:solidFill>
              </a:rPr>
              <a:t> (</a:t>
            </a:r>
            <a:r>
              <a:rPr lang="en-US" sz="3200" dirty="0" err="1" smtClean="0">
                <a:solidFill>
                  <a:srgbClr val="0070C0"/>
                </a:solidFill>
              </a:rPr>
              <a:t>Vagbhata</a:t>
            </a:r>
            <a:r>
              <a:rPr lang="en-US" sz="3200" dirty="0" smtClean="0">
                <a:solidFill>
                  <a:srgbClr val="0070C0"/>
                </a:solidFill>
              </a:rPr>
              <a:t>)</a:t>
            </a:r>
            <a:endParaRPr lang="en-US" sz="3200" dirty="0">
              <a:solidFill>
                <a:srgbClr val="0070C0"/>
              </a:solidFill>
            </a:endParaRPr>
          </a:p>
        </p:txBody>
      </p:sp>
      <p:sp>
        <p:nvSpPr>
          <p:cNvPr id="3" name="Content Placeholder 2"/>
          <p:cNvSpPr>
            <a:spLocks noGrp="1"/>
          </p:cNvSpPr>
          <p:nvPr>
            <p:ph idx="1"/>
          </p:nvPr>
        </p:nvSpPr>
        <p:spPr>
          <a:xfrm>
            <a:off x="0" y="1066800"/>
            <a:ext cx="9144000" cy="4525963"/>
          </a:xfrm>
        </p:spPr>
        <p:txBody>
          <a:bodyPr>
            <a:noAutofit/>
          </a:bodyPr>
          <a:lstStyle/>
          <a:p>
            <a:r>
              <a:rPr lang="en-US" sz="2800" dirty="0" err="1" smtClean="0"/>
              <a:t>Acharya</a:t>
            </a:r>
            <a:r>
              <a:rPr lang="en-US" sz="2800" dirty="0" smtClean="0"/>
              <a:t> P. C. Ray estimated the date of composition of these texts to be 8</a:t>
            </a:r>
            <a:r>
              <a:rPr lang="en-US" sz="2800" baseline="30000" dirty="0" smtClean="0"/>
              <a:t>th</a:t>
            </a:r>
            <a:r>
              <a:rPr lang="en-US" sz="2800" dirty="0" smtClean="0"/>
              <a:t> – 9</a:t>
            </a:r>
            <a:r>
              <a:rPr lang="en-US" sz="2800" baseline="30000" dirty="0" smtClean="0"/>
              <a:t>th</a:t>
            </a:r>
            <a:r>
              <a:rPr lang="en-US" sz="2800" dirty="0" smtClean="0"/>
              <a:t> century, when </a:t>
            </a:r>
            <a:r>
              <a:rPr lang="en-US" sz="2800" dirty="0" err="1" smtClean="0"/>
              <a:t>Ayurveda</a:t>
            </a:r>
            <a:r>
              <a:rPr lang="en-US" sz="2800" dirty="0" smtClean="0"/>
              <a:t> was on the threshold of Stagnation.</a:t>
            </a:r>
          </a:p>
          <a:p>
            <a:r>
              <a:rPr lang="en-US" sz="2800" dirty="0" smtClean="0"/>
              <a:t>The texts accepts the authority of </a:t>
            </a:r>
            <a:r>
              <a:rPr lang="en-US" sz="2800" dirty="0" err="1" smtClean="0"/>
              <a:t>Caraka</a:t>
            </a:r>
            <a:r>
              <a:rPr lang="en-US" sz="2800" dirty="0" smtClean="0"/>
              <a:t> and </a:t>
            </a:r>
            <a:r>
              <a:rPr lang="en-US" sz="2800" dirty="0" err="1" smtClean="0"/>
              <a:t>Susruta</a:t>
            </a:r>
            <a:r>
              <a:rPr lang="en-US" sz="2800" dirty="0" smtClean="0"/>
              <a:t> in no uncertain terms and present their teachings in a simple and abridged manner for average students. </a:t>
            </a:r>
          </a:p>
          <a:p>
            <a:r>
              <a:rPr lang="en-US" sz="2800" dirty="0" err="1" smtClean="0"/>
              <a:t>Astanga</a:t>
            </a:r>
            <a:r>
              <a:rPr lang="en-US" sz="2800" dirty="0" smtClean="0"/>
              <a:t> </a:t>
            </a:r>
            <a:r>
              <a:rPr lang="en-US" sz="2800" dirty="0" err="1" smtClean="0"/>
              <a:t>Hrdaya</a:t>
            </a:r>
            <a:r>
              <a:rPr lang="en-US" sz="2800" dirty="0" smtClean="0"/>
              <a:t> accomplished this objective admirably and became a popular </a:t>
            </a:r>
            <a:r>
              <a:rPr lang="en-US" sz="2800" dirty="0" err="1" smtClean="0"/>
              <a:t>favourite</a:t>
            </a:r>
            <a:r>
              <a:rPr lang="en-US" sz="2800" dirty="0" smtClean="0"/>
              <a:t> , thanks to the gift of poetic excellence that no other text could claim.</a:t>
            </a:r>
          </a:p>
          <a:p>
            <a:r>
              <a:rPr lang="en-US" sz="2800" dirty="0" smtClean="0"/>
              <a:t>After </a:t>
            </a:r>
            <a:r>
              <a:rPr lang="en-US" sz="2800" dirty="0" err="1" smtClean="0"/>
              <a:t>Vagbhata</a:t>
            </a:r>
            <a:r>
              <a:rPr lang="en-US" sz="2800" dirty="0" smtClean="0"/>
              <a:t>, the springs of creativity ran dry and a long phase of stagnation ensued for a thousand years in the history of </a:t>
            </a:r>
            <a:r>
              <a:rPr lang="en-US" sz="2800" dirty="0" err="1" smtClean="0"/>
              <a:t>Ayurveda</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3200" dirty="0" smtClean="0">
                <a:solidFill>
                  <a:srgbClr val="0070C0"/>
                </a:solidFill>
              </a:rPr>
              <a:t>Stagnant Phase of </a:t>
            </a:r>
            <a:r>
              <a:rPr lang="en-US" sz="3200" dirty="0" err="1" smtClean="0">
                <a:solidFill>
                  <a:srgbClr val="0070C0"/>
                </a:solidFill>
              </a:rPr>
              <a:t>Ayurveda</a:t>
            </a:r>
            <a:r>
              <a:rPr lang="en-US" sz="3200" dirty="0" smtClean="0">
                <a:solidFill>
                  <a:srgbClr val="0070C0"/>
                </a:solidFill>
              </a:rPr>
              <a:t> (10</a:t>
            </a:r>
            <a:r>
              <a:rPr lang="en-US" sz="3200" baseline="30000" dirty="0" smtClean="0">
                <a:solidFill>
                  <a:srgbClr val="0070C0"/>
                </a:solidFill>
              </a:rPr>
              <a:t>th</a:t>
            </a:r>
            <a:r>
              <a:rPr lang="en-US" sz="3200" dirty="0" smtClean="0">
                <a:solidFill>
                  <a:srgbClr val="0070C0"/>
                </a:solidFill>
              </a:rPr>
              <a:t> cent. -&gt;)</a:t>
            </a:r>
            <a:endParaRPr lang="en-US" sz="3200" dirty="0">
              <a:solidFill>
                <a:srgbClr val="0070C0"/>
              </a:solidFill>
            </a:endParaRPr>
          </a:p>
        </p:txBody>
      </p:sp>
      <p:sp>
        <p:nvSpPr>
          <p:cNvPr id="3" name="Content Placeholder 2"/>
          <p:cNvSpPr>
            <a:spLocks noGrp="1"/>
          </p:cNvSpPr>
          <p:nvPr>
            <p:ph idx="1"/>
          </p:nvPr>
        </p:nvSpPr>
        <p:spPr>
          <a:xfrm>
            <a:off x="152400" y="381000"/>
            <a:ext cx="8991600" cy="6477000"/>
          </a:xfrm>
        </p:spPr>
        <p:txBody>
          <a:bodyPr>
            <a:noAutofit/>
          </a:bodyPr>
          <a:lstStyle/>
          <a:p>
            <a:r>
              <a:rPr lang="en-US" sz="2800" dirty="0" smtClean="0"/>
              <a:t>There were no more </a:t>
            </a:r>
            <a:r>
              <a:rPr lang="en-US" sz="2800" dirty="0" err="1" smtClean="0"/>
              <a:t>Carakas</a:t>
            </a:r>
            <a:r>
              <a:rPr lang="en-US" sz="2800" dirty="0" smtClean="0"/>
              <a:t> and </a:t>
            </a:r>
            <a:r>
              <a:rPr lang="en-US" sz="2800" dirty="0" err="1" smtClean="0"/>
              <a:t>Susrutas</a:t>
            </a:r>
            <a:r>
              <a:rPr lang="en-US" sz="2800" dirty="0" smtClean="0"/>
              <a:t>, nor the advent of power-houses of learning like </a:t>
            </a:r>
            <a:r>
              <a:rPr lang="en-US" sz="2800" dirty="0" err="1" smtClean="0"/>
              <a:t>Nalanda</a:t>
            </a:r>
            <a:r>
              <a:rPr lang="en-US" sz="2800" dirty="0" smtClean="0"/>
              <a:t> in this phase.</a:t>
            </a:r>
          </a:p>
          <a:p>
            <a:r>
              <a:rPr lang="en-US" sz="2800" dirty="0" smtClean="0"/>
              <a:t>Muslim rulers preferred </a:t>
            </a:r>
            <a:r>
              <a:rPr lang="en-US" sz="2800" dirty="0" err="1" smtClean="0"/>
              <a:t>Unani</a:t>
            </a:r>
            <a:r>
              <a:rPr lang="en-US" sz="2800" dirty="0" smtClean="0"/>
              <a:t> over </a:t>
            </a:r>
            <a:r>
              <a:rPr lang="en-US" sz="2800" dirty="0" err="1" smtClean="0"/>
              <a:t>Ayurveda</a:t>
            </a:r>
            <a:r>
              <a:rPr lang="en-US" sz="2800" dirty="0" smtClean="0"/>
              <a:t>.</a:t>
            </a:r>
          </a:p>
          <a:p>
            <a:r>
              <a:rPr lang="en-US" sz="2800" dirty="0" smtClean="0"/>
              <a:t>But the malady had roots deeper in the social history of India, because the surgical techniques of </a:t>
            </a:r>
            <a:r>
              <a:rPr lang="en-US" sz="2800" dirty="0" err="1" smtClean="0"/>
              <a:t>Susruta</a:t>
            </a:r>
            <a:r>
              <a:rPr lang="en-US" sz="2800" dirty="0" smtClean="0"/>
              <a:t> had more or less disappeared from the mainstream of </a:t>
            </a:r>
            <a:r>
              <a:rPr lang="en-US" sz="2800" dirty="0" err="1" smtClean="0"/>
              <a:t>Ayurveda</a:t>
            </a:r>
            <a:r>
              <a:rPr lang="en-US" sz="2800" dirty="0" smtClean="0"/>
              <a:t> already by the time of </a:t>
            </a:r>
            <a:r>
              <a:rPr lang="en-US" sz="2800" dirty="0" err="1" smtClean="0"/>
              <a:t>Vagbhata</a:t>
            </a:r>
            <a:r>
              <a:rPr lang="en-US" sz="2800" dirty="0" smtClean="0"/>
              <a:t>.</a:t>
            </a:r>
          </a:p>
          <a:p>
            <a:r>
              <a:rPr lang="en-US" sz="2800" dirty="0" smtClean="0"/>
              <a:t>Cadaveric dissections was no more mentioned; and the training of disciples did not include exercises on cucumber, jackfruit, animal skin etc for learning incision, extraction, scraping and other surgical procedures.</a:t>
            </a:r>
          </a:p>
          <a:p>
            <a:r>
              <a:rPr lang="en-US" sz="2800" smtClean="0"/>
              <a:t>So </a:t>
            </a:r>
            <a:r>
              <a:rPr lang="en-US" sz="2800" smtClean="0"/>
              <a:t>Muslim </a:t>
            </a:r>
            <a:r>
              <a:rPr lang="en-US" sz="2800" dirty="0" smtClean="0"/>
              <a:t>conquest of </a:t>
            </a:r>
            <a:r>
              <a:rPr lang="en-US" sz="2800" dirty="0" smtClean="0"/>
              <a:t>India and </a:t>
            </a:r>
            <a:r>
              <a:rPr lang="en-US" sz="2800" dirty="0" smtClean="0"/>
              <a:t>destruction of </a:t>
            </a:r>
            <a:r>
              <a:rPr lang="en-US" sz="2800" dirty="0" err="1" smtClean="0"/>
              <a:t>Nalanda</a:t>
            </a:r>
            <a:r>
              <a:rPr lang="en-US" sz="2800" dirty="0" smtClean="0"/>
              <a:t> </a:t>
            </a:r>
            <a:r>
              <a:rPr lang="en-US" sz="2800" dirty="0" smtClean="0"/>
              <a:t>in 1200 AD were </a:t>
            </a:r>
            <a:r>
              <a:rPr lang="en-US" sz="2800" dirty="0" smtClean="0"/>
              <a:t>not the causes but the consequences of the decline of Indian science and civilization.</a:t>
            </a:r>
          </a:p>
          <a:p>
            <a:endParaRPr lang="en-US" sz="2800" dirty="0" smtClean="0"/>
          </a:p>
          <a:p>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3200" dirty="0" err="1" smtClean="0">
                <a:solidFill>
                  <a:srgbClr val="0070C0"/>
                </a:solidFill>
              </a:rPr>
              <a:t>Alberuni’s</a:t>
            </a:r>
            <a:r>
              <a:rPr lang="en-US" sz="3200" dirty="0" smtClean="0">
                <a:solidFill>
                  <a:srgbClr val="0070C0"/>
                </a:solidFill>
              </a:rPr>
              <a:t> India (1000 AD)</a:t>
            </a:r>
            <a:endParaRPr lang="en-US" sz="3200" dirty="0">
              <a:solidFill>
                <a:srgbClr val="0070C0"/>
              </a:solidFill>
            </a:endParaRPr>
          </a:p>
        </p:txBody>
      </p:sp>
      <p:sp>
        <p:nvSpPr>
          <p:cNvPr id="3" name="Content Placeholder 2"/>
          <p:cNvSpPr>
            <a:spLocks noGrp="1"/>
          </p:cNvSpPr>
          <p:nvPr>
            <p:ph idx="1"/>
          </p:nvPr>
        </p:nvSpPr>
        <p:spPr>
          <a:xfrm>
            <a:off x="0" y="533400"/>
            <a:ext cx="9144000" cy="6324600"/>
          </a:xfrm>
        </p:spPr>
        <p:txBody>
          <a:bodyPr>
            <a:noAutofit/>
          </a:bodyPr>
          <a:lstStyle/>
          <a:p>
            <a:r>
              <a:rPr lang="en-US" sz="2800" dirty="0" smtClean="0"/>
              <a:t>The Hindus believe that there is no country but theirs, no nation like theirs, no king like theirs, no religion like theirs, no science like theirs.</a:t>
            </a:r>
          </a:p>
          <a:p>
            <a:r>
              <a:rPr lang="en-US" sz="2800" dirty="0" smtClean="0"/>
              <a:t>They are haughty, foolishly vain, self-conceited, and stolid.</a:t>
            </a:r>
          </a:p>
          <a:p>
            <a:r>
              <a:rPr lang="en-US" sz="2800" dirty="0" smtClean="0"/>
              <a:t>They are by nature niggardly in communicating that which they know, and they take the greatest possible care to withhold it from men of another caste among their own people, still much more, of course, from any foreigner.</a:t>
            </a:r>
          </a:p>
          <a:p>
            <a:r>
              <a:rPr lang="en-US" sz="2800" dirty="0" smtClean="0"/>
              <a:t>Their haughtiness is such that, if you tell them of any science or scholar in </a:t>
            </a:r>
            <a:r>
              <a:rPr lang="en-US" sz="2800" dirty="0" err="1" smtClean="0"/>
              <a:t>Khorasan</a:t>
            </a:r>
            <a:r>
              <a:rPr lang="en-US" sz="2800" dirty="0" smtClean="0"/>
              <a:t> or Persia, they will think you to be both an ignoramus and a liar.</a:t>
            </a:r>
          </a:p>
          <a:p>
            <a:r>
              <a:rPr lang="en-US" sz="2800" dirty="0" smtClean="0"/>
              <a:t>If they traveled and mixed with other nations, they would soon change their mind, for their ancestors were not as narrow-mined as the present generation is.</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a:bodyPr>
          <a:lstStyle/>
          <a:p>
            <a:r>
              <a:rPr lang="en-US" sz="3200" dirty="0" smtClean="0">
                <a:solidFill>
                  <a:srgbClr val="0070C0"/>
                </a:solidFill>
              </a:rPr>
              <a:t>Subculture of Surgical Skills in Lower castes</a:t>
            </a:r>
            <a:br>
              <a:rPr lang="en-US" sz="3200" dirty="0" smtClean="0">
                <a:solidFill>
                  <a:srgbClr val="0070C0"/>
                </a:solidFill>
              </a:rPr>
            </a:br>
            <a:r>
              <a:rPr lang="en-US" sz="2800" dirty="0" err="1" smtClean="0">
                <a:solidFill>
                  <a:srgbClr val="FF0000"/>
                </a:solidFill>
              </a:rPr>
              <a:t>Valiathan</a:t>
            </a:r>
            <a:r>
              <a:rPr lang="en-US" sz="3200" dirty="0" smtClean="0">
                <a:solidFill>
                  <a:srgbClr val="0070C0"/>
                </a:solidFill>
              </a:rPr>
              <a:t> </a:t>
            </a:r>
            <a:endParaRPr lang="en-US" sz="3200" dirty="0">
              <a:solidFill>
                <a:srgbClr val="0070C0"/>
              </a:solidFill>
            </a:endParaRPr>
          </a:p>
        </p:txBody>
      </p:sp>
      <p:sp>
        <p:nvSpPr>
          <p:cNvPr id="3" name="Content Placeholder 2"/>
          <p:cNvSpPr>
            <a:spLocks noGrp="1"/>
          </p:cNvSpPr>
          <p:nvPr>
            <p:ph idx="1"/>
          </p:nvPr>
        </p:nvSpPr>
        <p:spPr>
          <a:xfrm>
            <a:off x="0" y="1600200"/>
            <a:ext cx="8991600" cy="5029200"/>
          </a:xfrm>
        </p:spPr>
        <p:txBody>
          <a:bodyPr/>
          <a:lstStyle/>
          <a:p>
            <a:r>
              <a:rPr lang="en-US" dirty="0" smtClean="0"/>
              <a:t>The surgical procedure that disappeared from the main stream surfaced however among castes, which were low in the social hierarchy.</a:t>
            </a:r>
          </a:p>
          <a:p>
            <a:r>
              <a:rPr lang="en-US" dirty="0" err="1" smtClean="0"/>
              <a:t>Susruta’s</a:t>
            </a:r>
            <a:r>
              <a:rPr lang="en-US" dirty="0" smtClean="0"/>
              <a:t> nose repair is an interesting example.</a:t>
            </a:r>
          </a:p>
          <a:p>
            <a:r>
              <a:rPr lang="en-US" dirty="0" smtClean="0"/>
              <a:t>Barring a perfunctory reference, it received no serious attention in the </a:t>
            </a:r>
            <a:r>
              <a:rPr lang="en-US" dirty="0" err="1" smtClean="0"/>
              <a:t>Aurvedic</a:t>
            </a:r>
            <a:r>
              <a:rPr lang="en-US" dirty="0" smtClean="0"/>
              <a:t> texts; nor was it performed by reputed </a:t>
            </a:r>
            <a:r>
              <a:rPr lang="en-US" dirty="0" err="1" smtClean="0"/>
              <a:t>Vaidyas</a:t>
            </a:r>
            <a:r>
              <a:rPr lang="en-US" dirty="0" smtClean="0"/>
              <a:t>.</a:t>
            </a:r>
          </a:p>
          <a:p>
            <a:r>
              <a:rPr lang="en-US" dirty="0" smtClean="0"/>
              <a:t>Its survival was “discovered” accidentally by British observers in </a:t>
            </a:r>
            <a:r>
              <a:rPr lang="en-US" dirty="0" err="1" smtClean="0"/>
              <a:t>Pune</a:t>
            </a:r>
            <a:r>
              <a:rPr lang="en-US" dirty="0" smtClean="0"/>
              <a:t> towards the end of 18</a:t>
            </a:r>
            <a:r>
              <a:rPr lang="en-US" baseline="30000" dirty="0" smtClean="0"/>
              <a:t>th</a:t>
            </a:r>
            <a:r>
              <a:rPr lang="en-US" dirty="0" smtClean="0"/>
              <a:t> century.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dirty="0" err="1" smtClean="0">
                <a:solidFill>
                  <a:srgbClr val="FF0000"/>
                </a:solidFill>
              </a:rPr>
              <a:t>Pune</a:t>
            </a:r>
            <a:r>
              <a:rPr lang="en-US" sz="3200" dirty="0" smtClean="0">
                <a:solidFill>
                  <a:srgbClr val="FF0000"/>
                </a:solidFill>
              </a:rPr>
              <a:t> nose repair episode</a:t>
            </a:r>
            <a:endParaRPr lang="en-US" sz="3200" dirty="0">
              <a:solidFill>
                <a:srgbClr val="FF0000"/>
              </a:solidFill>
            </a:endParaRPr>
          </a:p>
        </p:txBody>
      </p:sp>
      <p:sp>
        <p:nvSpPr>
          <p:cNvPr id="3" name="Content Placeholder 2"/>
          <p:cNvSpPr>
            <a:spLocks noGrp="1"/>
          </p:cNvSpPr>
          <p:nvPr>
            <p:ph idx="1"/>
          </p:nvPr>
        </p:nvSpPr>
        <p:spPr>
          <a:xfrm>
            <a:off x="0" y="762000"/>
            <a:ext cx="9144000" cy="5791200"/>
          </a:xfrm>
        </p:spPr>
        <p:txBody>
          <a:bodyPr>
            <a:normAutofit lnSpcReduction="10000"/>
          </a:bodyPr>
          <a:lstStyle/>
          <a:p>
            <a:r>
              <a:rPr lang="en-US" sz="2800" dirty="0" smtClean="0"/>
              <a:t>Dr. Scott, a sympathetic British doctor residing in Mumbai, had heard </a:t>
            </a:r>
            <a:r>
              <a:rPr lang="en-US" sz="2400" dirty="0" smtClean="0"/>
              <a:t>from</a:t>
            </a:r>
            <a:r>
              <a:rPr lang="en-US" sz="2800" dirty="0" smtClean="0"/>
              <a:t> one Capt. Irvine </a:t>
            </a:r>
            <a:r>
              <a:rPr lang="en-US" sz="2800" smtClean="0"/>
              <a:t>in 1793 </a:t>
            </a:r>
            <a:r>
              <a:rPr lang="en-US" sz="2800" dirty="0" smtClean="0"/>
              <a:t>about the practice among “</a:t>
            </a:r>
            <a:r>
              <a:rPr lang="en-US" sz="2800" dirty="0" err="1" smtClean="0"/>
              <a:t>gentoos</a:t>
            </a:r>
            <a:r>
              <a:rPr lang="en-US" sz="2800" dirty="0" smtClean="0"/>
              <a:t> of putting new noses on people who have had them cut off”!</a:t>
            </a:r>
          </a:p>
          <a:p>
            <a:r>
              <a:rPr lang="en-US" sz="2800" dirty="0" smtClean="0"/>
              <a:t>He assured Dr. Scott that all the employees of the East India Company in </a:t>
            </a:r>
            <a:r>
              <a:rPr lang="en-US" sz="2800" dirty="0" err="1" smtClean="0"/>
              <a:t>Pune</a:t>
            </a:r>
            <a:r>
              <a:rPr lang="en-US" sz="2800" dirty="0" smtClean="0"/>
              <a:t> were witnesses to the operation which gave the man a “pretty good nose”.</a:t>
            </a:r>
          </a:p>
          <a:p>
            <a:r>
              <a:rPr lang="en-US" sz="2800" dirty="0" smtClean="0"/>
              <a:t>Dr. Scott wrote to Mr. Findlay, the company surgeon in </a:t>
            </a:r>
            <a:r>
              <a:rPr lang="en-US" sz="2800" dirty="0" err="1" smtClean="0"/>
              <a:t>Pune</a:t>
            </a:r>
            <a:r>
              <a:rPr lang="en-US" sz="2800" dirty="0" smtClean="0"/>
              <a:t>, to ascertain the veracity of this report because such an operation was unknown in Europe.</a:t>
            </a:r>
          </a:p>
          <a:p>
            <a:r>
              <a:rPr lang="en-US" sz="2800" dirty="0" smtClean="0"/>
              <a:t>Mr. Findley sent a detailed report on the basis of eyewitness observation by himself and Mr. </a:t>
            </a:r>
            <a:r>
              <a:rPr lang="en-US" sz="2800" dirty="0" err="1" smtClean="0"/>
              <a:t>Cruso</a:t>
            </a:r>
            <a:r>
              <a:rPr lang="en-US" sz="2800" dirty="0" smtClean="0"/>
              <a:t> on 1</a:t>
            </a:r>
            <a:r>
              <a:rPr lang="en-US" sz="2800" baseline="30000" dirty="0" smtClean="0"/>
              <a:t>st</a:t>
            </a:r>
            <a:r>
              <a:rPr lang="en-US" sz="2800" dirty="0" smtClean="0"/>
              <a:t> January 1794.</a:t>
            </a:r>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629400"/>
          </a:xfrm>
        </p:spPr>
        <p:txBody>
          <a:bodyPr>
            <a:normAutofit lnSpcReduction="10000"/>
          </a:bodyPr>
          <a:lstStyle/>
          <a:p>
            <a:r>
              <a:rPr lang="en-US" sz="2800" dirty="0" smtClean="0"/>
              <a:t>The report described how a “</a:t>
            </a:r>
            <a:r>
              <a:rPr lang="en-US" sz="2800" dirty="0" err="1" smtClean="0"/>
              <a:t>koomar</a:t>
            </a:r>
            <a:r>
              <a:rPr lang="en-US" sz="2800" dirty="0" smtClean="0"/>
              <a:t>” caste man had borrowed an old razor for the occasion, dissected a flap from the forehead of the patient with much composure, freshened the edges of the nasal defect and applied the flap thereon by rotation with a cement “without the aid of stitches, sticking plaster or bandages”. The flap healed and “an adhesion has taken place seemingly in every part”. </a:t>
            </a:r>
          </a:p>
          <a:p>
            <a:r>
              <a:rPr lang="en-US" sz="2800" dirty="0" smtClean="0"/>
              <a:t>It was a report of this procedure, published in the “Gentleman’s Magazine” of London in 1794, which caught the attention of a surgeon, Dr. J. C. </a:t>
            </a:r>
            <a:r>
              <a:rPr lang="en-US" sz="2800" dirty="0" err="1" smtClean="0"/>
              <a:t>Carpue</a:t>
            </a:r>
            <a:r>
              <a:rPr lang="en-US" sz="2800" dirty="0" smtClean="0"/>
              <a:t>, FRS. </a:t>
            </a:r>
          </a:p>
          <a:p>
            <a:r>
              <a:rPr lang="en-US" sz="2800" dirty="0" smtClean="0"/>
              <a:t>He performed the operation for the 1</a:t>
            </a:r>
            <a:r>
              <a:rPr lang="en-US" sz="2800" baseline="30000" dirty="0" smtClean="0"/>
              <a:t>st</a:t>
            </a:r>
            <a:r>
              <a:rPr lang="en-US" sz="2800" dirty="0" smtClean="0"/>
              <a:t> time in the West and published a full length paper on “An account of two successful operations for restoring a lost nose from the integuments of the forehead” in 1816 (H. Scott, Bombay, India Office Library, London).</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63" y="685800"/>
            <a:ext cx="9144000" cy="6248400"/>
          </a:xfrm>
        </p:spPr>
        <p:txBody>
          <a:bodyPr>
            <a:normAutofit lnSpcReduction="10000"/>
          </a:bodyPr>
          <a:lstStyle/>
          <a:p>
            <a:r>
              <a:rPr lang="en-US" sz="2800" dirty="0" smtClean="0"/>
              <a:t>A similar eyewitness report on </a:t>
            </a:r>
            <a:r>
              <a:rPr lang="en-US" sz="2800" dirty="0" err="1" smtClean="0"/>
              <a:t>Susruta’s</a:t>
            </a:r>
            <a:r>
              <a:rPr lang="en-US" sz="2800" dirty="0" smtClean="0"/>
              <a:t> couching for cataract was given by Dr. </a:t>
            </a:r>
            <a:r>
              <a:rPr lang="en-US" sz="2800" dirty="0" err="1" smtClean="0"/>
              <a:t>Ekambaram</a:t>
            </a:r>
            <a:r>
              <a:rPr lang="en-US" sz="2800" dirty="0" smtClean="0"/>
              <a:t> of Coimbatore in 1910. He found that the procedure was done by itinerant Mohammedan </a:t>
            </a:r>
            <a:r>
              <a:rPr lang="en-US" sz="2800" dirty="0" err="1" smtClean="0"/>
              <a:t>vaidyas</a:t>
            </a:r>
            <a:r>
              <a:rPr lang="en-US" sz="2800" dirty="0" smtClean="0"/>
              <a:t> who followed the steps of </a:t>
            </a:r>
            <a:r>
              <a:rPr lang="en-US" sz="2800" dirty="0" err="1" smtClean="0"/>
              <a:t>Susruta’s</a:t>
            </a:r>
            <a:r>
              <a:rPr lang="en-US" sz="2800" dirty="0" smtClean="0"/>
              <a:t> method.</a:t>
            </a:r>
          </a:p>
          <a:p>
            <a:r>
              <a:rPr lang="en-US" sz="2800" dirty="0" smtClean="0"/>
              <a:t>Note that the procedure in </a:t>
            </a:r>
            <a:r>
              <a:rPr lang="en-US" sz="2800" dirty="0" err="1" smtClean="0"/>
              <a:t>Pune</a:t>
            </a:r>
            <a:r>
              <a:rPr lang="en-US" sz="2800" dirty="0" smtClean="0"/>
              <a:t> and Coimbatore were done not by </a:t>
            </a:r>
            <a:r>
              <a:rPr lang="en-US" sz="2800" dirty="0" err="1" smtClean="0"/>
              <a:t>Ayurvedic</a:t>
            </a:r>
            <a:r>
              <a:rPr lang="en-US" sz="2800" dirty="0" smtClean="0"/>
              <a:t> physicians but by illiterate men, who had learned the techniques from an earlier generation.</a:t>
            </a:r>
          </a:p>
          <a:p>
            <a:r>
              <a:rPr lang="en-US" sz="2800" dirty="0" smtClean="0"/>
              <a:t>Treatment of fracture by bonesetters, child delivery by dais  and many other procedures involving “dirtying of hand” were relegated to lower caste persons, who did not understand their anatomical basis or rationale.</a:t>
            </a:r>
          </a:p>
          <a:p>
            <a:r>
              <a:rPr lang="en-US" sz="2800" dirty="0" smtClean="0"/>
              <a:t>It was as if the nation’s brain was decoupled from its hand, which ensured that there could never be innovation based on true understanding.</a:t>
            </a:r>
            <a:endParaRPr lang="en-US" sz="2800" dirty="0"/>
          </a:p>
        </p:txBody>
      </p:sp>
      <p:sp>
        <p:nvSpPr>
          <p:cNvPr id="4" name="TextBox 3"/>
          <p:cNvSpPr txBox="1"/>
          <p:nvPr/>
        </p:nvSpPr>
        <p:spPr>
          <a:xfrm>
            <a:off x="2514600" y="0"/>
            <a:ext cx="3641318" cy="584775"/>
          </a:xfrm>
          <a:prstGeom prst="rect">
            <a:avLst/>
          </a:prstGeom>
          <a:noFill/>
        </p:spPr>
        <p:txBody>
          <a:bodyPr wrap="none" rtlCol="0">
            <a:spAutoFit/>
          </a:bodyPr>
          <a:lstStyle/>
          <a:p>
            <a:r>
              <a:rPr lang="en-US" sz="3200" dirty="0" smtClean="0">
                <a:solidFill>
                  <a:srgbClr val="0070C0"/>
                </a:solidFill>
              </a:rPr>
              <a:t>Other  Surgical  Skills</a:t>
            </a:r>
            <a:endParaRPr lang="en-US" sz="3200" dirty="0">
              <a:solidFill>
                <a:srgbClr val="0070C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rmAutofit/>
          </a:bodyPr>
          <a:lstStyle/>
          <a:p>
            <a:r>
              <a:rPr lang="en-US" sz="3200" dirty="0" smtClean="0">
                <a:solidFill>
                  <a:srgbClr val="0070C0"/>
                </a:solidFill>
              </a:rPr>
              <a:t>Subculture of Metallurgical Skills in Lower Castes</a:t>
            </a:r>
            <a:br>
              <a:rPr lang="en-US" sz="3200" dirty="0" smtClean="0">
                <a:solidFill>
                  <a:srgbClr val="0070C0"/>
                </a:solidFill>
              </a:rPr>
            </a:br>
            <a:r>
              <a:rPr lang="en-US" sz="2800" dirty="0" err="1" smtClean="0">
                <a:solidFill>
                  <a:srgbClr val="FF0000"/>
                </a:solidFill>
              </a:rPr>
              <a:t>Dharampal</a:t>
            </a:r>
            <a:r>
              <a:rPr lang="en-US" sz="2800" dirty="0" smtClean="0">
                <a:solidFill>
                  <a:srgbClr val="FF0000"/>
                </a:solidFill>
              </a:rPr>
              <a:t>: Indian Science &amp; Technology in the 18</a:t>
            </a:r>
            <a:r>
              <a:rPr lang="en-US" sz="2800" baseline="30000" dirty="0" smtClean="0">
                <a:solidFill>
                  <a:srgbClr val="FF0000"/>
                </a:solidFill>
              </a:rPr>
              <a:t>th</a:t>
            </a:r>
            <a:r>
              <a:rPr lang="en-US" sz="2800" dirty="0" smtClean="0">
                <a:solidFill>
                  <a:srgbClr val="FF0000"/>
                </a:solidFill>
              </a:rPr>
              <a:t> Century</a:t>
            </a:r>
            <a:endParaRPr lang="en-US" sz="3200" dirty="0">
              <a:solidFill>
                <a:srgbClr val="FF0000"/>
              </a:solidFill>
            </a:endParaRPr>
          </a:p>
        </p:txBody>
      </p:sp>
      <p:sp>
        <p:nvSpPr>
          <p:cNvPr id="3" name="Content Placeholder 2"/>
          <p:cNvSpPr>
            <a:spLocks noGrp="1"/>
          </p:cNvSpPr>
          <p:nvPr>
            <p:ph idx="1"/>
          </p:nvPr>
        </p:nvSpPr>
        <p:spPr>
          <a:xfrm>
            <a:off x="0" y="990600"/>
            <a:ext cx="8991600" cy="6248400"/>
          </a:xfrm>
        </p:spPr>
        <p:txBody>
          <a:bodyPr>
            <a:normAutofit/>
          </a:bodyPr>
          <a:lstStyle/>
          <a:p>
            <a:r>
              <a:rPr lang="en-US" sz="2800" dirty="0" smtClean="0"/>
              <a:t>On the request of the Govt. of Bengal in 1828, James Franklin FRS, made a thorough study of the ore, charcoal and furnaces used by the natives of Central India for making iron.</a:t>
            </a:r>
          </a:p>
          <a:p>
            <a:r>
              <a:rPr lang="en-US" sz="2800" dirty="0" smtClean="0"/>
              <a:t>He wrote “ the smelting furnaces, though crude in appearance, are never the less very exact in the interior proportions, and it has often surprised me to see men who are unquestionably ignorant of their principle, construct them with such precision”.</a:t>
            </a:r>
          </a:p>
          <a:p>
            <a:r>
              <a:rPr lang="en-US" sz="2800" dirty="0" smtClean="0"/>
              <a:t>He went on to describe in detail the geometrical and practical construction of the furnace, the construction and use of bellows, construction of two refineries for each furnace, mode of smelting and refining etc.</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686800" cy="1143000"/>
          </a:xfrm>
        </p:spPr>
        <p:txBody>
          <a:bodyPr>
            <a:normAutofit/>
          </a:bodyPr>
          <a:lstStyle/>
          <a:p>
            <a:r>
              <a:rPr lang="en-US" sz="3200" dirty="0" smtClean="0">
                <a:solidFill>
                  <a:srgbClr val="0070C0"/>
                </a:solidFill>
              </a:rPr>
              <a:t>Indian Chemistry after the 9</a:t>
            </a:r>
            <a:r>
              <a:rPr lang="en-US" sz="3200" baseline="30000" dirty="0" smtClean="0">
                <a:solidFill>
                  <a:srgbClr val="0070C0"/>
                </a:solidFill>
              </a:rPr>
              <a:t>th</a:t>
            </a:r>
            <a:r>
              <a:rPr lang="en-US" sz="3200" dirty="0" smtClean="0">
                <a:solidFill>
                  <a:srgbClr val="0070C0"/>
                </a:solidFill>
              </a:rPr>
              <a:t> Century: </a:t>
            </a:r>
            <a:r>
              <a:rPr lang="en-US" sz="2800" dirty="0" smtClean="0">
                <a:solidFill>
                  <a:srgbClr val="0070C0"/>
                </a:solidFill>
              </a:rPr>
              <a:t>P. C. Ray  (History of Chemistry in Ancient &amp; Medieval India)</a:t>
            </a:r>
            <a:endParaRPr lang="en-US" sz="3200" dirty="0">
              <a:solidFill>
                <a:srgbClr val="0070C0"/>
              </a:solidFill>
            </a:endParaRPr>
          </a:p>
        </p:txBody>
      </p:sp>
      <p:sp>
        <p:nvSpPr>
          <p:cNvPr id="3" name="Content Placeholder 2"/>
          <p:cNvSpPr>
            <a:spLocks noGrp="1"/>
          </p:cNvSpPr>
          <p:nvPr>
            <p:ph idx="1"/>
          </p:nvPr>
        </p:nvSpPr>
        <p:spPr>
          <a:xfrm>
            <a:off x="0" y="838200"/>
            <a:ext cx="9144000" cy="5943600"/>
          </a:xfrm>
        </p:spPr>
        <p:txBody>
          <a:bodyPr>
            <a:noAutofit/>
          </a:bodyPr>
          <a:lstStyle/>
          <a:p>
            <a:r>
              <a:rPr lang="en-US" sz="2800" dirty="0" smtClean="0"/>
              <a:t>Indian chemistry continued to develop for a few centuries after this mainly as the empirical science of alchemy.</a:t>
            </a:r>
          </a:p>
          <a:p>
            <a:r>
              <a:rPr lang="en-US" sz="2800" dirty="0" smtClean="0"/>
              <a:t>Alchemy was practiced by men regardless of caste, but shunned by Brahmins.</a:t>
            </a:r>
          </a:p>
          <a:p>
            <a:r>
              <a:rPr lang="en-US" sz="2800" dirty="0" smtClean="0"/>
              <a:t>There were many pioneers in alchemy; and an outstanding figure named </a:t>
            </a:r>
            <a:r>
              <a:rPr lang="en-US" sz="2800" dirty="0" err="1" smtClean="0"/>
              <a:t>Nagarjuna</a:t>
            </a:r>
            <a:r>
              <a:rPr lang="en-US" sz="2800" dirty="0" smtClean="0"/>
              <a:t> has been respectfully referred in Al </a:t>
            </a:r>
            <a:r>
              <a:rPr lang="en-US" sz="2800" dirty="0" err="1" smtClean="0"/>
              <a:t>Beruni’s</a:t>
            </a:r>
            <a:r>
              <a:rPr lang="en-US" sz="2800" dirty="0" smtClean="0"/>
              <a:t> India of early 11</a:t>
            </a:r>
            <a:r>
              <a:rPr lang="en-US" sz="2800" baseline="30000" dirty="0" smtClean="0"/>
              <a:t>th</a:t>
            </a:r>
            <a:r>
              <a:rPr lang="en-US" sz="2800" dirty="0" smtClean="0"/>
              <a:t> century to have lived a century earlier. (But there are several </a:t>
            </a:r>
            <a:r>
              <a:rPr lang="en-US" sz="2800" dirty="0" err="1" smtClean="0"/>
              <a:t>Nagarjunas</a:t>
            </a:r>
            <a:r>
              <a:rPr lang="en-US" sz="2800" dirty="0" smtClean="0"/>
              <a:t> in history?) </a:t>
            </a:r>
          </a:p>
          <a:p>
            <a:r>
              <a:rPr lang="en-US" sz="2800" dirty="0" smtClean="0"/>
              <a:t>Alchemy was taught in </a:t>
            </a:r>
            <a:r>
              <a:rPr lang="en-US" sz="2800" dirty="0" err="1" smtClean="0"/>
              <a:t>Nalanda</a:t>
            </a:r>
            <a:r>
              <a:rPr lang="en-US" sz="2800" dirty="0" smtClean="0"/>
              <a:t> , </a:t>
            </a:r>
            <a:r>
              <a:rPr lang="en-US" sz="2800" dirty="0" err="1" smtClean="0"/>
              <a:t>Vikramshila</a:t>
            </a:r>
            <a:r>
              <a:rPr lang="en-US" sz="2800" dirty="0" smtClean="0"/>
              <a:t> &amp; </a:t>
            </a:r>
            <a:r>
              <a:rPr lang="en-US" sz="2800" dirty="0" err="1" smtClean="0"/>
              <a:t>Udantapura</a:t>
            </a:r>
            <a:r>
              <a:rPr lang="en-US" sz="2800" dirty="0" smtClean="0"/>
              <a:t> monasteries till their destruction around 1200 AD.</a:t>
            </a:r>
          </a:p>
          <a:p>
            <a:r>
              <a:rPr lang="en-US" sz="2800" dirty="0" smtClean="0"/>
              <a:t>After this the alchemists fled to Tibet and Deccan.</a:t>
            </a:r>
          </a:p>
          <a:p>
            <a:r>
              <a:rPr lang="en-US" sz="2800" dirty="0" smtClean="0"/>
              <a:t>P. C. Ray traces back the development of chemistry in India to  this subaltern culture of alchemy.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629400"/>
          </a:xfrm>
        </p:spPr>
        <p:txBody>
          <a:bodyPr>
            <a:normAutofit/>
          </a:bodyPr>
          <a:lstStyle/>
          <a:p>
            <a:r>
              <a:rPr lang="en-US" sz="2800" dirty="0" smtClean="0"/>
              <a:t>On getting the product evaluated at the </a:t>
            </a:r>
            <a:r>
              <a:rPr lang="en-US" sz="2800" dirty="0" err="1" smtClean="0"/>
              <a:t>Sagar</a:t>
            </a:r>
            <a:r>
              <a:rPr lang="en-US" sz="2800" dirty="0" smtClean="0"/>
              <a:t> mint he wrote ”the bar iron was of the most excellent quality, possessing all the desirable properties of malleability, ductility at different temperatures and of tenacity of which I think it cannot be surpassed by the best Swedish iron”.</a:t>
            </a:r>
          </a:p>
          <a:p>
            <a:r>
              <a:rPr lang="en-US" sz="2800" dirty="0" smtClean="0"/>
              <a:t>Though the workmen could not answer Franklin’s questions or explain the procedures used for hundreds of years by their forefathers, he commented that the “original plan of this singular furnace must have been the work of advanced intelligence”. </a:t>
            </a:r>
          </a:p>
          <a:p>
            <a:r>
              <a:rPr lang="en-US" sz="2800" dirty="0" smtClean="0"/>
              <a:t>Actually this was the relic of a civilization that had produced the iron pillars of Delhi/</a:t>
            </a:r>
            <a:r>
              <a:rPr lang="en-US" sz="2800" dirty="0" err="1" smtClean="0"/>
              <a:t>Vidisha</a:t>
            </a:r>
            <a:r>
              <a:rPr lang="en-US" sz="2800" dirty="0" smtClean="0"/>
              <a:t> in 400AD and </a:t>
            </a:r>
            <a:r>
              <a:rPr lang="en-US" sz="2800" dirty="0" err="1" smtClean="0"/>
              <a:t>Dhar</a:t>
            </a:r>
            <a:r>
              <a:rPr lang="en-US" sz="2800" dirty="0" smtClean="0"/>
              <a:t> in 1000 AD. </a:t>
            </a:r>
            <a:endParaRPr 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solidFill>
                  <a:srgbClr val="0070C0"/>
                </a:solidFill>
              </a:rPr>
              <a:t>Reflections of </a:t>
            </a:r>
            <a:r>
              <a:rPr lang="en-US" sz="3200" dirty="0" err="1" smtClean="0">
                <a:solidFill>
                  <a:srgbClr val="0070C0"/>
                </a:solidFill>
              </a:rPr>
              <a:t>Valiathan</a:t>
            </a:r>
            <a:endParaRPr lang="en-US" sz="3200" dirty="0">
              <a:solidFill>
                <a:srgbClr val="0070C0"/>
              </a:solidFill>
            </a:endParaRPr>
          </a:p>
        </p:txBody>
      </p:sp>
      <p:sp>
        <p:nvSpPr>
          <p:cNvPr id="3" name="Content Placeholder 2"/>
          <p:cNvSpPr>
            <a:spLocks noGrp="1"/>
          </p:cNvSpPr>
          <p:nvPr>
            <p:ph idx="1"/>
          </p:nvPr>
        </p:nvSpPr>
        <p:spPr/>
        <p:txBody>
          <a:bodyPr>
            <a:normAutofit/>
          </a:bodyPr>
          <a:lstStyle/>
          <a:p>
            <a:r>
              <a:rPr lang="en-US" sz="2800" dirty="0" smtClean="0"/>
              <a:t>The workmen doing nose repair in </a:t>
            </a:r>
            <a:r>
              <a:rPr lang="en-US" sz="2800" dirty="0" err="1" smtClean="0"/>
              <a:t>Pune</a:t>
            </a:r>
            <a:r>
              <a:rPr lang="en-US" sz="2800" dirty="0" smtClean="0"/>
              <a:t>, cataract couching in Coimbatore and ore smelting in Jabalpur were condemned to illiteracy, low social status, poor self-esteem and little hope of self advancement.</a:t>
            </a:r>
          </a:p>
          <a:p>
            <a:r>
              <a:rPr lang="en-US" sz="2800" dirty="0" smtClean="0"/>
              <a:t>Since this grim prospect claimed hundreds of thousands of citizens, who used their hands to make a living, ruin could be the only destination of their nation.</a:t>
            </a:r>
            <a:endParaRPr 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070C0"/>
                </a:solidFill>
              </a:rPr>
              <a:t>Reflections of P. C. Ray </a:t>
            </a:r>
            <a:br>
              <a:rPr lang="en-US" sz="3200" dirty="0" smtClean="0">
                <a:solidFill>
                  <a:srgbClr val="0070C0"/>
                </a:solidFill>
              </a:rPr>
            </a:br>
            <a:r>
              <a:rPr lang="en-US" sz="2800" dirty="0" smtClean="0">
                <a:solidFill>
                  <a:srgbClr val="0070C0"/>
                </a:solidFill>
              </a:rPr>
              <a:t>(History of Chemistry in ancient and medieval India)</a:t>
            </a:r>
            <a:endParaRPr lang="en-US" sz="3200" dirty="0">
              <a:solidFill>
                <a:srgbClr val="0070C0"/>
              </a:solidFill>
            </a:endParaRPr>
          </a:p>
        </p:txBody>
      </p:sp>
      <p:sp>
        <p:nvSpPr>
          <p:cNvPr id="3" name="Content Placeholder 2"/>
          <p:cNvSpPr>
            <a:spLocks noGrp="1"/>
          </p:cNvSpPr>
          <p:nvPr>
            <p:ph idx="1"/>
          </p:nvPr>
        </p:nvSpPr>
        <p:spPr>
          <a:xfrm>
            <a:off x="0" y="1600200"/>
            <a:ext cx="8991600" cy="4953000"/>
          </a:xfrm>
        </p:spPr>
        <p:txBody>
          <a:bodyPr>
            <a:normAutofit/>
          </a:bodyPr>
          <a:lstStyle/>
          <a:p>
            <a:r>
              <a:rPr lang="en-US" sz="2800" dirty="0" smtClean="0"/>
              <a:t>According to </a:t>
            </a:r>
            <a:r>
              <a:rPr lang="en-US" sz="2800" dirty="0" err="1" smtClean="0"/>
              <a:t>Susruta</a:t>
            </a:r>
            <a:r>
              <a:rPr lang="en-US" sz="2800" dirty="0" smtClean="0"/>
              <a:t>, the dissection of the dead bodies is indispensible to the students of surgery, and this high authority lays particular stress on knowledge gained from experiments and observations. But Manu would have none of it. According to Manu, the very touch of corpse is enough to contaminate the sacred person of a Brahmin. Thus we find shortly after </a:t>
            </a:r>
            <a:r>
              <a:rPr lang="en-US" sz="2800" dirty="0" err="1" smtClean="0"/>
              <a:t>Vagbhata</a:t>
            </a:r>
            <a:r>
              <a:rPr lang="en-US" sz="2800" dirty="0" smtClean="0"/>
              <a:t>, the handling of a lancet was discouraged and anatomy and surgery fell to disuse. They became for all practical purposes, lost sciences for the Hindus. It was considered equally undignified to sweat away at the metal furnaces. </a:t>
            </a:r>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934200"/>
          </a:xfrm>
        </p:spPr>
        <p:txBody>
          <a:bodyPr>
            <a:noAutofit/>
          </a:bodyPr>
          <a:lstStyle/>
          <a:p>
            <a:r>
              <a:rPr lang="en-US" sz="2800" dirty="0" smtClean="0"/>
              <a:t>The sciences being thus relegated to the lower castes, and the professions made hereditary, a certain degree of fineness, delicacy and deftness in manipulation was no doubt secured. But this was accomplished at a terrible cost. The intellectual portion of the community being thus withdrawn from active participation in these sciences, the </a:t>
            </a:r>
            <a:r>
              <a:rPr lang="en-US" sz="2800" u="sng" dirty="0" smtClean="0"/>
              <a:t>how and why </a:t>
            </a:r>
            <a:r>
              <a:rPr lang="en-US" sz="2800" dirty="0" smtClean="0"/>
              <a:t>of phenomenon – the coordination of cause and effect – were lost sight of. The spirit of enquiry gradually died out among the nation (</a:t>
            </a:r>
            <a:r>
              <a:rPr lang="en-US" sz="2800" dirty="0" smtClean="0">
                <a:solidFill>
                  <a:srgbClr val="FF0000"/>
                </a:solidFill>
              </a:rPr>
              <a:t>naturally prone to speculation and metaphysical subtleties</a:t>
            </a:r>
            <a:r>
              <a:rPr lang="en-US" sz="2800" dirty="0" smtClean="0"/>
              <a:t>), and India for once bade adieu to experimental and inductive sciences. Her soil was made morally unfit for the birth of a Boyle, a Descartes, or a Newton; and her very name was expunged from the map of the scientific world for a time. </a:t>
            </a:r>
          </a:p>
          <a:p>
            <a:r>
              <a:rPr lang="en-US" sz="2800" dirty="0" smtClean="0"/>
              <a:t>Under these circumstances, India’s rout at the East-West encounter of the 18</a:t>
            </a:r>
            <a:r>
              <a:rPr lang="en-US" sz="2800" baseline="30000" dirty="0" smtClean="0"/>
              <a:t>th</a:t>
            </a:r>
            <a:r>
              <a:rPr lang="en-US" sz="2800" dirty="0" smtClean="0"/>
              <a:t> century was a foregone conclusion.</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1143000"/>
          </a:xfrm>
        </p:spPr>
        <p:txBody>
          <a:bodyPr>
            <a:normAutofit fontScale="90000"/>
          </a:bodyPr>
          <a:lstStyle/>
          <a:p>
            <a:r>
              <a:rPr lang="en-US" sz="2800" dirty="0" smtClean="0"/>
              <a:t>Review of the Indian calendar Reforms Committee under M. N. </a:t>
            </a:r>
            <a:r>
              <a:rPr lang="en-US" sz="2800" dirty="0" err="1" smtClean="0"/>
              <a:t>Saha</a:t>
            </a:r>
            <a:r>
              <a:rPr lang="en-US" sz="2800" dirty="0" smtClean="0"/>
              <a:t> on the three periods of ancient Indian Astronomy: </a:t>
            </a:r>
            <a:br>
              <a:rPr lang="en-US" sz="2800" dirty="0" smtClean="0"/>
            </a:br>
            <a:r>
              <a:rPr lang="en-US" sz="2800" dirty="0" smtClean="0">
                <a:solidFill>
                  <a:srgbClr val="FF0000"/>
                </a:solidFill>
              </a:rPr>
              <a:t>Vedic(-&gt;1300BC), </a:t>
            </a:r>
            <a:r>
              <a:rPr lang="en-US" sz="2800" dirty="0" err="1" smtClean="0">
                <a:solidFill>
                  <a:srgbClr val="FF0000"/>
                </a:solidFill>
              </a:rPr>
              <a:t>Vedanga</a:t>
            </a:r>
            <a:r>
              <a:rPr lang="en-US" sz="2800" dirty="0" smtClean="0">
                <a:solidFill>
                  <a:srgbClr val="FF0000"/>
                </a:solidFill>
              </a:rPr>
              <a:t>(1300BC-400AD), </a:t>
            </a:r>
            <a:r>
              <a:rPr lang="en-US" sz="2800" dirty="0" err="1" smtClean="0">
                <a:solidFill>
                  <a:srgbClr val="FF0000"/>
                </a:solidFill>
              </a:rPr>
              <a:t>Siddhanta</a:t>
            </a:r>
            <a:r>
              <a:rPr lang="en-US" sz="2800" dirty="0" smtClean="0">
                <a:solidFill>
                  <a:srgbClr val="FF0000"/>
                </a:solidFill>
              </a:rPr>
              <a:t>(400-900AD)</a:t>
            </a:r>
            <a:br>
              <a:rPr lang="en-US" sz="2800" dirty="0" smtClean="0">
                <a:solidFill>
                  <a:srgbClr val="FF0000"/>
                </a:solidFill>
              </a:rPr>
            </a:br>
            <a:endParaRPr lang="en-US" sz="2800" dirty="0">
              <a:solidFill>
                <a:srgbClr val="FF0000"/>
              </a:solidFill>
            </a:endParaRPr>
          </a:p>
        </p:txBody>
      </p:sp>
      <p:sp>
        <p:nvSpPr>
          <p:cNvPr id="3" name="Content Placeholder 2"/>
          <p:cNvSpPr>
            <a:spLocks noGrp="1"/>
          </p:cNvSpPr>
          <p:nvPr>
            <p:ph idx="1"/>
          </p:nvPr>
        </p:nvSpPr>
        <p:spPr>
          <a:xfrm>
            <a:off x="457200" y="1600200"/>
            <a:ext cx="8458200" cy="4525963"/>
          </a:xfrm>
        </p:spPr>
        <p:txBody>
          <a:bodyPr>
            <a:normAutofit/>
          </a:bodyPr>
          <a:lstStyle/>
          <a:p>
            <a:r>
              <a:rPr lang="en-US" sz="2400" dirty="0" smtClean="0"/>
              <a:t>During the </a:t>
            </a:r>
            <a:r>
              <a:rPr lang="en-US" sz="2400" dirty="0" err="1" smtClean="0"/>
              <a:t>Vedanga</a:t>
            </a:r>
            <a:r>
              <a:rPr lang="en-US" sz="2400" dirty="0" smtClean="0"/>
              <a:t> period emphasis had shifted from collecting observed data to achieving more computational precision. The  </a:t>
            </a:r>
            <a:r>
              <a:rPr lang="en-US" sz="2400" dirty="0" err="1" smtClean="0"/>
              <a:t>Sakas</a:t>
            </a:r>
            <a:r>
              <a:rPr lang="en-US" sz="2400" dirty="0" smtClean="0"/>
              <a:t> and </a:t>
            </a:r>
            <a:r>
              <a:rPr lang="en-US" sz="2400" dirty="0" err="1" smtClean="0"/>
              <a:t>Kusanas</a:t>
            </a:r>
            <a:r>
              <a:rPr lang="en-US" sz="2400" dirty="0" smtClean="0"/>
              <a:t> brought the contemporaneous knowledge of Astronomy from Bactria to north-west India. This latest exposure initiated the great spurt of activities in the </a:t>
            </a:r>
            <a:r>
              <a:rPr lang="en-US" sz="2400" dirty="0" err="1" smtClean="0"/>
              <a:t>Siddhanta</a:t>
            </a:r>
            <a:r>
              <a:rPr lang="en-US" sz="2400" dirty="0" smtClean="0"/>
              <a:t> era. Surya </a:t>
            </a:r>
            <a:r>
              <a:rPr lang="en-US" sz="2400" dirty="0" err="1" smtClean="0"/>
              <a:t>Siddhanta</a:t>
            </a:r>
            <a:r>
              <a:rPr lang="en-US" sz="2400" dirty="0" smtClean="0"/>
              <a:t> is assigned to  3</a:t>
            </a:r>
            <a:r>
              <a:rPr lang="en-US" sz="2400" baseline="30000" dirty="0" smtClean="0"/>
              <a:t>rd</a:t>
            </a:r>
            <a:r>
              <a:rPr lang="en-US" sz="2400" dirty="0" smtClean="0"/>
              <a:t> century AD, followed by blazing luminaries: </a:t>
            </a:r>
            <a:r>
              <a:rPr lang="en-US" sz="2400" dirty="0" err="1" smtClean="0"/>
              <a:t>Aryabhatta</a:t>
            </a:r>
            <a:r>
              <a:rPr lang="en-US" sz="2400" dirty="0" smtClean="0"/>
              <a:t> &amp; </a:t>
            </a:r>
            <a:r>
              <a:rPr lang="en-US" sz="2400" dirty="0" err="1" smtClean="0"/>
              <a:t>Varahamihira</a:t>
            </a:r>
            <a:r>
              <a:rPr lang="en-US" sz="2400" dirty="0" smtClean="0"/>
              <a:t> (500 AD), </a:t>
            </a:r>
            <a:r>
              <a:rPr lang="en-US" sz="2400" dirty="0" err="1" smtClean="0"/>
              <a:t>Brahmagupta</a:t>
            </a:r>
            <a:r>
              <a:rPr lang="en-US" sz="2400" dirty="0" smtClean="0"/>
              <a:t> &amp; </a:t>
            </a:r>
            <a:r>
              <a:rPr lang="en-US" sz="2400" dirty="0" err="1" smtClean="0"/>
              <a:t>Bhaskara</a:t>
            </a:r>
            <a:r>
              <a:rPr lang="en-US" sz="2400" dirty="0" smtClean="0"/>
              <a:t> I (600 AD). </a:t>
            </a:r>
            <a:r>
              <a:rPr lang="en-US" sz="2400" dirty="0" err="1" smtClean="0"/>
              <a:t>Aryabhatta</a:t>
            </a:r>
            <a:r>
              <a:rPr lang="en-US" sz="2400" dirty="0" smtClean="0"/>
              <a:t> authored </a:t>
            </a:r>
            <a:r>
              <a:rPr lang="en-US" sz="2400" dirty="0" err="1" smtClean="0"/>
              <a:t>Aryabhatiya</a:t>
            </a:r>
            <a:r>
              <a:rPr lang="en-US" sz="2400" dirty="0" smtClean="0"/>
              <a:t> and a revised version of Surya </a:t>
            </a:r>
            <a:r>
              <a:rPr lang="en-US" sz="2400" dirty="0" err="1" smtClean="0"/>
              <a:t>Siddhanta</a:t>
            </a:r>
            <a:r>
              <a:rPr lang="en-US" sz="2400" dirty="0" smtClean="0"/>
              <a:t>. He also had a profound influence on the development of Islamic Astronomy. So there was a  two-way interaction with other civilizations.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800" dirty="0" smtClean="0">
                <a:solidFill>
                  <a:srgbClr val="0070C0"/>
                </a:solidFill>
              </a:rPr>
              <a:t>Scientific Influence from other Civilizations</a:t>
            </a:r>
            <a:br>
              <a:rPr lang="en-US" sz="2800" dirty="0" smtClean="0">
                <a:solidFill>
                  <a:srgbClr val="0070C0"/>
                </a:solidFill>
              </a:rPr>
            </a:br>
            <a:r>
              <a:rPr lang="en-US" sz="2800" dirty="0" smtClean="0">
                <a:solidFill>
                  <a:srgbClr val="FF0000"/>
                </a:solidFill>
              </a:rPr>
              <a:t>(Wikipedia)</a:t>
            </a:r>
            <a:endParaRPr lang="en-US" sz="2800" dirty="0">
              <a:solidFill>
                <a:srgbClr val="FF0000"/>
              </a:solidFill>
            </a:endParaRPr>
          </a:p>
        </p:txBody>
      </p:sp>
      <p:sp>
        <p:nvSpPr>
          <p:cNvPr id="3" name="Content Placeholder 2"/>
          <p:cNvSpPr>
            <a:spLocks noGrp="1"/>
          </p:cNvSpPr>
          <p:nvPr>
            <p:ph idx="1"/>
          </p:nvPr>
        </p:nvSpPr>
        <p:spPr>
          <a:xfrm>
            <a:off x="152400" y="1066800"/>
            <a:ext cx="8991600" cy="5638800"/>
          </a:xfrm>
        </p:spPr>
        <p:txBody>
          <a:bodyPr>
            <a:normAutofit/>
          </a:bodyPr>
          <a:lstStyle/>
          <a:p>
            <a:r>
              <a:rPr lang="en-US" sz="2800" dirty="0" smtClean="0"/>
              <a:t>The </a:t>
            </a:r>
            <a:r>
              <a:rPr lang="en-US" sz="2800" dirty="0" err="1" smtClean="0"/>
              <a:t>Yavanajataka</a:t>
            </a:r>
            <a:r>
              <a:rPr lang="en-US" sz="2800" dirty="0" smtClean="0"/>
              <a:t> was translated from Greek to Sanskrit by </a:t>
            </a:r>
            <a:r>
              <a:rPr lang="en-US" sz="2800" dirty="0" err="1" smtClean="0"/>
              <a:t>Yavanesvara</a:t>
            </a:r>
            <a:r>
              <a:rPr lang="en-US" sz="2800" dirty="0" smtClean="0"/>
              <a:t> during 2</a:t>
            </a:r>
            <a:r>
              <a:rPr lang="en-US" sz="2800" baseline="30000" dirty="0" smtClean="0"/>
              <a:t>nd</a:t>
            </a:r>
            <a:r>
              <a:rPr lang="en-US" sz="2800" dirty="0" smtClean="0"/>
              <a:t> century AD under </a:t>
            </a:r>
            <a:r>
              <a:rPr lang="en-US" sz="2800" dirty="0" err="1" smtClean="0"/>
              <a:t>Saka</a:t>
            </a:r>
            <a:r>
              <a:rPr lang="en-US" sz="2800" dirty="0" smtClean="0"/>
              <a:t> king </a:t>
            </a:r>
            <a:r>
              <a:rPr lang="en-US" sz="2800" dirty="0" err="1" smtClean="0"/>
              <a:t>Rudradaman</a:t>
            </a:r>
            <a:r>
              <a:rPr lang="en-US" sz="2800" dirty="0" smtClean="0"/>
              <a:t>. His capital Ujjain was the “Greenwich of Indian Astronomy”.</a:t>
            </a:r>
          </a:p>
          <a:p>
            <a:r>
              <a:rPr lang="en-US" sz="2800" dirty="0" smtClean="0"/>
              <a:t>Later in the 6</a:t>
            </a:r>
            <a:r>
              <a:rPr lang="en-US" sz="2800" baseline="30000" dirty="0" smtClean="0"/>
              <a:t>th</a:t>
            </a:r>
            <a:r>
              <a:rPr lang="en-US" sz="2800" dirty="0" smtClean="0"/>
              <a:t> century, </a:t>
            </a:r>
            <a:r>
              <a:rPr lang="en-US" sz="2800" dirty="0" err="1" smtClean="0"/>
              <a:t>Romaka</a:t>
            </a:r>
            <a:r>
              <a:rPr lang="en-US" sz="2800" dirty="0" smtClean="0"/>
              <a:t> </a:t>
            </a:r>
            <a:r>
              <a:rPr lang="en-US" sz="2800" dirty="0" err="1" smtClean="0"/>
              <a:t>Siddhanta</a:t>
            </a:r>
            <a:r>
              <a:rPr lang="en-US" sz="2800" dirty="0" smtClean="0"/>
              <a:t> and  </a:t>
            </a:r>
            <a:r>
              <a:rPr lang="en-US" sz="2800" dirty="0" err="1" smtClean="0"/>
              <a:t>Paulisa</a:t>
            </a:r>
            <a:r>
              <a:rPr lang="en-US" sz="2800" dirty="0" smtClean="0"/>
              <a:t> </a:t>
            </a:r>
            <a:r>
              <a:rPr lang="en-US" sz="2800" dirty="0" err="1" smtClean="0"/>
              <a:t>Siddhanta</a:t>
            </a:r>
            <a:r>
              <a:rPr lang="en-US" sz="2800" dirty="0" smtClean="0"/>
              <a:t> were 2 of the 5 main treatises of </a:t>
            </a:r>
            <a:r>
              <a:rPr lang="en-US" sz="2800" dirty="0" err="1" smtClean="0"/>
              <a:t>Varahamihira</a:t>
            </a:r>
            <a:r>
              <a:rPr lang="en-US" sz="2800" dirty="0" smtClean="0"/>
              <a:t> called </a:t>
            </a:r>
            <a:r>
              <a:rPr lang="en-US" sz="2800" dirty="0" err="1" smtClean="0"/>
              <a:t>Pancha-Siddhanta</a:t>
            </a:r>
            <a:r>
              <a:rPr lang="en-US" sz="2800" dirty="0" smtClean="0"/>
              <a:t>. </a:t>
            </a:r>
          </a:p>
          <a:p>
            <a:r>
              <a:rPr lang="en-US" sz="2800" dirty="0" smtClean="0"/>
              <a:t>He wrote “The Greeks, though impure, must be </a:t>
            </a:r>
            <a:r>
              <a:rPr lang="en-US" sz="2800" dirty="0" err="1" smtClean="0"/>
              <a:t>honoured</a:t>
            </a:r>
            <a:r>
              <a:rPr lang="en-US" sz="2800" dirty="0" smtClean="0"/>
              <a:t> since they were trained in sciences and therein excelled others”. </a:t>
            </a:r>
            <a:r>
              <a:rPr lang="en-US" sz="2800" dirty="0" err="1" smtClean="0"/>
              <a:t>Gargi-Samhita</a:t>
            </a:r>
            <a:r>
              <a:rPr lang="en-US" sz="2800" dirty="0" smtClean="0"/>
              <a:t> says  “The </a:t>
            </a:r>
            <a:r>
              <a:rPr lang="en-US" sz="2800" dirty="0" err="1" smtClean="0"/>
              <a:t>Yavanas</a:t>
            </a:r>
            <a:r>
              <a:rPr lang="en-US" sz="2800" dirty="0" smtClean="0"/>
              <a:t> are barbarians, yet the science of Astronomy originated with them and for this they must be revered like Gods”.</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00B0F0"/>
                </a:solidFill>
              </a:rPr>
              <a:t>Scientific Influence on other Civilizations</a:t>
            </a:r>
            <a:r>
              <a:rPr lang="en-US" sz="2800" dirty="0" smtClean="0"/>
              <a:t/>
            </a:r>
            <a:br>
              <a:rPr lang="en-US" sz="2800" dirty="0" smtClean="0"/>
            </a:br>
            <a:r>
              <a:rPr lang="en-US" sz="2800" dirty="0" smtClean="0">
                <a:solidFill>
                  <a:srgbClr val="FF0000"/>
                </a:solidFill>
              </a:rPr>
              <a:t>(Wikipedia)</a:t>
            </a:r>
            <a:endParaRPr lang="en-US" sz="2800" dirty="0">
              <a:solidFill>
                <a:srgbClr val="FF0000"/>
              </a:solidFill>
            </a:endParaRPr>
          </a:p>
        </p:txBody>
      </p:sp>
      <p:sp>
        <p:nvSpPr>
          <p:cNvPr id="3" name="Content Placeholder 2"/>
          <p:cNvSpPr>
            <a:spLocks noGrp="1"/>
          </p:cNvSpPr>
          <p:nvPr>
            <p:ph idx="1"/>
          </p:nvPr>
        </p:nvSpPr>
        <p:spPr>
          <a:xfrm>
            <a:off x="0" y="1295400"/>
            <a:ext cx="9144000" cy="5562600"/>
          </a:xfrm>
        </p:spPr>
        <p:txBody>
          <a:bodyPr>
            <a:normAutofit lnSpcReduction="10000"/>
          </a:bodyPr>
          <a:lstStyle/>
          <a:p>
            <a:pPr>
              <a:buNone/>
            </a:pPr>
            <a:r>
              <a:rPr lang="en-US" sz="6000" i="1" dirty="0" smtClean="0"/>
              <a:t>∙</a:t>
            </a:r>
            <a:r>
              <a:rPr lang="en-US" sz="2800" i="1" dirty="0" smtClean="0"/>
              <a:t>	</a:t>
            </a:r>
            <a:r>
              <a:rPr lang="en-US" sz="2800" dirty="0" smtClean="0"/>
              <a:t>Indian Astronomy reached China with the expansion of Buddhism during Han dynasty (25-220 AD). Further translation of Indian works on Astronomy was completed in China during the Three Kingdoms era (220-265 AD). However, most detailed incorporation of Indian Astronomy occurred only during the Tang dynasty (618-907 AD).</a:t>
            </a:r>
          </a:p>
          <a:p>
            <a:r>
              <a:rPr lang="en-US" sz="2800" dirty="0" smtClean="0"/>
              <a:t>Arabs adopted the sine function (inherited from Indian mathematics) instead of chords of arc used in Hellenistic mathematics. Another Indian influence was an approximate formula used for timekeeping by Muslim astronomers. Indian Astronomy had an influence on European Astronomy via Arabic translations.</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4400" cy="1143000"/>
          </a:xfrm>
        </p:spPr>
        <p:txBody>
          <a:bodyPr>
            <a:normAutofit fontScale="90000"/>
          </a:bodyPr>
          <a:lstStyle/>
          <a:p>
            <a:r>
              <a:rPr lang="en-US" sz="3200" dirty="0" smtClean="0">
                <a:solidFill>
                  <a:srgbClr val="0070C0"/>
                </a:solidFill>
              </a:rPr>
              <a:t>Decline of </a:t>
            </a:r>
            <a:r>
              <a:rPr lang="en-US" sz="3200" dirty="0" err="1" smtClean="0">
                <a:solidFill>
                  <a:srgbClr val="0070C0"/>
                </a:solidFill>
              </a:rPr>
              <a:t>Siddhanta</a:t>
            </a:r>
            <a:r>
              <a:rPr lang="en-US" sz="3200" dirty="0" smtClean="0">
                <a:solidFill>
                  <a:srgbClr val="0070C0"/>
                </a:solidFill>
              </a:rPr>
              <a:t> Astronomy after 900 AD:</a:t>
            </a:r>
            <a:br>
              <a:rPr lang="en-US" sz="3200" dirty="0" smtClean="0">
                <a:solidFill>
                  <a:srgbClr val="0070C0"/>
                </a:solidFill>
              </a:rPr>
            </a:br>
            <a:r>
              <a:rPr lang="en-US" sz="3200" dirty="0" err="1" smtClean="0">
                <a:solidFill>
                  <a:srgbClr val="FF0000"/>
                </a:solidFill>
              </a:rPr>
              <a:t>Bhaskara</a:t>
            </a:r>
            <a:r>
              <a:rPr lang="en-US" sz="3200" dirty="0" smtClean="0">
                <a:solidFill>
                  <a:srgbClr val="FF0000"/>
                </a:solidFill>
              </a:rPr>
              <a:t> II (12</a:t>
            </a:r>
            <a:r>
              <a:rPr lang="en-US" sz="3200" baseline="30000" dirty="0" smtClean="0">
                <a:solidFill>
                  <a:srgbClr val="FF0000"/>
                </a:solidFill>
              </a:rPr>
              <a:t>th</a:t>
            </a:r>
            <a:r>
              <a:rPr lang="en-US" sz="3200" dirty="0" smtClean="0">
                <a:solidFill>
                  <a:srgbClr val="FF0000"/>
                </a:solidFill>
              </a:rPr>
              <a:t> cent.), Kerala School (15-16</a:t>
            </a:r>
            <a:r>
              <a:rPr lang="en-US" sz="3200" baseline="30000" dirty="0" smtClean="0">
                <a:solidFill>
                  <a:srgbClr val="FF0000"/>
                </a:solidFill>
              </a:rPr>
              <a:t>th</a:t>
            </a:r>
            <a:r>
              <a:rPr lang="en-US" sz="3200" dirty="0" smtClean="0">
                <a:solidFill>
                  <a:srgbClr val="FF0000"/>
                </a:solidFill>
              </a:rPr>
              <a:t> cent),</a:t>
            </a:r>
            <a:br>
              <a:rPr lang="en-US" sz="3200" dirty="0" smtClean="0">
                <a:solidFill>
                  <a:srgbClr val="FF0000"/>
                </a:solidFill>
              </a:rPr>
            </a:br>
            <a:r>
              <a:rPr lang="en-US" sz="3200" dirty="0" err="1" smtClean="0">
                <a:solidFill>
                  <a:srgbClr val="FF0000"/>
                </a:solidFill>
              </a:rPr>
              <a:t>Samanta</a:t>
            </a:r>
            <a:r>
              <a:rPr lang="en-US" sz="3200" dirty="0" smtClean="0">
                <a:solidFill>
                  <a:srgbClr val="FF0000"/>
                </a:solidFill>
              </a:rPr>
              <a:t> Chandra </a:t>
            </a:r>
            <a:r>
              <a:rPr lang="en-US" sz="3200" dirty="0" err="1" smtClean="0">
                <a:solidFill>
                  <a:srgbClr val="FF0000"/>
                </a:solidFill>
              </a:rPr>
              <a:t>Sekhar</a:t>
            </a:r>
            <a:r>
              <a:rPr lang="en-US" sz="3200" dirty="0" smtClean="0">
                <a:solidFill>
                  <a:srgbClr val="FF0000"/>
                </a:solidFill>
              </a:rPr>
              <a:t> (19</a:t>
            </a:r>
            <a:r>
              <a:rPr lang="en-US" sz="3200" baseline="30000" dirty="0" smtClean="0">
                <a:solidFill>
                  <a:srgbClr val="FF0000"/>
                </a:solidFill>
              </a:rPr>
              <a:t>th</a:t>
            </a:r>
            <a:r>
              <a:rPr lang="en-US" sz="3200" dirty="0" smtClean="0">
                <a:solidFill>
                  <a:srgbClr val="FF0000"/>
                </a:solidFill>
              </a:rPr>
              <a:t> cent.)</a:t>
            </a:r>
            <a:endParaRPr lang="en-US" sz="3200" dirty="0">
              <a:solidFill>
                <a:srgbClr val="FF0000"/>
              </a:solidFill>
            </a:endParaRPr>
          </a:p>
        </p:txBody>
      </p:sp>
      <p:sp>
        <p:nvSpPr>
          <p:cNvPr id="3" name="Content Placeholder 2"/>
          <p:cNvSpPr>
            <a:spLocks noGrp="1"/>
          </p:cNvSpPr>
          <p:nvPr>
            <p:ph idx="1"/>
          </p:nvPr>
        </p:nvSpPr>
        <p:spPr>
          <a:xfrm>
            <a:off x="0" y="1752600"/>
            <a:ext cx="9144000" cy="4876800"/>
          </a:xfrm>
        </p:spPr>
        <p:txBody>
          <a:bodyPr>
            <a:normAutofit fontScale="92500" lnSpcReduction="10000"/>
          </a:bodyPr>
          <a:lstStyle/>
          <a:p>
            <a:r>
              <a:rPr lang="en-US" sz="2800" dirty="0" smtClean="0"/>
              <a:t>The last exponent of </a:t>
            </a:r>
            <a:r>
              <a:rPr lang="en-US" sz="2800" dirty="0" err="1" smtClean="0"/>
              <a:t>Siddhanta</a:t>
            </a:r>
            <a:r>
              <a:rPr lang="en-US" sz="2800" dirty="0" smtClean="0"/>
              <a:t> Astronomy, </a:t>
            </a:r>
            <a:r>
              <a:rPr lang="en-US" sz="2800" dirty="0" err="1" smtClean="0"/>
              <a:t>Samata</a:t>
            </a:r>
            <a:r>
              <a:rPr lang="en-US" sz="2800" dirty="0" smtClean="0"/>
              <a:t> Chandra </a:t>
            </a:r>
            <a:r>
              <a:rPr lang="en-US" sz="2800" dirty="0" err="1" smtClean="0"/>
              <a:t>Sekhar</a:t>
            </a:r>
            <a:r>
              <a:rPr lang="en-US" sz="2800" dirty="0" smtClean="0"/>
              <a:t>, lived in Orissa from 1835 to 1904. He constructed his own instruments, acquired great skill in using them for accurate observations of sun, moon, planets and stars. When he found by repeated observations that the measured positions in most cases do not agree with results computed using the famous </a:t>
            </a:r>
            <a:r>
              <a:rPr lang="en-US" sz="2800" dirty="0" err="1" smtClean="0"/>
              <a:t>Siddhantas</a:t>
            </a:r>
            <a:r>
              <a:rPr lang="en-US" sz="2800" dirty="0" smtClean="0"/>
              <a:t>, he boldly concluded that the latter are in error, not his experimental determinations. He wrote his findings in </a:t>
            </a:r>
            <a:r>
              <a:rPr lang="en-US" sz="2800" dirty="0" err="1" smtClean="0"/>
              <a:t>Siddhanta</a:t>
            </a:r>
            <a:r>
              <a:rPr lang="en-US" sz="2800" dirty="0" smtClean="0"/>
              <a:t> </a:t>
            </a:r>
            <a:r>
              <a:rPr lang="en-US" sz="2800" dirty="0" err="1" smtClean="0"/>
              <a:t>Darpana</a:t>
            </a:r>
            <a:r>
              <a:rPr lang="en-US" sz="2800" dirty="0" smtClean="0"/>
              <a:t> on palm leaves in Sanskrit using Oriya script. Prof. J. C. Ray of </a:t>
            </a:r>
            <a:r>
              <a:rPr lang="en-US" sz="2800" dirty="0" err="1" smtClean="0"/>
              <a:t>Ravenshaw</a:t>
            </a:r>
            <a:r>
              <a:rPr lang="en-US" sz="2800" dirty="0" smtClean="0"/>
              <a:t> College, Cuttack, arranged to publish it in </a:t>
            </a:r>
            <a:r>
              <a:rPr lang="en-US" sz="2800" dirty="0" err="1" smtClean="0"/>
              <a:t>Devanagari</a:t>
            </a:r>
            <a:r>
              <a:rPr lang="en-US" sz="2800" dirty="0" smtClean="0"/>
              <a:t> script through a Calcutta press thirty years later, in 1899.</a:t>
            </a:r>
          </a:p>
          <a:p>
            <a:pPr>
              <a:buNone/>
            </a:pPr>
            <a:r>
              <a:rPr lang="en-US" sz="2800" dirty="0" smtClean="0"/>
              <a:t>     – Prof. M. K. Pal </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1417638"/>
          </a:xfrm>
        </p:spPr>
        <p:txBody>
          <a:bodyPr>
            <a:normAutofit fontScale="90000"/>
          </a:bodyPr>
          <a:lstStyle/>
          <a:p>
            <a:r>
              <a:rPr lang="en-US" sz="3100" dirty="0" smtClean="0">
                <a:solidFill>
                  <a:srgbClr val="00B0F0"/>
                </a:solidFill>
              </a:rPr>
              <a:t>Determination of the 4 Cardinal Points (Wikipedia):</a:t>
            </a:r>
            <a:r>
              <a:rPr lang="en-US" sz="3100" dirty="0" smtClean="0"/>
              <a:t/>
            </a:r>
            <a:br>
              <a:rPr lang="en-US" sz="3100" dirty="0" smtClean="0"/>
            </a:br>
            <a:r>
              <a:rPr lang="en-US" sz="3100" dirty="0" smtClean="0">
                <a:solidFill>
                  <a:srgbClr val="FF0000"/>
                </a:solidFill>
              </a:rPr>
              <a:t>Summer and Winter Solstice (</a:t>
            </a:r>
            <a:r>
              <a:rPr lang="en-US" sz="3100" dirty="0" err="1" smtClean="0">
                <a:solidFill>
                  <a:srgbClr val="FF0000"/>
                </a:solidFill>
              </a:rPr>
              <a:t>Makar</a:t>
            </a:r>
            <a:r>
              <a:rPr lang="en-US" sz="3100" dirty="0" smtClean="0">
                <a:solidFill>
                  <a:srgbClr val="FF0000"/>
                </a:solidFill>
              </a:rPr>
              <a:t> </a:t>
            </a:r>
            <a:r>
              <a:rPr lang="en-US" sz="3100" dirty="0" err="1" smtClean="0">
                <a:solidFill>
                  <a:srgbClr val="FF0000"/>
                </a:solidFill>
              </a:rPr>
              <a:t>Samkranti</a:t>
            </a:r>
            <a:r>
              <a:rPr lang="en-US" sz="3100" dirty="0" smtClean="0">
                <a:solidFill>
                  <a:srgbClr val="FF0000"/>
                </a:solidFill>
              </a:rPr>
              <a:t>),</a:t>
            </a:r>
            <a:br>
              <a:rPr lang="en-US" sz="3100" dirty="0" smtClean="0">
                <a:solidFill>
                  <a:srgbClr val="FF0000"/>
                </a:solidFill>
              </a:rPr>
            </a:br>
            <a:r>
              <a:rPr lang="en-US" sz="3100" dirty="0" smtClean="0">
                <a:solidFill>
                  <a:srgbClr val="FF0000"/>
                </a:solidFill>
              </a:rPr>
              <a:t>Autumn and Vernal Equinox (</a:t>
            </a:r>
            <a:r>
              <a:rPr lang="en-US" sz="3100" dirty="0" err="1" smtClean="0">
                <a:solidFill>
                  <a:srgbClr val="FF0000"/>
                </a:solidFill>
              </a:rPr>
              <a:t>Vishuv</a:t>
            </a:r>
            <a:r>
              <a:rPr lang="en-US" sz="3100" dirty="0" smtClean="0">
                <a:solidFill>
                  <a:srgbClr val="FF0000"/>
                </a:solidFill>
              </a:rPr>
              <a:t> </a:t>
            </a:r>
            <a:r>
              <a:rPr lang="en-US" sz="3100" dirty="0" err="1" smtClean="0">
                <a:solidFill>
                  <a:srgbClr val="FF0000"/>
                </a:solidFill>
              </a:rPr>
              <a:t>Samkranti</a:t>
            </a:r>
            <a:r>
              <a:rPr lang="en-US" sz="3100" dirty="0" smtClean="0">
                <a:solidFill>
                  <a:srgbClr val="FF0000"/>
                </a:solidFill>
              </a:rPr>
              <a:t>).</a:t>
            </a:r>
            <a:r>
              <a:rPr lang="en-US" sz="3200" dirty="0" smtClean="0"/>
              <a:t/>
            </a:r>
            <a:br>
              <a:rPr lang="en-US" sz="3200" dirty="0" smtClean="0"/>
            </a:br>
            <a:endParaRPr lang="en-US" sz="3200" dirty="0"/>
          </a:p>
        </p:txBody>
      </p:sp>
      <p:sp>
        <p:nvSpPr>
          <p:cNvPr id="3" name="Content Placeholder 2"/>
          <p:cNvSpPr>
            <a:spLocks noGrp="1"/>
          </p:cNvSpPr>
          <p:nvPr>
            <p:ph idx="1"/>
          </p:nvPr>
        </p:nvSpPr>
        <p:spPr>
          <a:xfrm>
            <a:off x="0" y="1371600"/>
            <a:ext cx="9144000" cy="5486400"/>
          </a:xfrm>
        </p:spPr>
        <p:txBody>
          <a:bodyPr>
            <a:normAutofit fontScale="25000" lnSpcReduction="20000"/>
          </a:bodyPr>
          <a:lstStyle/>
          <a:p>
            <a:r>
              <a:rPr lang="en-US" sz="9600" dirty="0" smtClean="0"/>
              <a:t>The simplest device used in astronomy was Gnomon, called </a:t>
            </a:r>
            <a:r>
              <a:rPr lang="en-US" sz="9600" dirty="0" err="1" smtClean="0"/>
              <a:t>Sanku</a:t>
            </a:r>
            <a:r>
              <a:rPr lang="en-US" sz="9600" dirty="0" smtClean="0"/>
              <a:t>, in which the direction and length of the shadow of a vertical rod were measured to find the cardinal directions, the latitude and </a:t>
            </a:r>
            <a:r>
              <a:rPr lang="en-US" sz="9600" u="sng" dirty="0" smtClean="0"/>
              <a:t>time</a:t>
            </a:r>
            <a:r>
              <a:rPr lang="en-US" sz="9600" dirty="0" smtClean="0"/>
              <a:t>.</a:t>
            </a:r>
          </a:p>
          <a:p>
            <a:r>
              <a:rPr lang="en-US" sz="9600" dirty="0" smtClean="0"/>
              <a:t>In the tropical region, the 2 days of the longest midday shadows along north and south mark winter and summer solstices respectively.</a:t>
            </a:r>
          </a:p>
          <a:p>
            <a:r>
              <a:rPr lang="en-US" sz="9600" dirty="0" smtClean="0"/>
              <a:t>The 2 midpoints of the summer and winter solstices mark the 2 equinoxes. </a:t>
            </a:r>
          </a:p>
          <a:p>
            <a:r>
              <a:rPr lang="en-US" sz="9600" dirty="0" smtClean="0"/>
              <a:t> At the time of this calibration around 500 AD, the </a:t>
            </a:r>
            <a:r>
              <a:rPr lang="en-US" sz="9600" dirty="0" err="1" smtClean="0"/>
              <a:t>Helial</a:t>
            </a:r>
            <a:r>
              <a:rPr lang="en-US" sz="9600" dirty="0" smtClean="0"/>
              <a:t> (Sun synchronous) rising  of the constellation Capricorn (</a:t>
            </a:r>
            <a:r>
              <a:rPr lang="en-US" sz="9600" dirty="0" err="1" smtClean="0"/>
              <a:t>Makar</a:t>
            </a:r>
            <a:r>
              <a:rPr lang="en-US" sz="9600" dirty="0" smtClean="0"/>
              <a:t>)  corresponded to winter solstice day (</a:t>
            </a:r>
            <a:r>
              <a:rPr lang="en-US" sz="9600" dirty="0" err="1" smtClean="0"/>
              <a:t>Makar</a:t>
            </a:r>
            <a:r>
              <a:rPr lang="en-US" sz="9600" dirty="0" smtClean="0"/>
              <a:t> </a:t>
            </a:r>
            <a:r>
              <a:rPr lang="en-US" sz="9600" dirty="0" err="1" smtClean="0"/>
              <a:t>Samkranti</a:t>
            </a:r>
            <a:r>
              <a:rPr lang="en-US" sz="9600" dirty="0" smtClean="0"/>
              <a:t>).</a:t>
            </a:r>
          </a:p>
          <a:p>
            <a:r>
              <a:rPr lang="en-US" sz="9600" dirty="0" smtClean="0"/>
              <a:t>But precession of earth’s rotation axis has resulted in a 23 days gap between these terrestrial and celestial markers over the past 1500 years!</a:t>
            </a:r>
          </a:p>
          <a:p>
            <a:r>
              <a:rPr lang="en-US" sz="9600" dirty="0" smtClean="0"/>
              <a:t>This is a glaring example of how blind following of text without experimental recalibration leads to wrong solstice and equinox times. </a:t>
            </a:r>
          </a:p>
          <a:p>
            <a:endParaRPr lang="en-US" sz="9600" dirty="0" smtClean="0"/>
          </a:p>
          <a:p>
            <a:pPr>
              <a:buNone/>
            </a:pPr>
            <a:r>
              <a:rPr lang="en-US" sz="9600" dirty="0" smtClean="0"/>
              <a:t>  </a:t>
            </a:r>
            <a:endParaRPr lang="en-US" sz="9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michel.lalos.free.fr/cadrans_solaires/doc_cadrans/cadrans_antiques/gnomon_1.gif"/>
          <p:cNvPicPr>
            <a:picLocks noChangeAspect="1" noChangeArrowheads="1"/>
          </p:cNvPicPr>
          <p:nvPr/>
        </p:nvPicPr>
        <p:blipFill>
          <a:blip r:embed="rId2"/>
          <a:srcRect/>
          <a:stretch>
            <a:fillRect/>
          </a:stretch>
        </p:blipFill>
        <p:spPr bwMode="auto">
          <a:xfrm>
            <a:off x="762000" y="228600"/>
            <a:ext cx="4552950" cy="4191000"/>
          </a:xfrm>
          <a:prstGeom prst="rect">
            <a:avLst/>
          </a:prstGeom>
          <a:noFill/>
        </p:spPr>
      </p:pic>
      <p:sp>
        <p:nvSpPr>
          <p:cNvPr id="5" name="TextBox 4"/>
          <p:cNvSpPr txBox="1"/>
          <p:nvPr/>
        </p:nvSpPr>
        <p:spPr>
          <a:xfrm>
            <a:off x="457200" y="4648200"/>
            <a:ext cx="8534400" cy="1846659"/>
          </a:xfrm>
          <a:prstGeom prst="rect">
            <a:avLst/>
          </a:prstGeom>
          <a:noFill/>
        </p:spPr>
        <p:txBody>
          <a:bodyPr wrap="square" rtlCol="0">
            <a:spAutoFit/>
          </a:bodyPr>
          <a:lstStyle/>
          <a:p>
            <a:r>
              <a:rPr lang="en-US" sz="3200" dirty="0" smtClean="0">
                <a:solidFill>
                  <a:srgbClr val="FF0000"/>
                </a:solidFill>
              </a:rPr>
              <a:t>Minimum shadow length marks mid-day.</a:t>
            </a:r>
          </a:p>
          <a:p>
            <a:endParaRPr lang="en-US" dirty="0" smtClean="0"/>
          </a:p>
          <a:p>
            <a:r>
              <a:rPr lang="en-US" sz="3200" dirty="0" smtClean="0">
                <a:solidFill>
                  <a:srgbClr val="FF0000"/>
                </a:solidFill>
              </a:rPr>
              <a:t>Largest mid-day shadow length along north (south)  marks winter (summer) Solstice. </a:t>
            </a:r>
            <a:endParaRPr lang="en-US" sz="3200"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1524</TotalTime>
  <Words>3237</Words>
  <Application>Microsoft Office PowerPoint</Application>
  <PresentationFormat>On-screen Show (4:3)</PresentationFormat>
  <Paragraphs>133</Paragraphs>
  <Slides>33</Slides>
  <Notes>0</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Office Theme</vt:lpstr>
      <vt:lpstr>Custom Design</vt:lpstr>
      <vt:lpstr>Role of Experiments in the Progress of Science: Lessons from our History  D. P. Roy Homi Bhabha Centre for Science Education (TIFR)   </vt:lpstr>
      <vt:lpstr>In his address as the Sectional President in Physics and Mathematics of the Indian national Science Congress (1926) Meghnad Saha quoted the following lines from a 9th century Sanskrit text on Chemistry, called ‘Rasendra Chintamani’ by Dhunduknath, brought to his notice by his teacher P. C. Ray: </vt:lpstr>
      <vt:lpstr>Indian Chemistry after the 9th Century: P. C. Ray  (History of Chemistry in Ancient &amp; Medieval India)</vt:lpstr>
      <vt:lpstr>Review of the Indian calendar Reforms Committee under M. N. Saha on the three periods of ancient Indian Astronomy:  Vedic(-&gt;1300BC), Vedanga(1300BC-400AD), Siddhanta(400-900AD) </vt:lpstr>
      <vt:lpstr>Scientific Influence from other Civilizations (Wikipedia)</vt:lpstr>
      <vt:lpstr>Scientific Influence on other Civilizations (Wikipedia)</vt:lpstr>
      <vt:lpstr>Decline of Siddhanta Astronomy after 900 AD: Bhaskara II (12th cent.), Kerala School (15-16th cent), Samanta Chandra Sekhar (19th cent.)</vt:lpstr>
      <vt:lpstr>Determination of the 4 Cardinal Points (Wikipedia): Summer and Winter Solstice (Makar Samkranti), Autumn and Vernal Equinox (Vishuv Samkranti). </vt:lpstr>
      <vt:lpstr>Slide 9</vt:lpstr>
      <vt:lpstr>Slide 10</vt:lpstr>
      <vt:lpstr>Non-recording of purely Empirical Phenomena in Indian Astronomical Texts</vt:lpstr>
      <vt:lpstr>Slide 12</vt:lpstr>
      <vt:lpstr>Metallurgy after 1000 AD B. Prakash : Ind. J. of History of Science (2011)</vt:lpstr>
      <vt:lpstr>Aurvedic Biology – M. S. Valiathan</vt:lpstr>
      <vt:lpstr>Charaka Samhita (1st century AD)</vt:lpstr>
      <vt:lpstr>Susruta Samhita (3rd - 4th century AD)</vt:lpstr>
      <vt:lpstr>Slide 17</vt:lpstr>
      <vt:lpstr>Slide 18</vt:lpstr>
      <vt:lpstr>Slide 19</vt:lpstr>
      <vt:lpstr>Slide 20</vt:lpstr>
      <vt:lpstr>Susruta and Carak  Samhitas (cont.)</vt:lpstr>
      <vt:lpstr>Astanga Samgraha &amp; Astanga Hrdaya (Vagbhata)</vt:lpstr>
      <vt:lpstr>Stagnant Phase of Ayurveda (10th cent. -&gt;)</vt:lpstr>
      <vt:lpstr>Alberuni’s India (1000 AD)</vt:lpstr>
      <vt:lpstr>Subculture of Surgical Skills in Lower castes Valiathan </vt:lpstr>
      <vt:lpstr>Pune nose repair episode</vt:lpstr>
      <vt:lpstr>Slide 27</vt:lpstr>
      <vt:lpstr>Slide 28</vt:lpstr>
      <vt:lpstr>Subculture of Metallurgical Skills in Lower Castes Dharampal: Indian Science &amp; Technology in the 18th Century</vt:lpstr>
      <vt:lpstr>Slide 30</vt:lpstr>
      <vt:lpstr>Reflections of Valiathan</vt:lpstr>
      <vt:lpstr>Reflections of P. C. Ray  (History of Chemistry in ancient and medieval India)</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Experiments in the Progress of Science: Lessons from our History</dc:title>
  <dc:creator>admin</dc:creator>
  <cp:lastModifiedBy>admin</cp:lastModifiedBy>
  <cp:revision>129</cp:revision>
  <dcterms:created xsi:type="dcterms:W3CDTF">2015-11-23T09:01:33Z</dcterms:created>
  <dcterms:modified xsi:type="dcterms:W3CDTF">2015-12-17T07:26:58Z</dcterms:modified>
</cp:coreProperties>
</file>