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39"/>
  </p:notesMasterIdLst>
  <p:handoutMasterIdLst>
    <p:handoutMasterId r:id="rId40"/>
  </p:handoutMasterIdLst>
  <p:sldIdLst>
    <p:sldId id="256" r:id="rId2"/>
    <p:sldId id="271" r:id="rId3"/>
    <p:sldId id="281" r:id="rId4"/>
    <p:sldId id="286" r:id="rId5"/>
    <p:sldId id="287" r:id="rId6"/>
    <p:sldId id="288" r:id="rId7"/>
    <p:sldId id="258" r:id="rId8"/>
    <p:sldId id="324" r:id="rId9"/>
    <p:sldId id="300" r:id="rId10"/>
    <p:sldId id="301" r:id="rId11"/>
    <p:sldId id="259" r:id="rId12"/>
    <p:sldId id="334" r:id="rId13"/>
    <p:sldId id="335" r:id="rId14"/>
    <p:sldId id="303" r:id="rId15"/>
    <p:sldId id="304" r:id="rId16"/>
    <p:sldId id="306" r:id="rId17"/>
    <p:sldId id="305" r:id="rId18"/>
    <p:sldId id="313" r:id="rId19"/>
    <p:sldId id="338" r:id="rId20"/>
    <p:sldId id="339" r:id="rId21"/>
    <p:sldId id="343" r:id="rId22"/>
    <p:sldId id="307" r:id="rId23"/>
    <p:sldId id="309" r:id="rId24"/>
    <p:sldId id="308" r:id="rId25"/>
    <p:sldId id="311" r:id="rId26"/>
    <p:sldId id="341" r:id="rId27"/>
    <p:sldId id="340" r:id="rId28"/>
    <p:sldId id="337" r:id="rId29"/>
    <p:sldId id="333" r:id="rId30"/>
    <p:sldId id="345" r:id="rId31"/>
    <p:sldId id="329" r:id="rId32"/>
    <p:sldId id="344" r:id="rId33"/>
    <p:sldId id="346" r:id="rId34"/>
    <p:sldId id="347" r:id="rId35"/>
    <p:sldId id="348" r:id="rId36"/>
    <p:sldId id="327" r:id="rId37"/>
    <p:sldId id="269" r:id="rId38"/>
  </p:sldIdLst>
  <p:sldSz cx="9144000" cy="6858000" type="screen4x3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2F2F2"/>
    <a:srgbClr val="FFFFCC"/>
    <a:srgbClr val="FFFF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5" autoAdjust="0"/>
    <p:restoredTop sz="99205" autoAdjust="0"/>
  </p:normalViewPr>
  <p:slideViewPr>
    <p:cSldViewPr>
      <p:cViewPr varScale="1">
        <p:scale>
          <a:sx n="55" d="100"/>
          <a:sy n="55" d="100"/>
        </p:scale>
        <p:origin x="43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599BC-E069-479A-906C-30F19BC06DDA}" type="datetimeFigureOut">
              <a:rPr lang="en-IN" smtClean="0"/>
              <a:t>01-09-2015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2E829-317E-40A9-81C7-7EF7FE74758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97906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14D65-C560-4569-9AD1-ACA3EB9A2134}" type="datetimeFigureOut">
              <a:rPr lang="en-IN" smtClean="0"/>
              <a:pPr/>
              <a:t>01-09-2015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DD64A-B6D2-4258-828D-04E72E91C500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58647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29A52-0675-49D6-8948-192158ADB64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1218D-5A38-4C31-B06F-209AAA00698F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B1ED9-996D-4FDE-A523-68418CF802A7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 descr="BG_plain B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003232" cy="778098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N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67544" y="908720"/>
            <a:ext cx="7992888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0265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BG_plain B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432" y="134470"/>
            <a:ext cx="522203" cy="632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003232" cy="778098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67544" y="908720"/>
            <a:ext cx="7992888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6018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BG_plain B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003232" cy="778098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67544" y="908720"/>
            <a:ext cx="7992888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8661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C4C4F-CA47-4DEE-BFBA-225D824B9591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2B4BE-3874-4751-8BBB-DE85AE11D59B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74BCC-860F-45BB-B397-D4FBDDCCBF9E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26889-DB21-417D-8971-7363826A3286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6E24-9C12-4979-8893-2BC0296B0E4B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31060-3CA9-4EB0-A4B6-6BE32CFB027C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1E87-9F85-4D3E-81F3-0CB83E831FE6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C6A6C-39B5-4FD2-8AE7-B4D47B1CEE2B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3370A-237C-4758-B46E-C343C3437952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55" r:id="rId12"/>
    <p:sldLayoutId id="2147483659" r:id="rId13"/>
    <p:sldLayoutId id="2147483661" r:id="rId14"/>
    <p:sldLayoutId id="2147483660" r:id="rId15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1772816"/>
            <a:ext cx="7772400" cy="1109985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4C44B6"/>
                </a:solidFill>
              </a:rPr>
              <a:t>Hadoop</a:t>
            </a:r>
            <a:r>
              <a:rPr lang="en-US" b="1" dirty="0" smtClean="0">
                <a:solidFill>
                  <a:srgbClr val="4C44B6"/>
                </a:solidFill>
              </a:rPr>
              <a:t> </a:t>
            </a:r>
            <a:endParaRPr lang="en-I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196008" y="3885257"/>
            <a:ext cx="6256312" cy="13439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dirty="0" smtClean="0">
                <a:solidFill>
                  <a:srgbClr val="C00000"/>
                </a:solidFill>
              </a:rPr>
              <a:t>Kausalya S.</a:t>
            </a:r>
          </a:p>
          <a:p>
            <a:pPr algn="r"/>
            <a:r>
              <a:rPr lang="en-US" sz="2800" b="1" dirty="0" smtClean="0">
                <a:solidFill>
                  <a:srgbClr val="C00000"/>
                </a:solidFill>
              </a:rPr>
              <a:t>CCCF</a:t>
            </a:r>
            <a:endParaRPr lang="en-IN" sz="2800" dirty="0">
              <a:solidFill>
                <a:srgbClr val="C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CC4E3-834E-46D7-A56C-F9D376F93769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8947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Hadoop Ecosystem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1" y="1600200"/>
            <a:ext cx="7632848" cy="4525963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D786E-122D-43B5-A20C-D0BD68BBFF31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486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Hadoop Daemons</a:t>
            </a:r>
            <a:endParaRPr lang="en-IN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810" b="1810"/>
          <a:stretch>
            <a:fillRect/>
          </a:stretch>
        </p:blipFill>
        <p:spPr>
          <a:xfrm>
            <a:off x="457200" y="1268413"/>
            <a:ext cx="8458200" cy="46482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014E6-1548-4221-9AD7-9A4749298C4E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528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3600" dirty="0"/>
              <a:t>Data writes / Rack Awareness</a:t>
            </a:r>
          </a:p>
        </p:txBody>
      </p:sp>
      <p:sp>
        <p:nvSpPr>
          <p:cNvPr id="8" name="Rectangle 7"/>
          <p:cNvSpPr/>
          <p:nvPr/>
        </p:nvSpPr>
        <p:spPr>
          <a:xfrm>
            <a:off x="971600" y="764704"/>
            <a:ext cx="72728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algn="just"/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13927"/>
            <a:ext cx="8568952" cy="487789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2F3FE-4230-48CD-8F8B-BBC2F1AAAE3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424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IN" sz="3600" dirty="0" smtClean="0"/>
              <a:t>Hadoop Data handling</a:t>
            </a:r>
            <a:endParaRPr lang="en-IN" sz="36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458200" cy="504056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solidFill>
                  <a:schemeClr val="tx2"/>
                </a:solidFill>
                <a:latin typeface="Arial"/>
                <a:cs typeface="Arial"/>
              </a:rPr>
              <a:t>Blocks </a:t>
            </a:r>
          </a:p>
          <a:p>
            <a:pPr lvl="1"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This the smallest size in which Hadoop splits the big data files while saving it to the Hadoop Cluster</a:t>
            </a: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solidFill>
                  <a:schemeClr val="tx2"/>
                </a:solidFill>
                <a:latin typeface="Arial"/>
                <a:cs typeface="Arial"/>
              </a:rPr>
              <a:t>Mappers </a:t>
            </a:r>
          </a:p>
          <a:p>
            <a:pPr lvl="1"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Mapper are java programs confirming to Map Reduce Algorithm Standard. These programs run on each of the blocks of the big data file.</a:t>
            </a: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solidFill>
                  <a:schemeClr val="tx2"/>
                </a:solidFill>
                <a:latin typeface="Arial"/>
                <a:cs typeface="Arial"/>
              </a:rPr>
              <a:t>Reducers </a:t>
            </a:r>
          </a:p>
          <a:p>
            <a:pPr lvl="1"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Similar to mappers, reducers are also java program </a:t>
            </a:r>
            <a:r>
              <a:rPr lang="en-IN" sz="2400" dirty="0">
                <a:latin typeface="Arial"/>
                <a:cs typeface="Arial"/>
              </a:rPr>
              <a:t>confirming to Map Reduce Algorithm </a:t>
            </a:r>
            <a:r>
              <a:rPr lang="en-IN" sz="2400" dirty="0" smtClean="0">
                <a:latin typeface="Arial"/>
                <a:cs typeface="Arial"/>
              </a:rPr>
              <a:t>Standard. They are aggregate functions which are supposed to run on the outputs of Mappers</a:t>
            </a:r>
            <a:endParaRPr lang="en-IN" dirty="0" smtClean="0">
              <a:latin typeface="Arial"/>
              <a:cs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FF581-98E6-4E25-903D-68AE19B46409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062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6368" y="1340768"/>
            <a:ext cx="8229600" cy="439248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9552" y="404664"/>
            <a:ext cx="8003232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3600" dirty="0"/>
              <a:t>Distributed Computing– Traditional Way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77725-96BE-4FE6-A0D7-B325200A2FF5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32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12776"/>
            <a:ext cx="8229600" cy="446449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346646"/>
            <a:ext cx="8820472" cy="778098"/>
          </a:xfrm>
        </p:spPr>
        <p:txBody>
          <a:bodyPr>
            <a:normAutofit/>
          </a:bodyPr>
          <a:lstStyle/>
          <a:p>
            <a:r>
              <a:rPr lang="en-IN" sz="3600" dirty="0"/>
              <a:t>Hadoop Approach (Map Reduce)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0AB9F-8338-4EB4-8E30-DF0B1A80A623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152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4009" y="1600200"/>
            <a:ext cx="7895982" cy="452596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778098"/>
          </a:xfrm>
        </p:spPr>
        <p:txBody>
          <a:bodyPr>
            <a:normAutofit/>
          </a:bodyPr>
          <a:lstStyle/>
          <a:p>
            <a:r>
              <a:rPr lang="en-IN" sz="3600" dirty="0"/>
              <a:t>Hadoop Combiners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64125-BCE8-427C-BA5B-C415B0909DA1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397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39552" y="1340768"/>
            <a:ext cx="8458200" cy="4824536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800" dirty="0" smtClean="0"/>
              <a:t>Map Reduce Application may have some dependency/ archive / configuration or / and properties files.</a:t>
            </a:r>
          </a:p>
          <a:p>
            <a:pPr marL="0" lvl="0" indent="0">
              <a:buClr>
                <a:srgbClr val="008000"/>
              </a:buClr>
              <a:buNone/>
            </a:pPr>
            <a:r>
              <a:rPr lang="en-US" sz="2800" dirty="0"/>
              <a:t> </a:t>
            </a:r>
            <a:r>
              <a:rPr lang="en-US" sz="2800" dirty="0" smtClean="0"/>
              <a:t>   For e.g.  - A distributed spell check application might require </a:t>
            </a:r>
            <a:r>
              <a:rPr lang="en-US" sz="2800" dirty="0" smtClean="0"/>
              <a:t>every </a:t>
            </a:r>
            <a:r>
              <a:rPr lang="en-US" sz="2800" dirty="0" smtClean="0"/>
              <a:t>mapper to read a copy of the dictionary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800" dirty="0" smtClean="0"/>
              <a:t>Hadoop has a provision of Distributed Cache which all Task Trackers have access to.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800" dirty="0" smtClean="0"/>
              <a:t>The </a:t>
            </a:r>
            <a:r>
              <a:rPr lang="en-US" sz="2800" dirty="0"/>
              <a:t>distributed cache can contain small data files needed for initialization or libraries of code that may need to be accessed on all nodes in the </a:t>
            </a:r>
            <a:r>
              <a:rPr lang="en-US" sz="2800" dirty="0" smtClean="0"/>
              <a:t>cluster.</a:t>
            </a:r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/>
          </a:p>
          <a:p>
            <a:pPr marL="0" indent="0">
              <a:buNone/>
            </a:pPr>
            <a:endParaRPr lang="en-IN" sz="32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003232" cy="778098"/>
          </a:xfrm>
        </p:spPr>
        <p:txBody>
          <a:bodyPr>
            <a:normAutofit/>
          </a:bodyPr>
          <a:lstStyle/>
          <a:p>
            <a:r>
              <a:rPr lang="en-IN" sz="3600" dirty="0"/>
              <a:t>Distributed Cache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BC940-73E9-44FC-A3E7-E225E3723FD7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988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Hadoop CLI commands</a:t>
            </a:r>
            <a:endParaRPr lang="en-IN" dirty="0"/>
          </a:p>
        </p:txBody>
      </p:sp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539552" y="920452"/>
            <a:ext cx="8208912" cy="733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smtClean="0"/>
              <a:t> </a:t>
            </a:r>
            <a:r>
              <a:rPr lang="en-US" sz="2400" b="1" dirty="0" err="1">
                <a:solidFill>
                  <a:schemeClr val="tx2"/>
                </a:solidFill>
              </a:rPr>
              <a:t>hadoop</a:t>
            </a:r>
            <a:r>
              <a:rPr lang="en-US" sz="2400" b="1" dirty="0">
                <a:solidFill>
                  <a:schemeClr val="tx2"/>
                </a:solidFill>
              </a:rPr>
              <a:t> version </a:t>
            </a:r>
            <a:r>
              <a:rPr lang="en-US" sz="2400" b="1" dirty="0" smtClean="0"/>
              <a:t>– the </a:t>
            </a:r>
            <a:r>
              <a:rPr lang="en-US" sz="2400" b="1" dirty="0"/>
              <a:t>version of </a:t>
            </a:r>
            <a:r>
              <a:rPr lang="en-US" sz="2400" b="1" dirty="0" err="1"/>
              <a:t>hadoop</a:t>
            </a:r>
            <a:r>
              <a:rPr lang="en-US" sz="2400" b="1" dirty="0"/>
              <a:t> / </a:t>
            </a:r>
            <a:r>
              <a:rPr lang="en-US" sz="2400" b="1" dirty="0" err="1"/>
              <a:t>cdh</a:t>
            </a:r>
            <a:r>
              <a:rPr lang="en-US" sz="2400" b="1" dirty="0"/>
              <a:t> installed</a:t>
            </a:r>
          </a:p>
          <a:p>
            <a:pPr marL="40005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err="1">
                <a:solidFill>
                  <a:schemeClr val="tx2"/>
                </a:solidFill>
              </a:rPr>
              <a:t>hadoop</a:t>
            </a:r>
            <a:r>
              <a:rPr lang="en-US" sz="2400" b="1" dirty="0">
                <a:solidFill>
                  <a:schemeClr val="tx2"/>
                </a:solidFill>
              </a:rPr>
              <a:t> fs – ls /   </a:t>
            </a:r>
            <a:r>
              <a:rPr lang="en-US" sz="2400" b="1" dirty="0"/>
              <a:t>– Displays </a:t>
            </a:r>
            <a:r>
              <a:rPr lang="en-US" sz="2400" b="1" dirty="0" smtClean="0"/>
              <a:t>list </a:t>
            </a:r>
            <a:r>
              <a:rPr lang="en-US" sz="2400" b="1" dirty="0"/>
              <a:t>of files </a:t>
            </a:r>
            <a:r>
              <a:rPr lang="en-US" sz="2400" b="1" dirty="0" smtClean="0"/>
              <a:t>&amp; directories </a:t>
            </a:r>
            <a:r>
              <a:rPr lang="en-US" sz="2400" b="1" dirty="0"/>
              <a:t>in </a:t>
            </a:r>
            <a:r>
              <a:rPr lang="en-US" sz="2400" b="1" dirty="0" smtClean="0"/>
              <a:t>HDFS</a:t>
            </a:r>
            <a:endParaRPr lang="en-US" sz="2400" b="1" dirty="0"/>
          </a:p>
          <a:p>
            <a:pPr marL="40005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err="1" smtClean="0">
                <a:solidFill>
                  <a:schemeClr val="tx2"/>
                </a:solidFill>
              </a:rPr>
              <a:t>hadoop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>
                <a:solidFill>
                  <a:schemeClr val="tx2"/>
                </a:solidFill>
              </a:rPr>
              <a:t>fs – </a:t>
            </a:r>
            <a:r>
              <a:rPr lang="en-US" sz="2400" b="1" dirty="0" err="1">
                <a:solidFill>
                  <a:schemeClr val="tx2"/>
                </a:solidFill>
              </a:rPr>
              <a:t>mkdir</a:t>
            </a:r>
            <a:r>
              <a:rPr lang="en-US" sz="2400" b="1" dirty="0">
                <a:solidFill>
                  <a:schemeClr val="tx2"/>
                </a:solidFill>
              </a:rPr>
              <a:t> /</a:t>
            </a:r>
            <a:r>
              <a:rPr lang="en-US" sz="2400" b="1" dirty="0" err="1">
                <a:solidFill>
                  <a:schemeClr val="tx2"/>
                </a:solidFill>
              </a:rPr>
              <a:t>direcory_name</a:t>
            </a:r>
            <a:r>
              <a:rPr lang="en-US" sz="2400" b="1" dirty="0">
                <a:solidFill>
                  <a:schemeClr val="tx2"/>
                </a:solidFill>
              </a:rPr>
              <a:t>   </a:t>
            </a:r>
            <a:r>
              <a:rPr lang="en-US" sz="2400" b="1" dirty="0"/>
              <a:t>– creates the directory in HDFS</a:t>
            </a:r>
          </a:p>
          <a:p>
            <a:pPr marL="400050" lvl="1" indent="-34290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err="1" smtClean="0">
                <a:solidFill>
                  <a:schemeClr val="tx2"/>
                </a:solidFill>
              </a:rPr>
              <a:t>hadoop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>
                <a:solidFill>
                  <a:schemeClr val="tx2"/>
                </a:solidFill>
              </a:rPr>
              <a:t>fs -</a:t>
            </a:r>
            <a:r>
              <a:rPr lang="en-US" sz="2400" b="1" dirty="0" err="1">
                <a:solidFill>
                  <a:schemeClr val="tx2"/>
                </a:solidFill>
              </a:rPr>
              <a:t>touchz</a:t>
            </a:r>
            <a:r>
              <a:rPr lang="en-US" sz="2400" b="1" dirty="0">
                <a:solidFill>
                  <a:schemeClr val="tx2"/>
                </a:solidFill>
              </a:rPr>
              <a:t>  /</a:t>
            </a:r>
            <a:r>
              <a:rPr lang="en-US" sz="2400" b="1" dirty="0" err="1" smtClean="0">
                <a:solidFill>
                  <a:schemeClr val="tx2"/>
                </a:solidFill>
              </a:rPr>
              <a:t>dirname</a:t>
            </a:r>
            <a:r>
              <a:rPr lang="en-US" sz="2400" b="1" dirty="0" smtClean="0">
                <a:solidFill>
                  <a:schemeClr val="tx2"/>
                </a:solidFill>
              </a:rPr>
              <a:t>/filename </a:t>
            </a:r>
            <a:r>
              <a:rPr lang="en-US" sz="2400" b="1" dirty="0"/>
              <a:t>– creates the </a:t>
            </a:r>
            <a:r>
              <a:rPr lang="en-US" sz="2400" b="1" dirty="0" smtClean="0"/>
              <a:t>file in </a:t>
            </a:r>
            <a:r>
              <a:rPr lang="en-US" sz="2400" b="1" dirty="0"/>
              <a:t>HDFS with a size of 0 bytes</a:t>
            </a:r>
          </a:p>
          <a:p>
            <a:pPr marL="400050" lvl="1" indent="-34290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err="1" smtClean="0">
                <a:solidFill>
                  <a:schemeClr val="tx2"/>
                </a:solidFill>
              </a:rPr>
              <a:t>hadoop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>
                <a:solidFill>
                  <a:schemeClr val="tx2"/>
                </a:solidFill>
              </a:rPr>
              <a:t>fs –du –s -h  /</a:t>
            </a:r>
            <a:r>
              <a:rPr lang="en-US" sz="2400" b="1" dirty="0" err="1" smtClean="0">
                <a:solidFill>
                  <a:schemeClr val="tx2"/>
                </a:solidFill>
              </a:rPr>
              <a:t>dirname</a:t>
            </a:r>
            <a:r>
              <a:rPr lang="en-US" sz="2400" b="1" dirty="0" smtClean="0">
                <a:solidFill>
                  <a:schemeClr val="tx2"/>
                </a:solidFill>
              </a:rPr>
              <a:t>/filename </a:t>
            </a:r>
            <a:r>
              <a:rPr lang="en-US" sz="2400" b="1" dirty="0"/>
              <a:t>– displays summary of file lengths</a:t>
            </a:r>
          </a:p>
          <a:p>
            <a:pPr marL="400050" lvl="1" indent="-34290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err="1">
                <a:solidFill>
                  <a:schemeClr val="tx2"/>
                </a:solidFill>
              </a:rPr>
              <a:t>hadoop</a:t>
            </a:r>
            <a:r>
              <a:rPr lang="en-US" sz="2400" b="1" dirty="0">
                <a:solidFill>
                  <a:schemeClr val="tx2"/>
                </a:solidFill>
              </a:rPr>
              <a:t> fs –cat  /</a:t>
            </a:r>
            <a:r>
              <a:rPr lang="en-US" sz="2400" b="1" dirty="0" err="1" smtClean="0">
                <a:solidFill>
                  <a:schemeClr val="tx2"/>
                </a:solidFill>
              </a:rPr>
              <a:t>dirname</a:t>
            </a:r>
            <a:r>
              <a:rPr lang="en-US" sz="2400" b="1" dirty="0" smtClean="0">
                <a:solidFill>
                  <a:schemeClr val="tx2"/>
                </a:solidFill>
              </a:rPr>
              <a:t>/filename </a:t>
            </a:r>
            <a:r>
              <a:rPr lang="en-US" sz="2400" b="1" dirty="0"/>
              <a:t>– displays file to </a:t>
            </a:r>
            <a:r>
              <a:rPr lang="en-US" sz="2400" b="1" dirty="0" err="1" smtClean="0"/>
              <a:t>std.out</a:t>
            </a:r>
            <a:endParaRPr lang="en-US" sz="2400" b="1" dirty="0"/>
          </a:p>
          <a:p>
            <a:pPr marL="400050" lvl="1" indent="-34290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err="1" smtClean="0">
                <a:solidFill>
                  <a:schemeClr val="tx2"/>
                </a:solidFill>
              </a:rPr>
              <a:t>hadoop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>
                <a:solidFill>
                  <a:schemeClr val="tx2"/>
                </a:solidFill>
              </a:rPr>
              <a:t>fs –count  /</a:t>
            </a:r>
            <a:r>
              <a:rPr lang="en-US" sz="2400" b="1" dirty="0" err="1" smtClean="0">
                <a:solidFill>
                  <a:schemeClr val="tx2"/>
                </a:solidFill>
              </a:rPr>
              <a:t>dirname</a:t>
            </a:r>
            <a:r>
              <a:rPr lang="en-US" sz="2400" b="1" dirty="0">
                <a:solidFill>
                  <a:schemeClr val="tx2"/>
                </a:solidFill>
              </a:rPr>
              <a:t>/ </a:t>
            </a:r>
            <a:r>
              <a:rPr lang="en-US" sz="2400" b="1" dirty="0"/>
              <a:t>– displays the count of directories, files, bytes for path provided</a:t>
            </a:r>
          </a:p>
          <a:p>
            <a:pPr marL="400050" lvl="1" indent="-34290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err="1">
                <a:solidFill>
                  <a:schemeClr val="tx2"/>
                </a:solidFill>
              </a:rPr>
              <a:t>hadoop</a:t>
            </a:r>
            <a:r>
              <a:rPr lang="en-US" sz="2400" b="1" dirty="0">
                <a:solidFill>
                  <a:schemeClr val="tx2"/>
                </a:solidFill>
              </a:rPr>
              <a:t> fs –put  XYZ.txt /</a:t>
            </a:r>
            <a:r>
              <a:rPr lang="en-US" sz="2400" b="1" dirty="0" err="1" smtClean="0">
                <a:solidFill>
                  <a:schemeClr val="tx2"/>
                </a:solidFill>
              </a:rPr>
              <a:t>dirname</a:t>
            </a:r>
            <a:r>
              <a:rPr lang="en-US" sz="2400" b="1" dirty="0" smtClean="0">
                <a:solidFill>
                  <a:schemeClr val="tx2"/>
                </a:solidFill>
              </a:rPr>
              <a:t>/XYZ.txt </a:t>
            </a:r>
            <a:r>
              <a:rPr lang="en-US" sz="2400" b="1" dirty="0"/>
              <a:t>– Copies the local file to HDFS on the specified path.</a:t>
            </a:r>
          </a:p>
          <a:p>
            <a:pPr marL="400050" lvl="1" indent="-34290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err="1">
                <a:solidFill>
                  <a:schemeClr val="tx2"/>
                </a:solidFill>
              </a:rPr>
              <a:t>hadoop</a:t>
            </a:r>
            <a:r>
              <a:rPr lang="en-US" sz="2400" b="1" dirty="0">
                <a:solidFill>
                  <a:schemeClr val="tx2"/>
                </a:solidFill>
              </a:rPr>
              <a:t> fs –get /</a:t>
            </a:r>
            <a:r>
              <a:rPr lang="en-US" sz="2400" b="1" dirty="0" err="1" smtClean="0">
                <a:solidFill>
                  <a:schemeClr val="tx2"/>
                </a:solidFill>
              </a:rPr>
              <a:t>dirname</a:t>
            </a:r>
            <a:r>
              <a:rPr lang="en-US" sz="2400" b="1" dirty="0" smtClean="0">
                <a:solidFill>
                  <a:schemeClr val="tx2"/>
                </a:solidFill>
              </a:rPr>
              <a:t>/XYZ.txt </a:t>
            </a:r>
            <a:r>
              <a:rPr lang="en-US" sz="2400" b="1" dirty="0">
                <a:solidFill>
                  <a:schemeClr val="tx2"/>
                </a:solidFill>
              </a:rPr>
              <a:t>./XYZ.txt </a:t>
            </a:r>
            <a:r>
              <a:rPr lang="en-US" sz="2400" b="1" dirty="0"/>
              <a:t>– reverse of get</a:t>
            </a:r>
          </a:p>
          <a:p>
            <a:pPr marL="400050" lvl="1" indent="-342900">
              <a:buClr>
                <a:srgbClr val="008000"/>
              </a:buClr>
              <a:buFont typeface="Wingdings" charset="2"/>
              <a:buChar char="v"/>
            </a:pPr>
            <a:r>
              <a:rPr lang="en-US" sz="2400" b="1" dirty="0" err="1" smtClean="0">
                <a:solidFill>
                  <a:schemeClr val="tx2"/>
                </a:solidFill>
              </a:rPr>
              <a:t>hadoop</a:t>
            </a:r>
            <a:r>
              <a:rPr lang="en-US" sz="2400" b="1" dirty="0" smtClean="0">
                <a:solidFill>
                  <a:schemeClr val="tx2"/>
                </a:solidFill>
              </a:rPr>
              <a:t> -</a:t>
            </a:r>
            <a:r>
              <a:rPr lang="en-US" sz="2400" b="1" dirty="0" err="1" smtClean="0">
                <a:solidFill>
                  <a:schemeClr val="tx2"/>
                </a:solidFill>
              </a:rPr>
              <a:t>rm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b="1" dirty="0"/>
              <a:t>to remove the files and </a:t>
            </a:r>
            <a:r>
              <a:rPr lang="en-US" sz="2400" b="1" dirty="0">
                <a:solidFill>
                  <a:schemeClr val="tx2"/>
                </a:solidFill>
              </a:rPr>
              <a:t>–</a:t>
            </a:r>
            <a:r>
              <a:rPr lang="en-US" sz="2400" b="1" dirty="0" err="1">
                <a:solidFill>
                  <a:schemeClr val="tx2"/>
                </a:solidFill>
              </a:rPr>
              <a:t>rm</a:t>
            </a:r>
            <a:r>
              <a:rPr lang="en-US" sz="2400" b="1" dirty="0">
                <a:solidFill>
                  <a:schemeClr val="tx2"/>
                </a:solidFill>
              </a:rPr>
              <a:t> –r </a:t>
            </a:r>
            <a:r>
              <a:rPr lang="en-US" sz="2400" b="1" dirty="0"/>
              <a:t>to remove directories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5D84-AFDE-47EF-9F26-9D849BB90B14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918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Hadoop Abstractions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19</a:t>
            </a:fld>
            <a:endParaRPr lang="en-IN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Hadoop is great for large-data processing!</a:t>
            </a:r>
          </a:p>
          <a:p>
            <a:pPr lvl="1"/>
            <a:r>
              <a:rPr lang="en-US" dirty="0" smtClean="0"/>
              <a:t>But writing Java programs for everything is verbose and slow</a:t>
            </a:r>
          </a:p>
          <a:p>
            <a:pPr lvl="1"/>
            <a:r>
              <a:rPr lang="en-US" dirty="0" smtClean="0"/>
              <a:t>Not everyone wants to (or can) write Java code</a:t>
            </a:r>
          </a:p>
          <a:p>
            <a:r>
              <a:rPr lang="en-US" dirty="0" smtClean="0"/>
              <a:t>Solution: develop higher-level data processing languages</a:t>
            </a:r>
          </a:p>
          <a:p>
            <a:pPr lvl="1"/>
            <a:r>
              <a:rPr lang="en-US" dirty="0" smtClean="0"/>
              <a:t>Hive: HQL </a:t>
            </a:r>
            <a:r>
              <a:rPr lang="en-US" dirty="0" smtClean="0"/>
              <a:t>is more </a:t>
            </a:r>
            <a:r>
              <a:rPr lang="en-US" dirty="0" smtClean="0"/>
              <a:t>like SQL</a:t>
            </a:r>
          </a:p>
          <a:p>
            <a:pPr lvl="1"/>
            <a:r>
              <a:rPr lang="en-US" dirty="0" smtClean="0"/>
              <a:t>Pig: Pig Latin is a </a:t>
            </a:r>
            <a:r>
              <a:rPr lang="en-US" dirty="0" smtClean="0"/>
              <a:t>more like Perl / Shell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85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Session Contents</a:t>
            </a:r>
            <a:endParaRPr lang="en-IN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1187624" y="1340768"/>
            <a:ext cx="6275040" cy="45365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Big Data Industry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The data </a:t>
            </a:r>
            <a:r>
              <a:rPr lang="en-US" sz="2400" dirty="0"/>
              <a:t>s</a:t>
            </a:r>
            <a:r>
              <a:rPr lang="en-US" sz="2400" dirty="0" smtClean="0"/>
              <a:t>plurge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400" dirty="0"/>
              <a:t>Big Data </a:t>
            </a:r>
            <a:r>
              <a:rPr lang="en-US" sz="2400" dirty="0" smtClean="0"/>
              <a:t>Features</a:t>
            </a:r>
            <a:endParaRPr lang="en-US" sz="2400" dirty="0"/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What is Big Data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Hadoop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HDFS architecture 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err="1" smtClean="0"/>
              <a:t>Hadoop</a:t>
            </a:r>
            <a:r>
              <a:rPr lang="en-US" sz="2400" dirty="0" smtClean="0"/>
              <a:t> abstractions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Pig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Hive </a:t>
            </a:r>
          </a:p>
          <a:p>
            <a:pPr lvl="0">
              <a:buNone/>
            </a:pPr>
            <a:endParaRPr lang="en-US" sz="2400" dirty="0"/>
          </a:p>
          <a:p>
            <a:pPr marL="0" indent="0">
              <a:buNone/>
            </a:pPr>
            <a:endParaRPr lang="en-IN" sz="3200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5923F-FA65-487D-B3A9-AF410DEEFD76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 err="1" smtClean="0"/>
              <a:t>Hadoop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572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Hive and Pig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20</a:t>
            </a:fld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395536" y="1124744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</a:rPr>
              <a:t>Hive</a:t>
            </a:r>
            <a:r>
              <a:rPr lang="en-US" sz="2800" dirty="0"/>
              <a:t>: data warehousing application in Hadoop</a:t>
            </a:r>
          </a:p>
          <a:p>
            <a:pPr lvl="1"/>
            <a:r>
              <a:rPr lang="en-US" sz="2800" dirty="0"/>
              <a:t>Query language is HQL, variant of SQL</a:t>
            </a:r>
          </a:p>
          <a:p>
            <a:pPr lvl="1"/>
            <a:r>
              <a:rPr lang="en-US" sz="2800" dirty="0"/>
              <a:t>Tables stored on HDFS as flat files</a:t>
            </a:r>
          </a:p>
          <a:p>
            <a:pPr lvl="1"/>
            <a:r>
              <a:rPr lang="en-US" sz="2800" dirty="0"/>
              <a:t>Developed by Facebook, now open source</a:t>
            </a:r>
          </a:p>
          <a:p>
            <a:r>
              <a:rPr lang="en-US" sz="2800" dirty="0">
                <a:solidFill>
                  <a:schemeClr val="tx2"/>
                </a:solidFill>
              </a:rPr>
              <a:t>Pig</a:t>
            </a:r>
            <a:r>
              <a:rPr lang="en-US" sz="2800" dirty="0"/>
              <a:t>: large-scale data processing system</a:t>
            </a:r>
          </a:p>
          <a:p>
            <a:pPr lvl="1"/>
            <a:r>
              <a:rPr lang="en-US" sz="2800" dirty="0"/>
              <a:t>Scripts are written in Pig Latin, a dataflow language</a:t>
            </a:r>
          </a:p>
          <a:p>
            <a:pPr lvl="1"/>
            <a:r>
              <a:rPr lang="en-US" sz="2800" dirty="0"/>
              <a:t>Developed by Yahoo!, now open source</a:t>
            </a:r>
          </a:p>
          <a:p>
            <a:pPr lvl="1"/>
            <a:r>
              <a:rPr lang="en-US" sz="2800" dirty="0"/>
              <a:t>Roughly 1/3 of all Yahoo! internal jobs</a:t>
            </a:r>
          </a:p>
          <a:p>
            <a:r>
              <a:rPr lang="en-US" sz="2800" dirty="0">
                <a:solidFill>
                  <a:schemeClr val="tx2"/>
                </a:solidFill>
              </a:rPr>
              <a:t>Common idea</a:t>
            </a:r>
            <a:r>
              <a:rPr lang="en-US" sz="2800" dirty="0"/>
              <a:t>:</a:t>
            </a:r>
          </a:p>
          <a:p>
            <a:pPr lvl="1"/>
            <a:r>
              <a:rPr lang="en-US" sz="2800" dirty="0"/>
              <a:t>Provide </a:t>
            </a:r>
            <a:r>
              <a:rPr lang="en-US" sz="2800" dirty="0" smtClean="0"/>
              <a:t>HLL </a:t>
            </a:r>
            <a:r>
              <a:rPr lang="en-US" sz="2800" dirty="0"/>
              <a:t>to facilitate large-data processing</a:t>
            </a:r>
          </a:p>
          <a:p>
            <a:pPr lvl="1"/>
            <a:r>
              <a:rPr lang="en-US" sz="2800" dirty="0"/>
              <a:t>Higher-level language “compiles down” to Hadoop jobs</a:t>
            </a:r>
          </a:p>
        </p:txBody>
      </p:sp>
    </p:spTree>
    <p:extLst>
      <p:ext uri="{BB962C8B-B14F-4D97-AF65-F5344CB8AC3E}">
        <p14:creationId xmlns:p14="http://schemas.microsoft.com/office/powerpoint/2010/main" val="160992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90264" y="1373088"/>
            <a:ext cx="8458200" cy="46482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A typical data processing / data warehousing application </a:t>
            </a:r>
            <a:r>
              <a:rPr lang="en-US" sz="2400" dirty="0" smtClean="0"/>
              <a:t>steps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Data Collection 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Data </a:t>
            </a:r>
            <a:r>
              <a:rPr lang="en-US" sz="2400" dirty="0" smtClean="0"/>
              <a:t>Preparation 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Data Presentation 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Yahoo uses batch jobs for data collection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PIG is used at the </a:t>
            </a:r>
            <a:r>
              <a:rPr lang="en-US" sz="2400" dirty="0"/>
              <a:t>D</a:t>
            </a:r>
            <a:r>
              <a:rPr lang="en-US" sz="2400" dirty="0" smtClean="0"/>
              <a:t>ata Preparation level as an ETL (Extract, Transform and Load) Tool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Hive is used for Data Presentation. Theses Hive jobs take the output from PIG and interact with existing yahoo relational data bases to give output as presentation</a:t>
            </a:r>
          </a:p>
          <a:p>
            <a:pPr marL="0" indent="0">
              <a:buClr>
                <a:srgbClr val="008000"/>
              </a:buClr>
              <a:buNone/>
            </a:pPr>
            <a:endParaRPr lang="en-US" sz="2400" dirty="0"/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endParaRPr lang="en-US" sz="2000" dirty="0" smtClean="0"/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endParaRPr lang="en-US" sz="2400" dirty="0" smtClean="0"/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marL="0" lvl="0" indent="0">
              <a:buNone/>
            </a:pPr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/>
          </a:p>
          <a:p>
            <a:pPr marL="0" indent="0">
              <a:buNone/>
            </a:pPr>
            <a:endParaRPr lang="en-IN" sz="32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55432-DD3D-4450-8FD0-89A6A4ED05C3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21</a:t>
            </a:fld>
            <a:endParaRPr lang="en-IN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Hive and </a:t>
            </a:r>
            <a:r>
              <a:rPr lang="en-US" dirty="0" smtClean="0"/>
              <a:t>Pig uses </a:t>
            </a:r>
            <a:r>
              <a:rPr lang="en-US" smtClean="0"/>
              <a:t>@ Yahoo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876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71600" y="2348880"/>
            <a:ext cx="756084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  Engineers </a:t>
            </a:r>
            <a:r>
              <a:rPr lang="en-US" sz="2400" dirty="0"/>
              <a:t>at Yahoo felt the need of a scripting language that enables rapid development as compared to Map Reduce.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 So </a:t>
            </a:r>
            <a:r>
              <a:rPr lang="en-US" sz="2400" dirty="0"/>
              <a:t>they developed PIG, a lightweight scripting language, meant to be doing all the heavy weight big data tasks</a:t>
            </a:r>
            <a:r>
              <a:rPr lang="en-US" sz="2400" dirty="0" smtClean="0"/>
              <a:t>.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Works on a fraction of big data for testing the concept</a:t>
            </a:r>
            <a:endParaRPr lang="en-US" sz="2400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endParaRPr lang="en-IN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4817616"/>
            <a:ext cx="6553200" cy="124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56456"/>
            <a:ext cx="2232248" cy="16764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987824" y="836712"/>
            <a:ext cx="5256584" cy="1152128"/>
          </a:xfrm>
        </p:spPr>
        <p:txBody>
          <a:bodyPr/>
          <a:lstStyle/>
          <a:p>
            <a:r>
              <a:rPr lang="en-IN" dirty="0" smtClean="0">
                <a:solidFill>
                  <a:srgbClr val="008000"/>
                </a:solidFill>
              </a:rPr>
              <a:t>Pig &amp; Pig Latin </a:t>
            </a:r>
            <a:endParaRPr lang="en-IN" dirty="0">
              <a:solidFill>
                <a:srgbClr val="008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47B2F-328B-4496-A11A-D98260F59AD3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576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of </a:t>
            </a:r>
            <a:r>
              <a:rPr lang="en-US" dirty="0" smtClean="0"/>
              <a:t>Pig </a:t>
            </a:r>
            <a:r>
              <a:rPr lang="en-US" dirty="0" smtClean="0"/>
              <a:t>?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1422347"/>
            <a:ext cx="8651304" cy="4934003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68729-CC18-4FEA-B3E3-3395C5CD40A9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612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003232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 smtClean="0">
                <a:solidFill>
                  <a:srgbClr val="008000"/>
                </a:solidFill>
              </a:rPr>
              <a:t>What is PIG ?</a:t>
            </a:r>
            <a:endParaRPr lang="en-IN" dirty="0">
              <a:solidFill>
                <a:srgbClr val="0080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67544" y="1124744"/>
            <a:ext cx="8458200" cy="46482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800" dirty="0" smtClean="0"/>
              <a:t>A platform for analyzing large data sets is a rapid fashion on small data sets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800" dirty="0" smtClean="0"/>
              <a:t>A platform that provides a high – level </a:t>
            </a:r>
            <a:r>
              <a:rPr lang="en-US" sz="2800" dirty="0"/>
              <a:t>language (PIG </a:t>
            </a:r>
            <a:r>
              <a:rPr lang="en-US" sz="2800" dirty="0" smtClean="0"/>
              <a:t>Latin) for expressing data intensive programs. 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800" dirty="0" smtClean="0"/>
              <a:t>Provides a PIG Compiler -  converts PIG commands into a sequence of Map Reduce jobs. 	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800" dirty="0" smtClean="0"/>
              <a:t>PIG platform comprises of three pieces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The language used to express data flows called </a:t>
            </a:r>
            <a:r>
              <a:rPr lang="en-US" sz="2400" dirty="0" smtClean="0">
                <a:solidFill>
                  <a:schemeClr val="tx2"/>
                </a:solidFill>
              </a:rPr>
              <a:t>PIG Latin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A </a:t>
            </a:r>
            <a:r>
              <a:rPr lang="en-US" sz="2400" dirty="0" smtClean="0">
                <a:solidFill>
                  <a:schemeClr val="tx2"/>
                </a:solidFill>
              </a:rPr>
              <a:t>compiler</a:t>
            </a:r>
            <a:r>
              <a:rPr lang="en-US" sz="2400" dirty="0" smtClean="0"/>
              <a:t> converts </a:t>
            </a:r>
            <a:r>
              <a:rPr lang="en-US" sz="2400" dirty="0" smtClean="0"/>
              <a:t>Pig Commands into Map Reduce jobs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An </a:t>
            </a:r>
            <a:r>
              <a:rPr lang="en-US" sz="2400" dirty="0" smtClean="0">
                <a:solidFill>
                  <a:schemeClr val="tx2"/>
                </a:solidFill>
              </a:rPr>
              <a:t>execution</a:t>
            </a:r>
            <a:r>
              <a:rPr lang="en-US" sz="2400" dirty="0" smtClean="0"/>
              <a:t> environment to run the jobs. </a:t>
            </a:r>
            <a:endParaRPr lang="en-US" dirty="0" smtClean="0"/>
          </a:p>
          <a:p>
            <a:pPr lvl="0"/>
            <a:endParaRPr lang="en-US" sz="2400" dirty="0"/>
          </a:p>
          <a:p>
            <a:pPr marL="0" indent="0">
              <a:buNone/>
            </a:pPr>
            <a:endParaRPr lang="en-IN" sz="32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5B264-D516-4E62-8747-7102A60CC26C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517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003232" cy="778098"/>
          </a:xfrm>
        </p:spPr>
        <p:txBody>
          <a:bodyPr>
            <a:normAutofit/>
          </a:bodyPr>
          <a:lstStyle/>
          <a:p>
            <a:r>
              <a:rPr lang="en-IN" dirty="0" smtClean="0">
                <a:solidFill>
                  <a:srgbClr val="008000"/>
                </a:solidFill>
              </a:rPr>
              <a:t>Different ways of using PIG</a:t>
            </a:r>
            <a:endParaRPr lang="en-IN" dirty="0">
              <a:solidFill>
                <a:srgbClr val="0080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5580112" y="1340768"/>
            <a:ext cx="2808312" cy="144016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2400" dirty="0"/>
              <a:t>Pig </a:t>
            </a:r>
            <a:r>
              <a:rPr lang="en-US" sz="2400" dirty="0" smtClean="0"/>
              <a:t>Script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Grunt Shell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/>
              <a:t>Embedded Code</a:t>
            </a:r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endParaRPr lang="en-US" sz="2400" dirty="0" smtClean="0"/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endParaRPr lang="en-US" sz="2400" dirty="0" smtClean="0"/>
          </a:p>
          <a:p>
            <a:pPr marL="0" indent="0">
              <a:buClr>
                <a:srgbClr val="008000"/>
              </a:buClr>
              <a:buNone/>
            </a:pPr>
            <a:endParaRPr lang="en-US" sz="2400" dirty="0"/>
          </a:p>
          <a:p>
            <a:pPr marL="0" lvl="0" indent="0">
              <a:buNone/>
            </a:pPr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/>
          </a:p>
          <a:p>
            <a:pPr marL="0" indent="0">
              <a:buNone/>
            </a:pPr>
            <a:endParaRPr lang="en-IN" sz="3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076052"/>
            <a:ext cx="4521200" cy="37211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88C8-353D-4916-A17D-491DE2DCA801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10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003232" cy="778098"/>
          </a:xfrm>
        </p:spPr>
        <p:txBody>
          <a:bodyPr>
            <a:normAutofit/>
          </a:bodyPr>
          <a:lstStyle/>
          <a:p>
            <a:r>
              <a:rPr lang="en-IN" dirty="0" smtClean="0">
                <a:solidFill>
                  <a:srgbClr val="008000"/>
                </a:solidFill>
              </a:rPr>
              <a:t>PIG Data Model</a:t>
            </a:r>
            <a:endParaRPr lang="en-IN" dirty="0">
              <a:solidFill>
                <a:srgbClr val="0080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95536" y="1340768"/>
            <a:ext cx="8458200" cy="482453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3000" dirty="0" smtClean="0"/>
              <a:t>Field (Piece of Data)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600" dirty="0" smtClean="0"/>
              <a:t>E.g. </a:t>
            </a:r>
            <a:r>
              <a:rPr lang="en-US" sz="2600" dirty="0"/>
              <a:t>(Any values like 1,2,3,4 or literals)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3000" dirty="0" smtClean="0"/>
              <a:t>Tuple (Ordered set of field)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600" dirty="0"/>
              <a:t>E.g. </a:t>
            </a:r>
            <a:r>
              <a:rPr lang="en-US" sz="2600" dirty="0" smtClean="0"/>
              <a:t>&lt;1,2&gt;,&lt;3,4&gt;,&lt;5,6,7&gt;</a:t>
            </a:r>
            <a:endParaRPr lang="en-US" sz="2600" dirty="0"/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3000" dirty="0" smtClean="0"/>
              <a:t>Bag (Collection of Tuples)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600" dirty="0"/>
              <a:t>E.g. </a:t>
            </a:r>
            <a:r>
              <a:rPr lang="en-US" sz="2600" dirty="0" smtClean="0"/>
              <a:t>{&lt;</a:t>
            </a:r>
            <a:r>
              <a:rPr lang="en-US" sz="2600" dirty="0"/>
              <a:t>1,2&gt;,&lt;3,4&gt;,&lt;5,6,7</a:t>
            </a:r>
            <a:r>
              <a:rPr lang="en-US" sz="2600" dirty="0" smtClean="0"/>
              <a:t>&gt;}</a:t>
            </a:r>
            <a:endParaRPr lang="en-US" sz="2600" dirty="0"/>
          </a:p>
          <a:p>
            <a:pPr lvl="0">
              <a:buClr>
                <a:srgbClr val="008000"/>
              </a:buClr>
              <a:buFont typeface="Wingdings" charset="2"/>
              <a:buChar char="v"/>
            </a:pPr>
            <a:r>
              <a:rPr lang="en-US" sz="3000" dirty="0" smtClean="0"/>
              <a:t>Data Maps (Key Value pairs where keys are string literals and value could be any data type)</a:t>
            </a:r>
          </a:p>
          <a:p>
            <a:pPr lvl="1">
              <a:buClr>
                <a:srgbClr val="008000"/>
              </a:buClr>
              <a:buFont typeface="Wingdings" charset="2"/>
              <a:buChar char="v"/>
            </a:pPr>
            <a:r>
              <a:rPr lang="en-US" sz="2600" dirty="0" smtClean="0"/>
              <a:t>E.g</a:t>
            </a:r>
            <a:r>
              <a:rPr lang="en-US" sz="2600" dirty="0"/>
              <a:t>. </a:t>
            </a:r>
            <a:r>
              <a:rPr lang="en-US" sz="2600" dirty="0" smtClean="0"/>
              <a:t>[‘</a:t>
            </a:r>
            <a:r>
              <a:rPr lang="en-US" sz="2600" dirty="0" err="1" smtClean="0"/>
              <a:t>TIFR’,’Hadoop</a:t>
            </a:r>
            <a:r>
              <a:rPr lang="en-US" sz="2600" dirty="0" smtClean="0"/>
              <a:t> Course’]</a:t>
            </a:r>
          </a:p>
          <a:p>
            <a:pPr>
              <a:buClr>
                <a:srgbClr val="008000"/>
              </a:buClr>
              <a:buFont typeface="Wingdings" charset="2"/>
              <a:buChar char="v"/>
            </a:pPr>
            <a:r>
              <a:rPr lang="en-US" sz="3000" dirty="0"/>
              <a:t>Default data type is Byte Array</a:t>
            </a:r>
          </a:p>
          <a:p>
            <a:pPr marL="0" indent="0">
              <a:buNone/>
            </a:pPr>
            <a:endParaRPr lang="en-IN" sz="32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0A890-AB05-48CC-A670-7B79C2AA82F8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869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Pig Script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Visits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= </a:t>
            </a:r>
            <a:r>
              <a:rPr lang="en-US" b="1" kern="0" dirty="0">
                <a:solidFill>
                  <a:sysClr val="windowText" lastClr="000000"/>
                </a:solidFill>
                <a:latin typeface="Courier" pitchFamily="-112" charset="0"/>
              </a:rPr>
              <a:t>load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   </a:t>
            </a:r>
            <a:r>
              <a:rPr lang="en-US" kern="0" dirty="0">
                <a:solidFill>
                  <a:srgbClr val="007200"/>
                </a:solidFill>
                <a:latin typeface="Courier" pitchFamily="-112" charset="0"/>
              </a:rPr>
              <a:t>‘/data/visits’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as (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user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, 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url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, 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time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);</a:t>
            </a:r>
          </a:p>
          <a:p>
            <a:pPr>
              <a:defRPr/>
            </a:pP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Visits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= </a:t>
            </a:r>
            <a:r>
              <a:rPr lang="en-US" b="1" kern="0" dirty="0" err="1">
                <a:solidFill>
                  <a:sysClr val="windowText" lastClr="000000"/>
                </a:solidFill>
                <a:latin typeface="Courier" pitchFamily="-112" charset="0"/>
              </a:rPr>
              <a:t>foreach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Visits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generate 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user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, </a:t>
            </a:r>
            <a:r>
              <a:rPr lang="en-US" kern="0" dirty="0" err="1">
                <a:solidFill>
                  <a:srgbClr val="A30000"/>
                </a:solidFill>
                <a:latin typeface="Courier" pitchFamily="-112" charset="0"/>
              </a:rPr>
              <a:t>Canonicalize</a:t>
            </a:r>
            <a:r>
              <a:rPr lang="en-US" kern="0" dirty="0">
                <a:solidFill>
                  <a:srgbClr val="A30000"/>
                </a:solidFill>
                <a:latin typeface="Courier" pitchFamily="-112" charset="0"/>
              </a:rPr>
              <a:t>(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url</a:t>
            </a:r>
            <a:r>
              <a:rPr lang="en-US" kern="0" dirty="0">
                <a:solidFill>
                  <a:srgbClr val="A30000"/>
                </a:solidFill>
                <a:latin typeface="Courier" pitchFamily="-112" charset="0"/>
              </a:rPr>
              <a:t>)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, 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time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;</a:t>
            </a:r>
          </a:p>
          <a:p>
            <a:pPr>
              <a:defRPr/>
            </a:pPr>
            <a:r>
              <a:rPr lang="en-US" kern="0" dirty="0" smtClean="0">
                <a:solidFill>
                  <a:srgbClr val="333399"/>
                </a:solidFill>
                <a:latin typeface="Courier" pitchFamily="-112" charset="0"/>
              </a:rPr>
              <a:t>Pages</a:t>
            </a:r>
            <a:r>
              <a:rPr lang="en-US" kern="0" dirty="0" smtClean="0">
                <a:solidFill>
                  <a:sysClr val="windowText" lastClr="000000"/>
                </a:solidFill>
                <a:latin typeface="Courier" pitchFamily="-112" charset="0"/>
              </a:rPr>
              <a:t> 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= </a:t>
            </a:r>
            <a:r>
              <a:rPr lang="en-US" b="1" kern="0" dirty="0">
                <a:solidFill>
                  <a:sysClr val="windowText" lastClr="000000"/>
                </a:solidFill>
                <a:latin typeface="Courier" pitchFamily="-112" charset="0"/>
              </a:rPr>
              <a:t>load   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</a:t>
            </a:r>
            <a:r>
              <a:rPr lang="en-US" kern="0" dirty="0">
                <a:solidFill>
                  <a:srgbClr val="007200"/>
                </a:solidFill>
                <a:latin typeface="Courier" pitchFamily="-112" charset="0"/>
              </a:rPr>
              <a:t>‘/data/pages’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as (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url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, 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pagerank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);</a:t>
            </a:r>
          </a:p>
          <a:p>
            <a:pPr>
              <a:defRPr/>
            </a:pPr>
            <a:r>
              <a:rPr lang="en-US" kern="0" dirty="0" smtClean="0">
                <a:solidFill>
                  <a:srgbClr val="333399"/>
                </a:solidFill>
                <a:latin typeface="Courier" pitchFamily="-112" charset="0"/>
              </a:rPr>
              <a:t>VP</a:t>
            </a:r>
            <a:r>
              <a:rPr lang="en-US" kern="0" dirty="0" smtClean="0">
                <a:solidFill>
                  <a:sysClr val="windowText" lastClr="000000"/>
                </a:solidFill>
                <a:latin typeface="Courier" pitchFamily="-112" charset="0"/>
              </a:rPr>
              <a:t> 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= </a:t>
            </a:r>
            <a:r>
              <a:rPr lang="en-US" b="1" kern="0" dirty="0">
                <a:solidFill>
                  <a:sysClr val="windowText" lastClr="000000"/>
                </a:solidFill>
                <a:latin typeface="Courier" pitchFamily="-112" charset="0"/>
              </a:rPr>
              <a:t>join   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Visits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by 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url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, 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Pages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by 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url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;</a:t>
            </a:r>
          </a:p>
          <a:p>
            <a:pPr>
              <a:defRPr/>
            </a:pP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UserVisits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= </a:t>
            </a:r>
            <a:r>
              <a:rPr lang="en-US" b="1" kern="0" dirty="0">
                <a:solidFill>
                  <a:sysClr val="windowText" lastClr="000000"/>
                </a:solidFill>
                <a:latin typeface="Courier" pitchFamily="-112" charset="0"/>
              </a:rPr>
              <a:t>group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  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VP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by 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user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;</a:t>
            </a:r>
          </a:p>
          <a:p>
            <a:pPr>
              <a:defRPr/>
            </a:pP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UserPageranks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= </a:t>
            </a:r>
            <a:r>
              <a:rPr lang="en-US" b="1" kern="0" dirty="0" err="1">
                <a:solidFill>
                  <a:sysClr val="windowText" lastClr="000000"/>
                </a:solidFill>
                <a:latin typeface="Courier" pitchFamily="-112" charset="0"/>
              </a:rPr>
              <a:t>foreach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UserVisits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generate </a:t>
            </a:r>
            <a:r>
              <a:rPr lang="en-US" kern="0" dirty="0">
                <a:solidFill>
                  <a:srgbClr val="333399"/>
                </a:solidFill>
                <a:latin typeface="Courier" pitchFamily="-112" charset="0"/>
              </a:rPr>
              <a:t>user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, </a:t>
            </a:r>
            <a:r>
              <a:rPr lang="en-US" kern="0" dirty="0">
                <a:solidFill>
                  <a:srgbClr val="A30000"/>
                </a:solidFill>
                <a:latin typeface="Courier" pitchFamily="-112" charset="0"/>
              </a:rPr>
              <a:t>AVG(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VP</a:t>
            </a:r>
            <a:r>
              <a:rPr lang="en-US" kern="0" dirty="0" err="1">
                <a:solidFill>
                  <a:sysClr val="windowText" lastClr="000000"/>
                </a:solidFill>
                <a:latin typeface="Courier" pitchFamily="-112" charset="0"/>
              </a:rPr>
              <a:t>.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pagerank</a:t>
            </a:r>
            <a:r>
              <a:rPr lang="en-US" kern="0" dirty="0">
                <a:solidFill>
                  <a:srgbClr val="A30000"/>
                </a:solidFill>
                <a:latin typeface="Courier" pitchFamily="-112" charset="0"/>
              </a:rPr>
              <a:t>)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as 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avgpr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;</a:t>
            </a:r>
          </a:p>
          <a:p>
            <a:pPr>
              <a:defRPr/>
            </a:pP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GoodUsers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= </a:t>
            </a:r>
            <a:r>
              <a:rPr lang="en-US" b="1" kern="0" dirty="0">
                <a:solidFill>
                  <a:sysClr val="windowText" lastClr="000000"/>
                </a:solidFill>
                <a:latin typeface="Courier" pitchFamily="-112" charset="0"/>
              </a:rPr>
              <a:t>filter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 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UserPageranks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by 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avgpr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&gt; </a:t>
            </a:r>
            <a:r>
              <a:rPr lang="en-US" kern="0" dirty="0">
                <a:solidFill>
                  <a:srgbClr val="007200"/>
                </a:solidFill>
                <a:latin typeface="Courier" pitchFamily="-112" charset="0"/>
              </a:rPr>
              <a:t>‘0.5’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;</a:t>
            </a:r>
          </a:p>
          <a:p>
            <a:pPr>
              <a:defRPr/>
            </a:pPr>
            <a:r>
              <a:rPr lang="en-US" b="1" kern="0" dirty="0" smtClean="0">
                <a:solidFill>
                  <a:sysClr val="windowText" lastClr="000000"/>
                </a:solidFill>
                <a:latin typeface="Courier" pitchFamily="-112" charset="0"/>
              </a:rPr>
              <a:t>store</a:t>
            </a:r>
            <a:r>
              <a:rPr lang="en-US" kern="0" dirty="0" smtClean="0">
                <a:solidFill>
                  <a:sysClr val="windowText" lastClr="000000"/>
                </a:solidFill>
                <a:latin typeface="Courier" pitchFamily="-112" charset="0"/>
              </a:rPr>
              <a:t>   </a:t>
            </a:r>
            <a:r>
              <a:rPr lang="en-US" kern="0" dirty="0" err="1">
                <a:solidFill>
                  <a:srgbClr val="333399"/>
                </a:solidFill>
                <a:latin typeface="Courier" pitchFamily="-112" charset="0"/>
              </a:rPr>
              <a:t>GoodUsers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 into </a:t>
            </a:r>
            <a:r>
              <a:rPr lang="en-US" kern="0" dirty="0">
                <a:solidFill>
                  <a:srgbClr val="007200"/>
                </a:solidFill>
                <a:latin typeface="Courier" pitchFamily="-112" charset="0"/>
              </a:rPr>
              <a:t>'/data/</a:t>
            </a:r>
            <a:r>
              <a:rPr lang="en-US" kern="0" dirty="0" err="1">
                <a:solidFill>
                  <a:srgbClr val="007200"/>
                </a:solidFill>
                <a:latin typeface="Courier" pitchFamily="-112" charset="0"/>
              </a:rPr>
              <a:t>good_users</a:t>
            </a:r>
            <a:r>
              <a:rPr lang="en-US" kern="0" dirty="0">
                <a:solidFill>
                  <a:srgbClr val="007200"/>
                </a:solidFill>
                <a:latin typeface="Courier" pitchFamily="-112" charset="0"/>
              </a:rPr>
              <a:t>'</a:t>
            </a:r>
            <a:r>
              <a:rPr lang="en-US" kern="0" dirty="0">
                <a:solidFill>
                  <a:sysClr val="windowText" lastClr="000000"/>
                </a:solidFill>
                <a:latin typeface="Courier" pitchFamily="-112" charset="0"/>
              </a:rPr>
              <a:t>;</a:t>
            </a:r>
          </a:p>
          <a:p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622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Hive architecture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28</a:t>
            </a:fld>
            <a:endParaRPr lang="en-IN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624" y="1600200"/>
            <a:ext cx="6840760" cy="4525963"/>
          </a:xfrm>
          <a:noFill/>
        </p:spPr>
      </p:pic>
    </p:spTree>
    <p:extLst>
      <p:ext uri="{BB962C8B-B14F-4D97-AF65-F5344CB8AC3E}">
        <p14:creationId xmlns:p14="http://schemas.microsoft.com/office/powerpoint/2010/main" val="236684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Hive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669979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 smtClean="0"/>
              <a:t>Manages huge </a:t>
            </a:r>
            <a:r>
              <a:rPr lang="en-US" sz="2600" dirty="0" smtClean="0">
                <a:solidFill>
                  <a:schemeClr val="tx2"/>
                </a:solidFill>
              </a:rPr>
              <a:t>structured / unstructured </a:t>
            </a:r>
            <a:r>
              <a:rPr lang="en-US" sz="2600" dirty="0" smtClean="0"/>
              <a:t>data</a:t>
            </a:r>
          </a:p>
          <a:p>
            <a:pPr lvl="1"/>
            <a:r>
              <a:rPr lang="en-US" sz="2600" dirty="0" smtClean="0"/>
              <a:t>E.g. Server log analysis</a:t>
            </a:r>
          </a:p>
          <a:p>
            <a:pPr lvl="1"/>
            <a:r>
              <a:rPr lang="en-US" sz="2600" dirty="0" smtClean="0"/>
              <a:t>Page  rankers</a:t>
            </a:r>
          </a:p>
          <a:p>
            <a:pPr lvl="1"/>
            <a:r>
              <a:rPr lang="en-US" sz="2600" dirty="0" smtClean="0"/>
              <a:t>User preferences on the net</a:t>
            </a:r>
          </a:p>
          <a:p>
            <a:r>
              <a:rPr lang="en-US" sz="2600" dirty="0" err="1" smtClean="0">
                <a:solidFill>
                  <a:schemeClr val="tx2"/>
                </a:solidFill>
              </a:rPr>
              <a:t>MetaStore</a:t>
            </a:r>
            <a:r>
              <a:rPr lang="en-US" sz="2600" dirty="0" smtClean="0">
                <a:solidFill>
                  <a:schemeClr val="tx2"/>
                </a:solidFill>
              </a:rPr>
              <a:t> </a:t>
            </a:r>
            <a:r>
              <a:rPr lang="en-US" sz="2600" dirty="0" smtClean="0"/>
              <a:t>contains schemas &amp; statistics  useful for data explorations, query optimization and query compilation.</a:t>
            </a:r>
          </a:p>
          <a:p>
            <a:pPr>
              <a:defRPr/>
            </a:pPr>
            <a:r>
              <a:rPr lang="en-US" sz="2600" dirty="0" smtClean="0"/>
              <a:t>Hive also supports: </a:t>
            </a:r>
          </a:p>
          <a:p>
            <a:pPr lvl="1">
              <a:defRPr/>
            </a:pPr>
            <a:r>
              <a:rPr lang="en-US" sz="2600" dirty="0" smtClean="0"/>
              <a:t>primitive types: integers, floats, doubles, and strings</a:t>
            </a:r>
          </a:p>
          <a:p>
            <a:pPr lvl="1">
              <a:defRPr/>
            </a:pPr>
            <a:r>
              <a:rPr lang="en-US" sz="2600" dirty="0" smtClean="0"/>
              <a:t>associative arrays: map&lt;key-type, value-type&gt;</a:t>
            </a:r>
          </a:p>
          <a:p>
            <a:pPr lvl="1">
              <a:defRPr/>
            </a:pPr>
            <a:r>
              <a:rPr lang="en-US" sz="2600" dirty="0" smtClean="0"/>
              <a:t>Lists: list&lt;element type&gt;</a:t>
            </a:r>
          </a:p>
          <a:p>
            <a:pPr>
              <a:defRPr/>
            </a:pPr>
            <a:r>
              <a:rPr lang="en-US" sz="2600" dirty="0" err="1" smtClean="0"/>
              <a:t>SerDe</a:t>
            </a:r>
            <a:r>
              <a:rPr lang="en-US" sz="2600" dirty="0" smtClean="0"/>
              <a:t>: serialize and </a:t>
            </a:r>
            <a:r>
              <a:rPr lang="en-US" sz="2600" dirty="0" err="1" smtClean="0"/>
              <a:t>deserialized</a:t>
            </a:r>
            <a:r>
              <a:rPr lang="en-US" sz="2600" dirty="0" smtClean="0"/>
              <a:t> API is used to move data in and out of tables </a:t>
            </a:r>
          </a:p>
          <a:p>
            <a:pPr lvl="1">
              <a:defRPr/>
            </a:pPr>
            <a:r>
              <a:rPr lang="en-US" sz="2600" dirty="0" smtClean="0"/>
              <a:t>Custom </a:t>
            </a:r>
            <a:r>
              <a:rPr lang="en-US" sz="2600" dirty="0" err="1" smtClean="0"/>
              <a:t>SerDe</a:t>
            </a:r>
            <a:r>
              <a:rPr lang="en-US" sz="2600" dirty="0" smtClean="0"/>
              <a:t> in addition to </a:t>
            </a:r>
            <a:r>
              <a:rPr lang="en-US" sz="2600" dirty="0" err="1" smtClean="0"/>
              <a:t>Hadoop</a:t>
            </a:r>
            <a:r>
              <a:rPr lang="en-US" sz="2600" dirty="0" smtClean="0"/>
              <a:t> framework provisions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29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481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08912" cy="778098"/>
          </a:xfrm>
        </p:spPr>
        <p:txBody>
          <a:bodyPr>
            <a:normAutofit/>
          </a:bodyPr>
          <a:lstStyle/>
          <a:p>
            <a:r>
              <a:rPr lang="en-IN" dirty="0" smtClean="0"/>
              <a:t>Big Data Industry</a:t>
            </a:r>
            <a:endParaRPr lang="en-IN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4896544" cy="194421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rgbClr val="00B0F0"/>
                </a:solidFill>
                <a:latin typeface="Arial"/>
                <a:cs typeface="Arial"/>
              </a:rPr>
              <a:t>SOCIAL NETWORKING</a:t>
            </a: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rgbClr val="C00000"/>
                </a:solidFill>
                <a:latin typeface="Arial"/>
                <a:cs typeface="Arial"/>
              </a:rPr>
              <a:t>Facebook</a:t>
            </a:r>
            <a:endParaRPr lang="en-IN" sz="2400" dirty="0" smtClean="0">
              <a:solidFill>
                <a:srgbClr val="C00000"/>
              </a:solidFill>
              <a:latin typeface="Arial"/>
              <a:cs typeface="Arial"/>
            </a:endParaRP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About a billion users</a:t>
            </a: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~ </a:t>
            </a:r>
            <a:r>
              <a:rPr lang="en-IN" sz="2400" u="sng" dirty="0" smtClean="0">
                <a:latin typeface="Arial"/>
                <a:cs typeface="Arial"/>
              </a:rPr>
              <a:t>500 TB of data</a:t>
            </a:r>
            <a:endParaRPr lang="en-IN" sz="2400" dirty="0" smtClean="0">
              <a:latin typeface="Arial"/>
              <a:cs typeface="Arial"/>
            </a:endParaRP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~70 thousand queries on data </a:t>
            </a:r>
          </a:p>
          <a:p>
            <a:pPr marL="0" indent="0" algn="just">
              <a:buNone/>
            </a:pPr>
            <a:endParaRPr lang="en-IN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IN" sz="3200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CE011-1B33-4BD0-8B43-E11FE7D3A3C3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3</a:t>
            </a:fld>
            <a:endParaRPr lang="en-IN"/>
          </a:p>
        </p:txBody>
      </p:sp>
      <p:sp>
        <p:nvSpPr>
          <p:cNvPr id="7" name="AutoShape 2" descr="data:image/png;base64,iVBORw0KGgoAAAANSUhEUgAAACAAAAAgCAIAAAD8GO2jAAAA10lEQVRIx2OwDp9LU8QwasHQtsA3bWn/vMPbD1w7ce4eEO07dnPdjkvUscAmYm7XrINPn79++eotGqKOBZMXHcM0mmoWxBSvefHyDQ0tWLnlArKJl6492rjr8orN5yGIChZcvfkEbvqB47dsI+dRORU9f4EIn+7Zh6ifTJHDp336gVELgKhl6v59R2/CEbIFF68+QpbafeQGWpwTZcHcVadwpXo0dOHqQ3J8QLwFm/dcoa0FwCKEHAvqJuwBOg2OkE08deE+slR6zcbRfDBqwagFoxYMQgsAyzTUjcGzuMM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" name="AutoShape 4" descr="data:image/png;base64,iVBORw0KGgoAAAANSUhEUgAAACAAAAAgCAIAAAD8GO2jAAAA10lEQVRIx2OwDp9LU8QwasHQtsA3bWn/vMPbD1w7ce4eEO07dnPdjkvUscAmYm7XrINPn79++eotGqKOBZMXHcM0mmoWxBSvefHyDQ0tWLnlArKJl6492rjr8orN5yGIChZcvfkEbvqB47dsI+dRORU9f4EIn+7Zh6ifTJHDp336gVELgKhl6v59R2/CEbIFF68+QpbafeQGWpwTZcHcVadwpXo0dOHqQ3J8QLwFm/dcoa0FwCKEHAvqJuwBOg2OkE08deE+slR6zcbRfDBqwagFoxYMQgsAyzTUjcGzuMM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427984" y="1196752"/>
            <a:ext cx="3456384" cy="18722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solidFill>
                  <a:srgbClr val="00B0F0"/>
                </a:solidFill>
                <a:latin typeface="Arial"/>
                <a:cs typeface="Arial"/>
              </a:rPr>
              <a:t>RETAIL</a:t>
            </a: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solidFill>
                  <a:srgbClr val="C00000"/>
                </a:solidFill>
                <a:latin typeface="Arial"/>
                <a:cs typeface="Arial"/>
              </a:rPr>
              <a:t>Walmart</a:t>
            </a:r>
            <a:endParaRPr lang="en-IN" sz="2400" dirty="0">
              <a:solidFill>
                <a:srgbClr val="C00000"/>
              </a:solidFill>
              <a:latin typeface="Arial"/>
              <a:cs typeface="Arial"/>
            </a:endParaRP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>
                <a:latin typeface="Arial"/>
                <a:cs typeface="Arial"/>
              </a:rPr>
              <a:t>US$ 485.651 Billion </a:t>
            </a: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>
                <a:latin typeface="Arial"/>
                <a:cs typeface="Arial"/>
              </a:rPr>
              <a:t>&gt; million transactions </a:t>
            </a: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u="sng" dirty="0">
                <a:latin typeface="Arial"/>
                <a:cs typeface="Arial"/>
              </a:rPr>
              <a:t>&gt; 2.5 Petabytes </a:t>
            </a:r>
            <a:endParaRPr lang="en-IN" sz="2400" u="sng" dirty="0" smtClean="0"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1520" y="3496940"/>
            <a:ext cx="39604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8000"/>
              </a:buClr>
              <a:buFont typeface="Wingdings" pitchFamily="2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  </a:t>
            </a:r>
            <a:r>
              <a:rPr lang="en-IN" sz="2400" dirty="0" smtClean="0">
                <a:solidFill>
                  <a:srgbClr val="00B0F0"/>
                </a:solidFill>
                <a:latin typeface="Arial"/>
                <a:cs typeface="Arial"/>
              </a:rPr>
              <a:t>RESEARCH</a:t>
            </a:r>
          </a:p>
          <a:p>
            <a:pPr algn="just">
              <a:buClr>
                <a:srgbClr val="008000"/>
              </a:buClr>
              <a:buFont typeface="Wingdings" pitchFamily="2" charset="2"/>
              <a:buChar char="v"/>
            </a:pPr>
            <a:r>
              <a:rPr lang="en-IN" sz="240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lang="en-IN" sz="2400" dirty="0" smtClean="0">
                <a:solidFill>
                  <a:srgbClr val="C00000"/>
                </a:solidFill>
                <a:latin typeface="Arial"/>
                <a:cs typeface="Arial"/>
              </a:rPr>
              <a:t> NCSS</a:t>
            </a:r>
            <a:endParaRPr lang="en-IN" sz="2400" dirty="0">
              <a:solidFill>
                <a:srgbClr val="C00000"/>
              </a:solidFill>
              <a:latin typeface="Arial"/>
              <a:cs typeface="Arial"/>
            </a:endParaRPr>
          </a:p>
          <a:p>
            <a:pPr algn="just">
              <a:buClr>
                <a:srgbClr val="008000"/>
              </a:buClr>
              <a:buFont typeface="Wingdings" pitchFamily="2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 ~</a:t>
            </a:r>
            <a:r>
              <a:rPr lang="en-IN" sz="2400" u="sng" dirty="0" smtClean="0">
                <a:latin typeface="Arial"/>
                <a:cs typeface="Arial"/>
              </a:rPr>
              <a:t>tens </a:t>
            </a:r>
            <a:r>
              <a:rPr lang="en-IN" sz="2400" u="sng" dirty="0" smtClean="0">
                <a:latin typeface="Arial"/>
                <a:cs typeface="Arial"/>
              </a:rPr>
              <a:t>of Petabytes</a:t>
            </a:r>
          </a:p>
          <a:p>
            <a:pPr marL="457200" indent="-457200" algn="just">
              <a:buClr>
                <a:srgbClr val="008000"/>
              </a:buClr>
              <a:buFont typeface="Wingdings" pitchFamily="2" charset="2"/>
              <a:buChar char="v"/>
            </a:pPr>
            <a:r>
              <a:rPr lang="en-IN" sz="2400" dirty="0">
                <a:solidFill>
                  <a:srgbClr val="C00000"/>
                </a:solidFill>
                <a:latin typeface="Arial"/>
                <a:cs typeface="Arial"/>
              </a:rPr>
              <a:t>NASA</a:t>
            </a:r>
            <a:r>
              <a:rPr lang="en-IN" sz="2400" dirty="0" smtClean="0">
                <a:latin typeface="Arial"/>
                <a:cs typeface="Arial"/>
              </a:rPr>
              <a:t>  LHC 4 detectors </a:t>
            </a:r>
          </a:p>
          <a:p>
            <a:pPr marL="457200" indent="-457200" algn="just">
              <a:buClr>
                <a:srgbClr val="008000"/>
              </a:buClr>
              <a:buFont typeface="Wingdings" pitchFamily="2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CERN DC processes    ~</a:t>
            </a:r>
            <a:r>
              <a:rPr lang="en-IN" sz="2400" u="sng" dirty="0" smtClean="0">
                <a:latin typeface="Arial"/>
                <a:cs typeface="Arial"/>
              </a:rPr>
              <a:t>1 PB data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427984" y="3506232"/>
            <a:ext cx="4608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8000"/>
              </a:buClr>
              <a:buFont typeface="Wingdings" pitchFamily="2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 </a:t>
            </a:r>
            <a:r>
              <a:rPr lang="en-IN" sz="2400" dirty="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en-IN" sz="2400" dirty="0" smtClean="0">
                <a:solidFill>
                  <a:srgbClr val="00B0F0"/>
                </a:solidFill>
                <a:latin typeface="Arial"/>
                <a:cs typeface="Arial"/>
              </a:rPr>
              <a:t>ASTRONOMY / FINANCE</a:t>
            </a:r>
            <a:r>
              <a:rPr lang="en-IN" sz="2400" dirty="0" smtClean="0">
                <a:latin typeface="Arial"/>
                <a:cs typeface="Arial"/>
              </a:rPr>
              <a:t>   </a:t>
            </a:r>
            <a:endParaRPr lang="en-IN" sz="2400" dirty="0" smtClean="0">
              <a:latin typeface="Arial"/>
              <a:cs typeface="Arial"/>
            </a:endParaRPr>
          </a:p>
          <a:p>
            <a:pPr algn="just">
              <a:buClr>
                <a:srgbClr val="008000"/>
              </a:buClr>
              <a:buFont typeface="Wingdings" pitchFamily="2" charset="2"/>
              <a:buChar char="v"/>
            </a:pPr>
            <a:r>
              <a:rPr lang="en-IN" sz="2400" dirty="0" smtClean="0">
                <a:solidFill>
                  <a:srgbClr val="C00000"/>
                </a:solidFill>
                <a:latin typeface="Arial"/>
                <a:cs typeface="Arial"/>
              </a:rPr>
              <a:t>  SDSS</a:t>
            </a:r>
            <a:r>
              <a:rPr lang="en-IN" dirty="0" smtClean="0">
                <a:latin typeface="Arial"/>
                <a:cs typeface="Arial"/>
              </a:rPr>
              <a:t>(</a:t>
            </a:r>
            <a:r>
              <a:rPr lang="en-IN" dirty="0" err="1" smtClean="0">
                <a:latin typeface="Arial"/>
                <a:cs typeface="Arial"/>
              </a:rPr>
              <a:t>Sloans</a:t>
            </a:r>
            <a:r>
              <a:rPr lang="en-IN" dirty="0" smtClean="0">
                <a:latin typeface="Arial"/>
                <a:cs typeface="Arial"/>
              </a:rPr>
              <a:t> </a:t>
            </a:r>
            <a:r>
              <a:rPr lang="en-IN" dirty="0" smtClean="0">
                <a:latin typeface="Arial"/>
                <a:cs typeface="Arial"/>
              </a:rPr>
              <a:t>Digital </a:t>
            </a:r>
            <a:r>
              <a:rPr lang="en-IN" dirty="0">
                <a:latin typeface="Arial"/>
                <a:cs typeface="Arial"/>
              </a:rPr>
              <a:t>Sky </a:t>
            </a:r>
            <a:r>
              <a:rPr lang="en-IN" dirty="0" smtClean="0">
                <a:latin typeface="Arial"/>
                <a:cs typeface="Arial"/>
              </a:rPr>
              <a:t>Survey) </a:t>
            </a:r>
            <a:endParaRPr lang="en-IN" sz="2400" dirty="0">
              <a:solidFill>
                <a:srgbClr val="C00000"/>
              </a:solidFill>
              <a:latin typeface="Arial"/>
              <a:cs typeface="Arial"/>
            </a:endParaRP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>
                <a:latin typeface="Arial"/>
                <a:cs typeface="Arial"/>
              </a:rPr>
              <a:t> </a:t>
            </a:r>
            <a:r>
              <a:rPr lang="en-IN" sz="2400" u="sng" dirty="0" smtClean="0">
                <a:latin typeface="Arial"/>
                <a:cs typeface="Arial"/>
              </a:rPr>
              <a:t>~</a:t>
            </a:r>
            <a:r>
              <a:rPr lang="en-IN" sz="2400" u="sng" dirty="0" smtClean="0">
                <a:latin typeface="Arial"/>
                <a:cs typeface="Arial"/>
              </a:rPr>
              <a:t>140TB data </a:t>
            </a:r>
            <a:r>
              <a:rPr lang="en-IN" sz="2400" u="sng" dirty="0">
                <a:latin typeface="Arial"/>
                <a:cs typeface="Arial"/>
              </a:rPr>
              <a:t>every </a:t>
            </a:r>
            <a:r>
              <a:rPr lang="en-IN" sz="2400" u="sng" dirty="0" smtClean="0">
                <a:latin typeface="Arial"/>
                <a:cs typeface="Arial"/>
              </a:rPr>
              <a:t>week!</a:t>
            </a:r>
            <a:endParaRPr lang="en-IN" sz="2400" u="sng" dirty="0">
              <a:latin typeface="Arial"/>
              <a:cs typeface="Arial"/>
            </a:endParaRPr>
          </a:p>
          <a:p>
            <a:pPr marL="457200" indent="-457200" algn="just">
              <a:buClr>
                <a:srgbClr val="008000"/>
              </a:buClr>
              <a:buFont typeface="Wingdings" pitchFamily="2" charset="2"/>
              <a:buChar char="v"/>
            </a:pPr>
            <a:r>
              <a:rPr lang="en-IN" sz="2400" dirty="0" smtClean="0">
                <a:solidFill>
                  <a:srgbClr val="C00000"/>
                </a:solidFill>
                <a:latin typeface="Arial"/>
                <a:cs typeface="Arial"/>
              </a:rPr>
              <a:t>NYSE</a:t>
            </a:r>
          </a:p>
          <a:p>
            <a:pPr marL="457200" indent="-457200" algn="just">
              <a:buClr>
                <a:srgbClr val="008000"/>
              </a:buClr>
              <a:buFont typeface="Wingdings" pitchFamily="2" charset="2"/>
              <a:buChar char="v"/>
            </a:pPr>
            <a:r>
              <a:rPr lang="en-IN" sz="2400" u="sng" dirty="0" smtClean="0">
                <a:latin typeface="Arial"/>
                <a:cs typeface="Arial"/>
              </a:rPr>
              <a:t>few </a:t>
            </a:r>
            <a:r>
              <a:rPr lang="en-IN" sz="2400" u="sng" dirty="0">
                <a:latin typeface="Arial"/>
                <a:cs typeface="Arial"/>
              </a:rPr>
              <a:t>TB of new trade </a:t>
            </a:r>
            <a:r>
              <a:rPr lang="en-IN" sz="2400" u="sng" dirty="0" smtClean="0">
                <a:latin typeface="Arial"/>
                <a:cs typeface="Arial"/>
              </a:rPr>
              <a:t>data</a:t>
            </a:r>
            <a:endParaRPr lang="en-IN" sz="24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875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Hive Components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31606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Metastore</a:t>
            </a:r>
            <a:endParaRPr lang="en-US" dirty="0" smtClean="0">
              <a:solidFill>
                <a:schemeClr val="tx2"/>
              </a:solidFill>
            </a:endParaRPr>
          </a:p>
          <a:p>
            <a:pPr lvl="1"/>
            <a:r>
              <a:rPr lang="en-US" dirty="0" smtClean="0"/>
              <a:t>Initial </a:t>
            </a:r>
            <a:r>
              <a:rPr lang="en-US" dirty="0" smtClean="0"/>
              <a:t>configuration </a:t>
            </a:r>
            <a:r>
              <a:rPr lang="en-US" dirty="0" smtClean="0"/>
              <a:t>is saved</a:t>
            </a:r>
          </a:p>
          <a:p>
            <a:pPr lvl="1"/>
            <a:r>
              <a:rPr lang="en-US" dirty="0" smtClean="0"/>
              <a:t>Local  store  (development scenario)</a:t>
            </a:r>
          </a:p>
          <a:p>
            <a:pPr lvl="1"/>
            <a:r>
              <a:rPr lang="en-US" dirty="0" smtClean="0"/>
              <a:t>Remote store (LB clustered production)</a:t>
            </a:r>
          </a:p>
          <a:p>
            <a:pPr lvl="1"/>
            <a:r>
              <a:rPr lang="en-US" dirty="0" smtClean="0"/>
              <a:t>Embedded </a:t>
            </a:r>
            <a:r>
              <a:rPr lang="en-US" dirty="0" err="1" smtClean="0"/>
              <a:t>metastore</a:t>
            </a:r>
            <a:r>
              <a:rPr lang="en-US" dirty="0" smtClean="0"/>
              <a:t> (part of other program )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Hive Shell</a:t>
            </a:r>
          </a:p>
          <a:p>
            <a:pPr lvl="1"/>
            <a:r>
              <a:rPr lang="en-US" dirty="0" smtClean="0"/>
              <a:t>Executes hive commands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Execution engine (heart)</a:t>
            </a:r>
          </a:p>
          <a:p>
            <a:pPr lvl="1"/>
            <a:r>
              <a:rPr lang="en-US" dirty="0" smtClean="0"/>
              <a:t>Converts Hive queries to M-R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Hive compiler</a:t>
            </a:r>
          </a:p>
          <a:p>
            <a:pPr lvl="1"/>
            <a:r>
              <a:rPr lang="en-US" dirty="0" smtClean="0"/>
              <a:t>Hive commands to M-R commands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30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Hive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SQL abstraction over Hadoop</a:t>
            </a:r>
            <a:r>
              <a:rPr lang="en-US" sz="2400" dirty="0" smtClean="0"/>
              <a:t> </a:t>
            </a:r>
          </a:p>
          <a:p>
            <a:pPr lvl="1"/>
            <a:r>
              <a:rPr lang="en-US" dirty="0" smtClean="0"/>
              <a:t>select , join, create tables</a:t>
            </a:r>
          </a:p>
          <a:p>
            <a:pPr lvl="1"/>
            <a:r>
              <a:rPr lang="en-US" dirty="0" err="1" smtClean="0"/>
              <a:t>HiveQL</a:t>
            </a:r>
            <a:r>
              <a:rPr lang="en-US" dirty="0" smtClean="0"/>
              <a:t> (SQL-like language) </a:t>
            </a:r>
          </a:p>
          <a:p>
            <a:pPr lvl="1"/>
            <a:r>
              <a:rPr lang="en-US" dirty="0" err="1" smtClean="0"/>
              <a:t>HiveQL</a:t>
            </a:r>
            <a:r>
              <a:rPr lang="en-US" dirty="0" smtClean="0"/>
              <a:t> compiles queries into </a:t>
            </a:r>
            <a:r>
              <a:rPr lang="en-US" dirty="0" err="1" smtClean="0"/>
              <a:t>Hadoop</a:t>
            </a:r>
            <a:r>
              <a:rPr lang="en-US" dirty="0" smtClean="0"/>
              <a:t> M-R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Schema flexibility</a:t>
            </a:r>
          </a:p>
          <a:p>
            <a:pPr lvl="1"/>
            <a:r>
              <a:rPr lang="en-US" dirty="0" smtClean="0"/>
              <a:t>Schema on read</a:t>
            </a:r>
          </a:p>
          <a:p>
            <a:r>
              <a:rPr lang="en-US" sz="2400" dirty="0" err="1" smtClean="0">
                <a:solidFill>
                  <a:schemeClr val="tx2"/>
                </a:solidFill>
              </a:rPr>
              <a:t>Partitionig</a:t>
            </a:r>
            <a:r>
              <a:rPr lang="en-US" sz="2400" dirty="0" smtClean="0">
                <a:solidFill>
                  <a:schemeClr val="tx2"/>
                </a:solidFill>
              </a:rPr>
              <a:t> / Bucketing</a:t>
            </a:r>
          </a:p>
          <a:p>
            <a:pPr lvl="1"/>
            <a:r>
              <a:rPr lang="en-US" dirty="0"/>
              <a:t>Partitions / buckets : </a:t>
            </a:r>
            <a:r>
              <a:rPr lang="en-US" dirty="0" err="1"/>
              <a:t>organising</a:t>
            </a:r>
            <a:r>
              <a:rPr lang="en-US" dirty="0"/>
              <a:t> data into chunks for easy identification / ease of handling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Connectors to traditional systems</a:t>
            </a:r>
          </a:p>
          <a:p>
            <a:pPr lvl="1"/>
            <a:r>
              <a:rPr lang="en-US" dirty="0" smtClean="0"/>
              <a:t>JDBC / ODBC ; CLI / Web GUI</a:t>
            </a:r>
          </a:p>
          <a:p>
            <a:endParaRPr lang="en-US" sz="24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31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40966"/>
          </a:xfrm>
        </p:spPr>
        <p:txBody>
          <a:bodyPr/>
          <a:lstStyle/>
          <a:p>
            <a:r>
              <a:rPr lang="en-US" dirty="0" smtClean="0"/>
              <a:t>Pig </a:t>
            </a:r>
            <a:r>
              <a:rPr lang="en-US" dirty="0" err="1" smtClean="0"/>
              <a:t>vs</a:t>
            </a:r>
            <a:r>
              <a:rPr lang="en-US" dirty="0" smtClean="0"/>
              <a:t> Hive</a:t>
            </a:r>
            <a:endParaRPr lang="en-IN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9713622"/>
              </p:ext>
            </p:extLst>
          </p:nvPr>
        </p:nvGraphicFramePr>
        <p:xfrm>
          <a:off x="395536" y="900546"/>
          <a:ext cx="8229600" cy="5401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710454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Pig</a:t>
                      </a:r>
                      <a:endParaRPr lang="en-IN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Hive</a:t>
                      </a:r>
                      <a:endParaRPr lang="en-IN" sz="3200" dirty="0"/>
                    </a:p>
                  </a:txBody>
                  <a:tcPr/>
                </a:tc>
              </a:tr>
              <a:tr h="521856"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ETL scenario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Complex joins / sub queries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Extract portions of data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Handles </a:t>
                      </a:r>
                      <a:r>
                        <a:rPr lang="en-US" sz="2400" dirty="0" smtClean="0"/>
                        <a:t>the entire data</a:t>
                      </a:r>
                      <a:endParaRPr lang="en-IN" sz="2400" dirty="0"/>
                    </a:p>
                  </a:txBody>
                  <a:tcPr/>
                </a:tc>
              </a:tr>
              <a:tr h="378024">
                <a:tc>
                  <a:txBody>
                    <a:bodyPr/>
                    <a:lstStyle/>
                    <a:p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Pig Latin</a:t>
                      </a:r>
                      <a:endParaRPr lang="en-IN" sz="2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HiveQL</a:t>
                      </a:r>
                      <a:endParaRPr lang="en-IN" sz="2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802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Does</a:t>
                      </a:r>
                      <a:r>
                        <a:rPr lang="en-US" sz="2400" baseline="0" dirty="0" smtClean="0"/>
                        <a:t> not support partitions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Supports partitions</a:t>
                      </a:r>
                      <a:endParaRPr lang="en-IN" sz="2400" dirty="0"/>
                    </a:p>
                  </a:txBody>
                  <a:tcPr/>
                </a:tc>
              </a:tr>
              <a:tr h="4648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No</a:t>
                      </a:r>
                      <a:r>
                        <a:rPr lang="en-US" sz="2400" baseline="0" dirty="0" smtClean="0"/>
                        <a:t> custom </a:t>
                      </a:r>
                      <a:r>
                        <a:rPr lang="en-US" sz="2400" baseline="0" dirty="0" err="1" smtClean="0"/>
                        <a:t>SerDe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Custom  </a:t>
                      </a:r>
                      <a:r>
                        <a:rPr lang="en-US" sz="2400" dirty="0" err="1" smtClean="0"/>
                        <a:t>SerDe</a:t>
                      </a:r>
                      <a:endParaRPr lang="en-IN" sz="2400" dirty="0"/>
                    </a:p>
                  </a:txBody>
                  <a:tcPr/>
                </a:tc>
              </a:tr>
              <a:tr h="37802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Supports streaming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Supports</a:t>
                      </a:r>
                      <a:r>
                        <a:rPr lang="en-US" sz="2400" baseline="0" dirty="0" smtClean="0"/>
                        <a:t> streaming</a:t>
                      </a:r>
                      <a:endParaRPr lang="en-IN" sz="2400" dirty="0"/>
                    </a:p>
                  </a:txBody>
                  <a:tcPr/>
                </a:tc>
              </a:tr>
              <a:tr h="37802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No JDBC / ODBC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JDBC</a:t>
                      </a:r>
                      <a:r>
                        <a:rPr lang="en-US" sz="2400" baseline="0" dirty="0" smtClean="0"/>
                        <a:t> / ODBC</a:t>
                      </a:r>
                      <a:endParaRPr lang="en-IN" sz="2400" dirty="0"/>
                    </a:p>
                  </a:txBody>
                  <a:tcPr/>
                </a:tc>
              </a:tr>
              <a:tr h="378024"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web GUI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Web GUI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8024"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real time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Realtime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8024"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Grunt shell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Hive Shell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32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40966"/>
          </a:xfrm>
        </p:spPr>
        <p:txBody>
          <a:bodyPr/>
          <a:lstStyle/>
          <a:p>
            <a:r>
              <a:rPr lang="en-US" dirty="0" smtClean="0"/>
              <a:t>Hive </a:t>
            </a:r>
            <a:r>
              <a:rPr lang="en-US" dirty="0" err="1" smtClean="0"/>
              <a:t>vs</a:t>
            </a:r>
            <a:r>
              <a:rPr lang="en-US" dirty="0" smtClean="0"/>
              <a:t> RDBMS</a:t>
            </a:r>
            <a:endParaRPr lang="en-IN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5554413"/>
              </p:ext>
            </p:extLst>
          </p:nvPr>
        </p:nvGraphicFramePr>
        <p:xfrm>
          <a:off x="395536" y="1124743"/>
          <a:ext cx="8229600" cy="54508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957335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Hive</a:t>
                      </a:r>
                      <a:endParaRPr lang="en-IN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RDBMS</a:t>
                      </a:r>
                      <a:endParaRPr lang="en-IN" sz="3200" dirty="0"/>
                    </a:p>
                  </a:txBody>
                  <a:tcPr/>
                </a:tc>
              </a:tr>
              <a:tr h="703200"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Schema on read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Schema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write</a:t>
                      </a:r>
                      <a:endParaRPr lang="en-IN" sz="2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7921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No updates / </a:t>
                      </a:r>
                      <a:r>
                        <a:rPr lang="en-US" sz="2400" dirty="0" err="1" smtClean="0"/>
                        <a:t>realtime</a:t>
                      </a:r>
                      <a:r>
                        <a:rPr lang="en-US" sz="2400" dirty="0" smtClean="0"/>
                        <a:t> reads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updates / </a:t>
                      </a:r>
                      <a:r>
                        <a:rPr lang="en-US" sz="2400" dirty="0" err="1" smtClean="0"/>
                        <a:t>realtime</a:t>
                      </a:r>
                      <a:r>
                        <a:rPr lang="en-US" sz="2400" dirty="0" smtClean="0"/>
                        <a:t> reads</a:t>
                      </a:r>
                      <a:endParaRPr lang="en-IN" sz="2400" dirty="0"/>
                    </a:p>
                  </a:txBody>
                  <a:tcPr/>
                </a:tc>
              </a:tr>
              <a:tr h="616076">
                <a:tc>
                  <a:txBody>
                    <a:bodyPr/>
                    <a:lstStyle/>
                    <a:p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Initial Loads are fast</a:t>
                      </a:r>
                      <a:endParaRPr lang="en-IN" sz="2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Initial loads are slower</a:t>
                      </a:r>
                      <a:endParaRPr lang="en-IN" sz="2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16076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HiveQL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SQL</a:t>
                      </a:r>
                      <a:endParaRPr lang="en-IN" sz="2400" dirty="0"/>
                    </a:p>
                  </a:txBody>
                  <a:tcPr/>
                </a:tc>
              </a:tr>
              <a:tr h="62631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Data analytics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OLTP, Transaction</a:t>
                      </a:r>
                      <a:r>
                        <a:rPr lang="en-US" sz="2400" baseline="0" dirty="0" smtClean="0"/>
                        <a:t>s / updates </a:t>
                      </a:r>
                      <a:endParaRPr lang="en-IN" sz="2400" dirty="0" smtClean="0"/>
                    </a:p>
                  </a:txBody>
                  <a:tcPr/>
                </a:tc>
              </a:tr>
              <a:tr h="62631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Partitions </a:t>
                      </a:r>
                      <a:r>
                        <a:rPr lang="en-US" sz="2400" dirty="0" smtClean="0"/>
                        <a:t>supported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Partitions </a:t>
                      </a:r>
                      <a:r>
                        <a:rPr lang="en-US" sz="2400" baseline="0" dirty="0" smtClean="0"/>
                        <a:t> supported</a:t>
                      </a:r>
                      <a:endParaRPr lang="en-IN" sz="2400" dirty="0" smtClean="0"/>
                    </a:p>
                  </a:txBody>
                  <a:tcPr/>
                </a:tc>
              </a:tr>
              <a:tr h="62631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Bucketing supported</a:t>
                      </a:r>
                      <a:endParaRPr lang="en-I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Bucketing </a:t>
                      </a:r>
                      <a:r>
                        <a:rPr lang="en-US" sz="2400" baseline="0" dirty="0" smtClean="0"/>
                        <a:t>supported</a:t>
                      </a:r>
                      <a:endParaRPr lang="en-IN" sz="24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33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Slicing  - Partitioning / Bucketing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34</a:t>
            </a:fld>
            <a:endParaRPr lang="en-I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992888" cy="487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Slicing  - Partitioning / Bucketing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85BE-68FE-4B7F-87C5-11AFB6D613C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35</a:t>
            </a:fld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28750"/>
            <a:ext cx="784887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Recommended Books</a:t>
            </a:r>
            <a:endParaRPr lang="en-I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468" y="1124744"/>
            <a:ext cx="3873500" cy="508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7240" y="1412776"/>
            <a:ext cx="3505200" cy="4445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42D57-01F9-4E22-97CD-26330CA5404F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36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014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Queries</a:t>
            </a:r>
            <a:endParaRPr lang="en-I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6400" y="1803400"/>
            <a:ext cx="3251200" cy="32512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1B029-7E01-46EC-9B24-A01EBA62CD4D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37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070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003232" cy="778098"/>
          </a:xfrm>
        </p:spPr>
        <p:txBody>
          <a:bodyPr>
            <a:normAutofit/>
          </a:bodyPr>
          <a:lstStyle/>
          <a:p>
            <a:r>
              <a:rPr lang="en-IN" dirty="0" smtClean="0"/>
              <a:t>The data splurge!</a:t>
            </a:r>
            <a:endParaRPr lang="en-I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052736"/>
            <a:ext cx="4292600" cy="5041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4048" y="1231587"/>
            <a:ext cx="374441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8000"/>
              </a:buClr>
              <a:buFont typeface="Wingdings" charset="2"/>
              <a:buChar char="v"/>
            </a:pPr>
            <a:r>
              <a:rPr lang="en-US" sz="2000" dirty="0" smtClean="0"/>
              <a:t>Data is getting accumulated at a breath taking speed. </a:t>
            </a:r>
          </a:p>
          <a:p>
            <a:pPr marL="285750" indent="-285750" algn="just">
              <a:buClr>
                <a:srgbClr val="008000"/>
              </a:buClr>
              <a:buFont typeface="Wingdings" charset="2"/>
              <a:buChar char="v"/>
            </a:pPr>
            <a:r>
              <a:rPr lang="en-US" sz="2000" u="sng" dirty="0" smtClean="0"/>
              <a:t>Should touch 40,000 </a:t>
            </a:r>
            <a:r>
              <a:rPr lang="en-US" sz="2000" u="sng" dirty="0" err="1" smtClean="0"/>
              <a:t>Exabytes</a:t>
            </a:r>
            <a:r>
              <a:rPr lang="en-US" sz="2000" u="sng" dirty="0" smtClean="0"/>
              <a:t>   by the year 2020</a:t>
            </a:r>
            <a:r>
              <a:rPr lang="en-US" sz="2000" dirty="0" smtClean="0"/>
              <a:t>.</a:t>
            </a:r>
          </a:p>
          <a:p>
            <a:pPr marL="285750" indent="-285750" algn="just">
              <a:buClr>
                <a:srgbClr val="008000"/>
              </a:buClr>
              <a:buFont typeface="Wingdings" charset="2"/>
              <a:buChar char="v"/>
            </a:pPr>
            <a:r>
              <a:rPr lang="en-US" sz="2000" b="1" dirty="0" smtClean="0">
                <a:solidFill>
                  <a:srgbClr val="FF0000"/>
                </a:solidFill>
              </a:rPr>
              <a:t>K-&gt; M-&gt; G-&gt; T-&gt; P-&gt; E-&gt; Z-&gt; Y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 algn="just">
              <a:buClr>
                <a:srgbClr val="008000"/>
              </a:buClr>
              <a:buFont typeface="Wingdings" charset="2"/>
              <a:buChar char="v"/>
            </a:pPr>
            <a:r>
              <a:rPr lang="en-US" sz="2000" dirty="0" smtClean="0"/>
              <a:t>As a result, the Big Data Industry is worth $100 Billion growing at 10% annually (</a:t>
            </a:r>
            <a:r>
              <a:rPr lang="en-US" sz="2000" i="1" dirty="0" smtClean="0"/>
              <a:t>Source – The Economist</a:t>
            </a:r>
            <a:r>
              <a:rPr lang="en-US" sz="2000" dirty="0" smtClean="0"/>
              <a:t>)</a:t>
            </a:r>
          </a:p>
          <a:p>
            <a:pPr marL="285750" indent="-285750" algn="just">
              <a:buClr>
                <a:srgbClr val="008000"/>
              </a:buClr>
              <a:buFont typeface="Wingdings" charset="2"/>
              <a:buChar char="v"/>
            </a:pPr>
            <a:r>
              <a:rPr lang="en-US" sz="2000" dirty="0" smtClean="0"/>
              <a:t>The volume exceeds the available storage, hence the need for the organizations to save the data wisely</a:t>
            </a:r>
          </a:p>
          <a:p>
            <a:pPr marL="285750" indent="-285750" algn="just">
              <a:buClr>
                <a:srgbClr val="008000"/>
              </a:buClr>
              <a:buFont typeface="Wingdings" charset="2"/>
              <a:buChar char="v"/>
            </a:pPr>
            <a:r>
              <a:rPr lang="en-US" sz="2000" dirty="0" smtClean="0"/>
              <a:t>Process data wisely</a:t>
            </a:r>
          </a:p>
          <a:p>
            <a:pPr algn="just">
              <a:buClr>
                <a:srgbClr val="008000"/>
              </a:buClr>
            </a:pPr>
            <a:endParaRPr lang="en-US" sz="2000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D9CC7-ED47-4332-9160-FB7132ED7678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91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IN" dirty="0" smtClean="0"/>
              <a:t>Big Data Features </a:t>
            </a:r>
            <a:endParaRPr lang="en-IN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34280" y="4437112"/>
            <a:ext cx="8458200" cy="172819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Till early 90’s, the data generated was mainly structured. </a:t>
            </a: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From mid 90’s, there are had been a surge in unstructured data - social networking sites like Facebook, Twitter and LinkedIn</a:t>
            </a:r>
          </a:p>
          <a:p>
            <a:pPr algn="just">
              <a:buClr>
                <a:srgbClr val="008000"/>
              </a:buClr>
              <a:buFont typeface="Wingdings" charset="2"/>
              <a:buChar char="v"/>
            </a:pPr>
            <a:r>
              <a:rPr lang="en-IN" sz="2400" dirty="0" smtClean="0">
                <a:latin typeface="Arial"/>
                <a:cs typeface="Arial"/>
              </a:rPr>
              <a:t>Individuals &amp; Enterprise systems now generating huge data.</a:t>
            </a:r>
          </a:p>
          <a:p>
            <a:pPr algn="just">
              <a:buFont typeface="Wingdings" charset="2"/>
              <a:buChar char="v"/>
            </a:pPr>
            <a:endParaRPr lang="en-IN" sz="2400" dirty="0" smtClean="0">
              <a:latin typeface="Arial"/>
              <a:cs typeface="Arial"/>
            </a:endParaRPr>
          </a:p>
          <a:p>
            <a:pPr algn="just">
              <a:buFont typeface="Wingdings" charset="2"/>
              <a:buChar char="v"/>
            </a:pPr>
            <a:endParaRPr lang="en-IN" sz="2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IN" sz="3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672754" y="2137558"/>
            <a:ext cx="313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TBD - Put Other examples here.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8" y="1252253"/>
            <a:ext cx="8892480" cy="3112851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916F9-D925-4EAD-A474-414E448764D2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4290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IN" dirty="0" smtClean="0"/>
              <a:t>What is </a:t>
            </a:r>
            <a:r>
              <a:rPr lang="en-IN" dirty="0" smtClean="0"/>
              <a:t>Big </a:t>
            </a:r>
            <a:r>
              <a:rPr lang="en-IN" dirty="0" smtClean="0"/>
              <a:t>Data ?</a:t>
            </a:r>
            <a:endParaRPr lang="en-IN" dirty="0"/>
          </a:p>
        </p:txBody>
      </p:sp>
      <p:sp>
        <p:nvSpPr>
          <p:cNvPr id="6" name="Rectangle 5"/>
          <p:cNvSpPr/>
          <p:nvPr/>
        </p:nvSpPr>
        <p:spPr>
          <a:xfrm>
            <a:off x="107504" y="1271657"/>
            <a:ext cx="87849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Collection </a:t>
            </a:r>
            <a:r>
              <a:rPr lang="en-US" sz="2400" dirty="0">
                <a:solidFill>
                  <a:srgbClr val="0000FF"/>
                </a:solidFill>
                <a:latin typeface="Arial"/>
                <a:cs typeface="Arial"/>
              </a:rPr>
              <a:t>of data </a:t>
            </a: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sets (huge volumes)</a:t>
            </a:r>
          </a:p>
          <a:p>
            <a:pPr marL="800100" lvl="1" indent="-342900" algn="just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Large </a:t>
            </a:r>
            <a:r>
              <a:rPr lang="en-US" sz="2400" dirty="0">
                <a:solidFill>
                  <a:srgbClr val="0000FF"/>
                </a:solidFill>
                <a:latin typeface="Arial"/>
                <a:cs typeface="Arial"/>
              </a:rPr>
              <a:t>and </a:t>
            </a: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complex (unstructured)</a:t>
            </a:r>
          </a:p>
          <a:p>
            <a:pPr marL="800100" lvl="1" indent="-342900" algn="just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Difficult to save &amp; process using traditional </a:t>
            </a:r>
            <a:r>
              <a:rPr lang="en-US" sz="2400" dirty="0">
                <a:solidFill>
                  <a:srgbClr val="0000FF"/>
                </a:solidFill>
                <a:latin typeface="Arial"/>
                <a:cs typeface="Arial"/>
              </a:rPr>
              <a:t>data processing </a:t>
            </a: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(RDBMS)</a:t>
            </a:r>
          </a:p>
          <a:p>
            <a:pPr marL="800100" lvl="1" indent="-342900" algn="just">
              <a:buClr>
                <a:srgbClr val="008000"/>
              </a:buClr>
              <a:buFont typeface="Wingdings" charset="2"/>
              <a:buChar char="v"/>
            </a:pPr>
            <a:endParaRPr lang="en-US" sz="2400" dirty="0" smtClean="0">
              <a:solidFill>
                <a:srgbClr val="0000FF"/>
              </a:solidFill>
              <a:latin typeface="Arial"/>
              <a:cs typeface="Arial"/>
            </a:endParaRPr>
          </a:p>
          <a:p>
            <a:pPr marL="800100" lvl="1" indent="-342900" algn="just">
              <a:buClr>
                <a:srgbClr val="008000"/>
              </a:buClr>
              <a:buFont typeface="Wingdings" charset="2"/>
              <a:buChar char="v"/>
            </a:pPr>
            <a:endParaRPr lang="en-US" sz="2400" dirty="0" smtClean="0">
              <a:solidFill>
                <a:srgbClr val="0000FF"/>
              </a:solidFill>
              <a:latin typeface="Arial"/>
              <a:cs typeface="Arial"/>
            </a:endParaRPr>
          </a:p>
          <a:p>
            <a:pPr marL="800100" lvl="1" indent="-342900" algn="just">
              <a:buClr>
                <a:srgbClr val="008000"/>
              </a:buClr>
            </a:pPr>
            <a:endParaRPr lang="en-US" sz="2400" dirty="0" smtClean="0">
              <a:solidFill>
                <a:srgbClr val="0000FF"/>
              </a:solidFill>
              <a:latin typeface="Arial"/>
              <a:cs typeface="Arial"/>
            </a:endParaRPr>
          </a:p>
          <a:p>
            <a:pPr marL="800100" lvl="1" indent="-342900" algn="just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Volume</a:t>
            </a:r>
          </a:p>
          <a:p>
            <a:pPr marL="800100" lvl="1" indent="-342900" algn="just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Variety</a:t>
            </a:r>
          </a:p>
          <a:p>
            <a:pPr marL="800100" lvl="1" indent="-342900" algn="just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Velocity</a:t>
            </a:r>
          </a:p>
          <a:p>
            <a:pPr marL="800100" lvl="1" indent="-342900" algn="just">
              <a:buClr>
                <a:srgbClr val="008000"/>
              </a:buClr>
              <a:buFont typeface="Wingdings" charset="2"/>
              <a:buChar char="v"/>
            </a:pPr>
            <a:r>
              <a:rPr lang="en-US" sz="2400" dirty="0" smtClean="0">
                <a:solidFill>
                  <a:srgbClr val="0000FF"/>
                </a:solidFill>
                <a:latin typeface="Arial"/>
                <a:cs typeface="Arial"/>
              </a:rPr>
              <a:t>Veracity (uncertainty) </a:t>
            </a:r>
          </a:p>
          <a:p>
            <a:pPr marL="800100" lvl="1" indent="-342900" algn="just">
              <a:buClr>
                <a:srgbClr val="008000"/>
              </a:buClr>
            </a:pPr>
            <a:endParaRPr lang="en-US" sz="2400" dirty="0" smtClean="0">
              <a:solidFill>
                <a:srgbClr val="0000FF"/>
              </a:solidFill>
              <a:latin typeface="Arial"/>
              <a:cs typeface="Arial"/>
            </a:endParaRPr>
          </a:p>
          <a:p>
            <a:pPr marL="342900" indent="-342900" algn="just">
              <a:buClr>
                <a:srgbClr val="008000"/>
              </a:buClr>
            </a:pPr>
            <a:endParaRPr lang="en-US" sz="2400" dirty="0" smtClean="0">
              <a:latin typeface="Arial"/>
              <a:cs typeface="Arial"/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492896"/>
            <a:ext cx="4896544" cy="354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1E7AA-587B-4909-A5AB-7095DFB6A3A8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173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68660" y="1484784"/>
            <a:ext cx="8458200" cy="4752528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en-US" sz="2800" dirty="0" smtClean="0"/>
              <a:t>Apache </a:t>
            </a:r>
            <a:r>
              <a:rPr lang="en-US" sz="2800" dirty="0"/>
              <a:t>Hadoop </a:t>
            </a:r>
            <a:endParaRPr lang="en-US" sz="2800" dirty="0" smtClean="0"/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en-US" dirty="0" smtClean="0"/>
              <a:t> is </a:t>
            </a:r>
            <a:r>
              <a:rPr lang="en-US" dirty="0"/>
              <a:t>an </a:t>
            </a:r>
            <a:r>
              <a:rPr lang="en-US" dirty="0">
                <a:solidFill>
                  <a:srgbClr val="0000FF"/>
                </a:solidFill>
              </a:rPr>
              <a:t>Open-source Data Management </a:t>
            </a:r>
            <a:r>
              <a:rPr lang="en-US" dirty="0"/>
              <a:t>framework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en-US" dirty="0" smtClean="0"/>
              <a:t> allows </a:t>
            </a:r>
            <a:r>
              <a:rPr lang="en-US" dirty="0"/>
              <a:t>for the </a:t>
            </a:r>
            <a:r>
              <a:rPr lang="en-US" dirty="0">
                <a:solidFill>
                  <a:srgbClr val="0000FF"/>
                </a:solidFill>
              </a:rPr>
              <a:t>distributed </a:t>
            </a:r>
            <a:r>
              <a:rPr lang="en-US" dirty="0">
                <a:solidFill>
                  <a:srgbClr val="0000FF"/>
                </a:solidFill>
              </a:rPr>
              <a:t>processing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en-US" dirty="0" smtClean="0"/>
              <a:t> handles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large </a:t>
            </a:r>
            <a:r>
              <a:rPr lang="en-US" dirty="0">
                <a:solidFill>
                  <a:srgbClr val="0000FF"/>
                </a:solidFill>
              </a:rPr>
              <a:t>data sets </a:t>
            </a:r>
            <a:endParaRPr lang="en-US" dirty="0">
              <a:solidFill>
                <a:srgbClr val="0000FF"/>
              </a:solidFill>
            </a:endParaRP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en-US" dirty="0" smtClean="0"/>
              <a:t> clusters </a:t>
            </a:r>
            <a:r>
              <a:rPr lang="en-US" dirty="0"/>
              <a:t>of </a:t>
            </a:r>
            <a:r>
              <a:rPr lang="en-US" dirty="0">
                <a:solidFill>
                  <a:srgbClr val="0000FF"/>
                </a:solidFill>
              </a:rPr>
              <a:t>commodity </a:t>
            </a:r>
            <a:r>
              <a:rPr lang="en-US" dirty="0">
                <a:solidFill>
                  <a:srgbClr val="000000"/>
                </a:solidFill>
              </a:rPr>
              <a:t>computers</a:t>
            </a:r>
            <a:r>
              <a:rPr lang="en-US" dirty="0">
                <a:solidFill>
                  <a:srgbClr val="0000FF"/>
                </a:solidFill>
              </a:rPr>
              <a:t> </a:t>
            </a:r>
            <a:endParaRPr lang="en-US" dirty="0" smtClean="0">
              <a:solidFill>
                <a:srgbClr val="0000FF"/>
              </a:solidFill>
            </a:endParaRP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00FF"/>
                </a:solidFill>
              </a:rPr>
              <a:t> scale-out storage &amp; </a:t>
            </a:r>
            <a:r>
              <a:rPr lang="en-US" dirty="0" smtClean="0">
                <a:solidFill>
                  <a:srgbClr val="0000FF"/>
                </a:solidFill>
              </a:rPr>
              <a:t>cost </a:t>
            </a:r>
            <a:r>
              <a:rPr lang="en-US" dirty="0">
                <a:solidFill>
                  <a:srgbClr val="0000FF"/>
                </a:solidFill>
              </a:rPr>
              <a:t>effective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en-US" dirty="0" smtClean="0"/>
              <a:t> understands </a:t>
            </a:r>
            <a:r>
              <a:rPr lang="en-US" dirty="0">
                <a:solidFill>
                  <a:srgbClr val="0000FF"/>
                </a:solidFill>
              </a:rPr>
              <a:t>unstructured </a:t>
            </a:r>
            <a:r>
              <a:rPr lang="en-US" dirty="0" smtClean="0">
                <a:solidFill>
                  <a:srgbClr val="0000FF"/>
                </a:solidFill>
              </a:rPr>
              <a:t>data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00FF"/>
                </a:solidFill>
              </a:rPr>
              <a:t> reduced </a:t>
            </a:r>
            <a:r>
              <a:rPr lang="en-US" dirty="0">
                <a:solidFill>
                  <a:srgbClr val="0000FF"/>
                </a:solidFill>
              </a:rPr>
              <a:t>cost of </a:t>
            </a:r>
            <a:r>
              <a:rPr lang="en-US" dirty="0" smtClean="0">
                <a:solidFill>
                  <a:srgbClr val="0000FF"/>
                </a:solidFill>
              </a:rPr>
              <a:t>implementation</a:t>
            </a:r>
          </a:p>
          <a:p>
            <a:pPr lvl="1" algn="just">
              <a:buFont typeface="Wingdings" panose="05000000000000000000" pitchFamily="2" charset="2"/>
              <a:buChar char="v"/>
            </a:pPr>
            <a:r>
              <a:rPr lang="en-US" dirty="0" smtClean="0"/>
              <a:t> a </a:t>
            </a:r>
            <a:r>
              <a:rPr lang="en-US" dirty="0">
                <a:solidFill>
                  <a:srgbClr val="0000FF"/>
                </a:solidFill>
              </a:rPr>
              <a:t>simple </a:t>
            </a:r>
            <a:r>
              <a:rPr lang="en-US" dirty="0">
                <a:solidFill>
                  <a:srgbClr val="000000"/>
                </a:solidFill>
              </a:rPr>
              <a:t>programming </a:t>
            </a:r>
            <a:r>
              <a:rPr lang="en-US" dirty="0" smtClean="0">
                <a:solidFill>
                  <a:srgbClr val="000000"/>
                </a:solidFill>
              </a:rPr>
              <a:t>model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88640"/>
            <a:ext cx="8028384" cy="115212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92B6E-1604-4C53-BC66-23505FB9AEF0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503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IN" dirty="0" smtClean="0"/>
              <a:t>HDFS Architecture</a:t>
            </a:r>
            <a:endParaRPr lang="en-I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935903"/>
            <a:ext cx="8748464" cy="544542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16D11-EA2A-49C9-8A16-49FE5A692A3D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266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Hadoop machine configuration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700808"/>
            <a:ext cx="7202920" cy="4525963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2BD0A-005F-436D-9AC4-0E5347540BC7}" type="datetime1">
              <a:rPr lang="en-IN" smtClean="0"/>
              <a:pPr/>
              <a:t>01-09-2015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Hadoop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3370A-237C-4758-B46E-C343C3437952}" type="slidenum">
              <a:rPr lang="en-IN" smtClean="0"/>
              <a:pPr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7587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20686</TotalTime>
  <Words>1594</Words>
  <Application>Microsoft Office PowerPoint</Application>
  <PresentationFormat>On-screen Show (4:3)</PresentationFormat>
  <Paragraphs>374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Calibri</vt:lpstr>
      <vt:lpstr>Courier</vt:lpstr>
      <vt:lpstr>Wingdings</vt:lpstr>
      <vt:lpstr>Custom Design</vt:lpstr>
      <vt:lpstr>Hadoop </vt:lpstr>
      <vt:lpstr>Session Contents</vt:lpstr>
      <vt:lpstr>Big Data Industry</vt:lpstr>
      <vt:lpstr>The data splurge!</vt:lpstr>
      <vt:lpstr>Big Data Features </vt:lpstr>
      <vt:lpstr>What is Big Data ?</vt:lpstr>
      <vt:lpstr>PowerPoint Presentation</vt:lpstr>
      <vt:lpstr>HDFS Architecture</vt:lpstr>
      <vt:lpstr>Hadoop machine configuration</vt:lpstr>
      <vt:lpstr>Hadoop Ecosystem</vt:lpstr>
      <vt:lpstr>Hadoop Daemons</vt:lpstr>
      <vt:lpstr>Data writes / Rack Awareness</vt:lpstr>
      <vt:lpstr>Hadoop Data handling</vt:lpstr>
      <vt:lpstr>PowerPoint Presentation</vt:lpstr>
      <vt:lpstr>Hadoop Approach (Map Reduce) </vt:lpstr>
      <vt:lpstr>Hadoop Combiners</vt:lpstr>
      <vt:lpstr>Distributed Cache</vt:lpstr>
      <vt:lpstr>Hadoop CLI commands</vt:lpstr>
      <vt:lpstr>Hadoop Abstractions</vt:lpstr>
      <vt:lpstr>Hive and Pig</vt:lpstr>
      <vt:lpstr>Hive and Pig uses @ Yahoo</vt:lpstr>
      <vt:lpstr>Pig &amp; Pig Latin </vt:lpstr>
      <vt:lpstr>Power of Pig ?</vt:lpstr>
      <vt:lpstr>PowerPoint Presentation</vt:lpstr>
      <vt:lpstr>Different ways of using PIG</vt:lpstr>
      <vt:lpstr>PIG Data Model</vt:lpstr>
      <vt:lpstr>Sample Pig Script</vt:lpstr>
      <vt:lpstr>Hive architecture</vt:lpstr>
      <vt:lpstr>Hive </vt:lpstr>
      <vt:lpstr>Hive Components</vt:lpstr>
      <vt:lpstr>Hive</vt:lpstr>
      <vt:lpstr>Pig vs Hive</vt:lpstr>
      <vt:lpstr>Hive vs RDBMS</vt:lpstr>
      <vt:lpstr>Slicing  - Partitioning / Bucketing</vt:lpstr>
      <vt:lpstr>Slicing  - Partitioning / Bucketing</vt:lpstr>
      <vt:lpstr>Recommended Books</vt:lpstr>
      <vt:lpstr>Queries</vt:lpstr>
    </vt:vector>
  </TitlesOfParts>
  <Company>MaGE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Amit Thakurel [MaGE]</dc:creator>
  <cp:lastModifiedBy>admin</cp:lastModifiedBy>
  <cp:revision>354</cp:revision>
  <dcterms:created xsi:type="dcterms:W3CDTF">2013-07-17T09:33:23Z</dcterms:created>
  <dcterms:modified xsi:type="dcterms:W3CDTF">2015-09-01T05:58:25Z</dcterms:modified>
</cp:coreProperties>
</file>