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8BDACB-0B07-48AD-A9BC-6BE76D5F4337}" type="datetimeFigureOut">
              <a:rPr lang="en-IN" smtClean="0"/>
              <a:pPr/>
              <a:t>5/12/2016</a:t>
            </a:fld>
            <a:endParaRPr lang="en-IN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5DA755-FC4B-4593-AEBD-63AE1F5E61F0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8BDACB-0B07-48AD-A9BC-6BE76D5F4337}" type="datetimeFigureOut">
              <a:rPr lang="en-IN" smtClean="0"/>
              <a:pPr/>
              <a:t>5/12/2016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5DA755-FC4B-4593-AEBD-63AE1F5E61F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8BDACB-0B07-48AD-A9BC-6BE76D5F4337}" type="datetimeFigureOut">
              <a:rPr lang="en-IN" smtClean="0"/>
              <a:pPr/>
              <a:t>5/12/2016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5DA755-FC4B-4593-AEBD-63AE1F5E61F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8BDACB-0B07-48AD-A9BC-6BE76D5F4337}" type="datetimeFigureOut">
              <a:rPr lang="en-IN" smtClean="0"/>
              <a:pPr/>
              <a:t>5/12/2016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5DA755-FC4B-4593-AEBD-63AE1F5E61F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8BDACB-0B07-48AD-A9BC-6BE76D5F4337}" type="datetimeFigureOut">
              <a:rPr lang="en-IN" smtClean="0"/>
              <a:pPr/>
              <a:t>5/12/2016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5DA755-FC4B-4593-AEBD-63AE1F5E61F0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8BDACB-0B07-48AD-A9BC-6BE76D5F4337}" type="datetimeFigureOut">
              <a:rPr lang="en-IN" smtClean="0"/>
              <a:pPr/>
              <a:t>5/12/2016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5DA755-FC4B-4593-AEBD-63AE1F5E61F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8BDACB-0B07-48AD-A9BC-6BE76D5F4337}" type="datetimeFigureOut">
              <a:rPr lang="en-IN" smtClean="0"/>
              <a:pPr/>
              <a:t>5/12/2016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5DA755-FC4B-4593-AEBD-63AE1F5E61F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8BDACB-0B07-48AD-A9BC-6BE76D5F4337}" type="datetimeFigureOut">
              <a:rPr lang="en-IN" smtClean="0"/>
              <a:pPr/>
              <a:t>5/12/2016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5DA755-FC4B-4593-AEBD-63AE1F5E61F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8BDACB-0B07-48AD-A9BC-6BE76D5F4337}" type="datetimeFigureOut">
              <a:rPr lang="en-IN" smtClean="0"/>
              <a:pPr/>
              <a:t>5/12/2016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5DA755-FC4B-4593-AEBD-63AE1F5E61F0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8BDACB-0B07-48AD-A9BC-6BE76D5F4337}" type="datetimeFigureOut">
              <a:rPr lang="en-IN" smtClean="0"/>
              <a:pPr/>
              <a:t>5/12/2016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5DA755-FC4B-4593-AEBD-63AE1F5E61F0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8BDACB-0B07-48AD-A9BC-6BE76D5F4337}" type="datetimeFigureOut">
              <a:rPr lang="en-IN" smtClean="0"/>
              <a:pPr/>
              <a:t>5/12/2016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25DA755-FC4B-4593-AEBD-63AE1F5E61F0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E8BDACB-0B07-48AD-A9BC-6BE76D5F4337}" type="datetimeFigureOut">
              <a:rPr lang="en-IN" smtClean="0"/>
              <a:pPr/>
              <a:t>5/12/2016</a:t>
            </a:fld>
            <a:endParaRPr lang="en-IN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IN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25DA755-FC4B-4593-AEBD-63AE1F5E61F0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Electronic Payments Revolution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3800" dirty="0" smtClean="0"/>
              <a:t>Hemant Adarkar</a:t>
            </a:r>
          </a:p>
          <a:p>
            <a:r>
              <a:rPr lang="en-US" sz="3800" dirty="0" smtClean="0"/>
              <a:t>Sachin Mandhare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ASET colloquium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May 13, 2016</a:t>
            </a:r>
            <a:endParaRPr lang="en-IN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Payment Channels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National Electronics Fund Transfer(NEFT)</a:t>
            </a:r>
          </a:p>
          <a:p>
            <a:r>
              <a:rPr lang="en-US" dirty="0" smtClean="0"/>
              <a:t>Real Time Gross Settlement(RTGS)</a:t>
            </a:r>
          </a:p>
          <a:p>
            <a:r>
              <a:rPr lang="en-US" dirty="0" err="1" smtClean="0"/>
              <a:t>IMmediate</a:t>
            </a:r>
            <a:r>
              <a:rPr lang="en-US" dirty="0" smtClean="0"/>
              <a:t> Payment System(IMPS)</a:t>
            </a:r>
          </a:p>
          <a:p>
            <a:r>
              <a:rPr lang="en-US" dirty="0" smtClean="0"/>
              <a:t>Cheque Truncation System(CTS)</a:t>
            </a:r>
          </a:p>
          <a:p>
            <a:r>
              <a:rPr lang="en-US" dirty="0" smtClean="0"/>
              <a:t>National Automated Clearing House (NACH)</a:t>
            </a:r>
          </a:p>
          <a:p>
            <a:r>
              <a:rPr lang="en-US" dirty="0" smtClean="0"/>
              <a:t>Bharat Bill Payment System(BBPS</a:t>
            </a:r>
            <a:r>
              <a:rPr lang="en-US" dirty="0" smtClean="0"/>
              <a:t>)</a:t>
            </a:r>
          </a:p>
          <a:p>
            <a:r>
              <a:rPr lang="en-US" dirty="0" smtClean="0"/>
              <a:t>Unified Payment Interface(UPI)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41805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Hub and Spoke Architecture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563888" y="2492896"/>
            <a:ext cx="1800200" cy="18002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Central Hub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411760" y="1268760"/>
            <a:ext cx="1296144" cy="720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Bank-A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5148064" y="1268760"/>
            <a:ext cx="1296144" cy="720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Bank-B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6156176" y="3068960"/>
            <a:ext cx="1296144" cy="720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Bank-D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860032" y="4941168"/>
            <a:ext cx="1296144" cy="720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Bank-Y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2195736" y="4653136"/>
            <a:ext cx="1296144" cy="720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Bank-X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1403648" y="3068960"/>
            <a:ext cx="1296144" cy="72008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Bank-C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rot="5400000" flipH="1" flipV="1">
            <a:off x="5040052" y="2024844"/>
            <a:ext cx="648072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 flipH="1" flipV="1">
            <a:off x="3095836" y="4257092"/>
            <a:ext cx="648072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0"/>
          </p:cNvCxnSpPr>
          <p:nvPr/>
        </p:nvCxnSpPr>
        <p:spPr>
          <a:xfrm rot="16200000" flipV="1">
            <a:off x="4932040" y="4365104"/>
            <a:ext cx="72008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6200000" flipV="1">
            <a:off x="3131840" y="2060848"/>
            <a:ext cx="720080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364088" y="3429000"/>
            <a:ext cx="792088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699792" y="3429000"/>
            <a:ext cx="792088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6804248" y="692696"/>
            <a:ext cx="819455" cy="709047"/>
            <a:chOff x="6660232" y="764704"/>
            <a:chExt cx="819455" cy="709047"/>
          </a:xfrm>
        </p:grpSpPr>
        <p:sp>
          <p:nvSpPr>
            <p:cNvPr id="21" name="Smiley Face 20"/>
            <p:cNvSpPr/>
            <p:nvPr/>
          </p:nvSpPr>
          <p:spPr>
            <a:xfrm>
              <a:off x="6876256" y="764704"/>
              <a:ext cx="432048" cy="410344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660232" y="1196752"/>
              <a:ext cx="8194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Customer</a:t>
              </a:r>
              <a:endParaRPr lang="en-US" sz="1200" dirty="0"/>
            </a:p>
          </p:txBody>
        </p:sp>
      </p:grpSp>
      <p:cxnSp>
        <p:nvCxnSpPr>
          <p:cNvPr id="25" name="Straight Arrow Connector 24"/>
          <p:cNvCxnSpPr>
            <a:endCxn id="21" idx="2"/>
          </p:cNvCxnSpPr>
          <p:nvPr/>
        </p:nvCxnSpPr>
        <p:spPr>
          <a:xfrm flipV="1">
            <a:off x="6372200" y="897868"/>
            <a:ext cx="648072" cy="51490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/>
          <p:cNvGrpSpPr/>
          <p:nvPr/>
        </p:nvGrpSpPr>
        <p:grpSpPr>
          <a:xfrm>
            <a:off x="6920897" y="1711841"/>
            <a:ext cx="819455" cy="709047"/>
            <a:chOff x="6660232" y="764704"/>
            <a:chExt cx="819455" cy="709047"/>
          </a:xfrm>
        </p:grpSpPr>
        <p:sp>
          <p:nvSpPr>
            <p:cNvPr id="27" name="Smiley Face 26"/>
            <p:cNvSpPr/>
            <p:nvPr/>
          </p:nvSpPr>
          <p:spPr>
            <a:xfrm>
              <a:off x="6876256" y="764704"/>
              <a:ext cx="432048" cy="410344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660232" y="1196752"/>
              <a:ext cx="8194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Customer</a:t>
              </a:r>
              <a:endParaRPr lang="en-US" sz="1200" dirty="0"/>
            </a:p>
          </p:txBody>
        </p:sp>
      </p:grpSp>
      <p:cxnSp>
        <p:nvCxnSpPr>
          <p:cNvPr id="29" name="Straight Arrow Connector 28"/>
          <p:cNvCxnSpPr>
            <a:stCxn id="6" idx="6"/>
            <a:endCxn id="27" idx="2"/>
          </p:cNvCxnSpPr>
          <p:nvPr/>
        </p:nvCxnSpPr>
        <p:spPr>
          <a:xfrm>
            <a:off x="6444208" y="1628800"/>
            <a:ext cx="692713" cy="288213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/>
          <p:cNvGrpSpPr/>
          <p:nvPr/>
        </p:nvGrpSpPr>
        <p:grpSpPr>
          <a:xfrm>
            <a:off x="7784993" y="3140968"/>
            <a:ext cx="819455" cy="709047"/>
            <a:chOff x="6660232" y="764704"/>
            <a:chExt cx="819455" cy="709047"/>
          </a:xfrm>
        </p:grpSpPr>
        <p:sp>
          <p:nvSpPr>
            <p:cNvPr id="33" name="Smiley Face 32"/>
            <p:cNvSpPr/>
            <p:nvPr/>
          </p:nvSpPr>
          <p:spPr>
            <a:xfrm>
              <a:off x="6876256" y="764704"/>
              <a:ext cx="432048" cy="410344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660232" y="1196752"/>
              <a:ext cx="8194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Customer</a:t>
              </a:r>
              <a:endParaRPr lang="en-US" sz="1200" dirty="0"/>
            </a:p>
          </p:txBody>
        </p:sp>
      </p:grpSp>
      <p:cxnSp>
        <p:nvCxnSpPr>
          <p:cNvPr id="35" name="Straight Arrow Connector 34"/>
          <p:cNvCxnSpPr>
            <a:endCxn id="33" idx="2"/>
          </p:cNvCxnSpPr>
          <p:nvPr/>
        </p:nvCxnSpPr>
        <p:spPr>
          <a:xfrm flipV="1">
            <a:off x="7380312" y="3346140"/>
            <a:ext cx="620705" cy="1085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Group 36"/>
          <p:cNvGrpSpPr/>
          <p:nvPr/>
        </p:nvGrpSpPr>
        <p:grpSpPr>
          <a:xfrm>
            <a:off x="5580112" y="5661248"/>
            <a:ext cx="819455" cy="709047"/>
            <a:chOff x="6660232" y="764704"/>
            <a:chExt cx="819455" cy="709047"/>
          </a:xfrm>
        </p:grpSpPr>
        <p:sp>
          <p:nvSpPr>
            <p:cNvPr id="38" name="Smiley Face 37"/>
            <p:cNvSpPr/>
            <p:nvPr/>
          </p:nvSpPr>
          <p:spPr>
            <a:xfrm>
              <a:off x="6876256" y="764704"/>
              <a:ext cx="432048" cy="410344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6660232" y="1196752"/>
              <a:ext cx="8194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Customer</a:t>
              </a:r>
              <a:endParaRPr lang="en-US" sz="1200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179512" y="3152001"/>
            <a:ext cx="819455" cy="709047"/>
            <a:chOff x="6660232" y="764704"/>
            <a:chExt cx="819455" cy="709047"/>
          </a:xfrm>
        </p:grpSpPr>
        <p:sp>
          <p:nvSpPr>
            <p:cNvPr id="42" name="Smiley Face 41"/>
            <p:cNvSpPr/>
            <p:nvPr/>
          </p:nvSpPr>
          <p:spPr>
            <a:xfrm>
              <a:off x="6876256" y="764704"/>
              <a:ext cx="432048" cy="410344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660232" y="1196752"/>
              <a:ext cx="8194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Customer</a:t>
              </a:r>
              <a:endParaRPr lang="en-US" sz="1200" dirty="0"/>
            </a:p>
          </p:txBody>
        </p:sp>
      </p:grpSp>
      <p:cxnSp>
        <p:nvCxnSpPr>
          <p:cNvPr id="44" name="Straight Arrow Connector 43"/>
          <p:cNvCxnSpPr>
            <a:endCxn id="42" idx="6"/>
          </p:cNvCxnSpPr>
          <p:nvPr/>
        </p:nvCxnSpPr>
        <p:spPr>
          <a:xfrm rot="10800000">
            <a:off x="827584" y="3357174"/>
            <a:ext cx="634896" cy="8267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" name="Group 49"/>
          <p:cNvGrpSpPr/>
          <p:nvPr/>
        </p:nvGrpSpPr>
        <p:grpSpPr>
          <a:xfrm>
            <a:off x="1403648" y="5661248"/>
            <a:ext cx="819455" cy="709047"/>
            <a:chOff x="6660232" y="764704"/>
            <a:chExt cx="819455" cy="709047"/>
          </a:xfrm>
        </p:grpSpPr>
        <p:sp>
          <p:nvSpPr>
            <p:cNvPr id="51" name="Smiley Face 50"/>
            <p:cNvSpPr/>
            <p:nvPr/>
          </p:nvSpPr>
          <p:spPr>
            <a:xfrm>
              <a:off x="6876256" y="764704"/>
              <a:ext cx="432048" cy="410344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6660232" y="1196752"/>
              <a:ext cx="8194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Customer</a:t>
              </a:r>
              <a:endParaRPr lang="en-US" sz="1200" dirty="0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475656" y="764704"/>
            <a:ext cx="819455" cy="709047"/>
            <a:chOff x="6660232" y="764704"/>
            <a:chExt cx="819455" cy="709047"/>
          </a:xfrm>
        </p:grpSpPr>
        <p:sp>
          <p:nvSpPr>
            <p:cNvPr id="54" name="Smiley Face 53"/>
            <p:cNvSpPr/>
            <p:nvPr/>
          </p:nvSpPr>
          <p:spPr>
            <a:xfrm>
              <a:off x="6876256" y="764704"/>
              <a:ext cx="432048" cy="410344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660232" y="1196752"/>
              <a:ext cx="8194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/>
                <a:t>Customer</a:t>
              </a:r>
              <a:endParaRPr lang="en-US" sz="1200" dirty="0"/>
            </a:p>
          </p:txBody>
        </p:sp>
      </p:grpSp>
      <p:cxnSp>
        <p:nvCxnSpPr>
          <p:cNvPr id="45" name="Straight Arrow Connector 44"/>
          <p:cNvCxnSpPr/>
          <p:nvPr/>
        </p:nvCxnSpPr>
        <p:spPr>
          <a:xfrm rot="10800000">
            <a:off x="2051720" y="980728"/>
            <a:ext cx="648072" cy="50405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5400000" flipH="1" flipV="1">
            <a:off x="1871700" y="5265204"/>
            <a:ext cx="648072" cy="43204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NEFT/RTGS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Hub – RBI</a:t>
            </a:r>
          </a:p>
          <a:p>
            <a:r>
              <a:rPr lang="en-US" dirty="0" smtClean="0"/>
              <a:t>System at Bank - </a:t>
            </a:r>
            <a:r>
              <a:rPr lang="en-US" dirty="0" smtClean="0"/>
              <a:t>Structured Financial Messaging System (</a:t>
            </a:r>
            <a:r>
              <a:rPr lang="en-US" b="1" dirty="0" smtClean="0"/>
              <a:t>SFMS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MQ based</a:t>
            </a:r>
          </a:p>
          <a:p>
            <a:pPr lvl="1"/>
            <a:r>
              <a:rPr lang="en-US" dirty="0" smtClean="0"/>
              <a:t>Asynchronous</a:t>
            </a:r>
          </a:p>
          <a:p>
            <a:r>
              <a:rPr lang="en-US" dirty="0" smtClean="0"/>
              <a:t>System is available between 9am to 7pm on working days</a:t>
            </a:r>
          </a:p>
          <a:p>
            <a:r>
              <a:rPr lang="en-US" dirty="0" smtClean="0"/>
              <a:t>NEFT &lt; 2lacs</a:t>
            </a:r>
          </a:p>
          <a:p>
            <a:r>
              <a:rPr lang="en-US" dirty="0" smtClean="0"/>
              <a:t>RTGS &gt; 2lacs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IMPS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Hub – NPCI</a:t>
            </a:r>
          </a:p>
          <a:p>
            <a:r>
              <a:rPr lang="en-US" dirty="0" smtClean="0"/>
              <a:t>System – ISO8583 based customized systems</a:t>
            </a:r>
          </a:p>
          <a:p>
            <a:r>
              <a:rPr lang="en-US" dirty="0" smtClean="0"/>
              <a:t>Available 24X7</a:t>
            </a:r>
          </a:p>
          <a:p>
            <a:r>
              <a:rPr lang="en-US" dirty="0" smtClean="0"/>
              <a:t>Payments limit is set to INR 50000</a:t>
            </a:r>
          </a:p>
          <a:p>
            <a:r>
              <a:rPr lang="en-US" dirty="0" smtClean="0"/>
              <a:t>Low transaction charges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CTS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HUB – NPCI</a:t>
            </a:r>
          </a:p>
          <a:p>
            <a:r>
              <a:rPr lang="en-US" dirty="0" smtClean="0"/>
              <a:t>System - Online </a:t>
            </a:r>
            <a:r>
              <a:rPr lang="en-US" dirty="0" smtClean="0"/>
              <a:t>image-based cheque clearing system</a:t>
            </a:r>
            <a:endParaRPr lang="en-US" dirty="0" smtClean="0"/>
          </a:p>
          <a:p>
            <a:r>
              <a:rPr lang="en-US" dirty="0" smtClean="0"/>
              <a:t>TAT - 2 days</a:t>
            </a:r>
          </a:p>
          <a:p>
            <a:r>
              <a:rPr lang="en-US" dirty="0" smtClean="0"/>
              <a:t>No physical clearing </a:t>
            </a:r>
          </a:p>
          <a:p>
            <a:r>
              <a:rPr lang="en-US" dirty="0" smtClean="0"/>
              <a:t>Daily 32Lacs </a:t>
            </a:r>
            <a:r>
              <a:rPr lang="en-US" dirty="0" err="1" smtClean="0"/>
              <a:t>cheques</a:t>
            </a:r>
            <a:r>
              <a:rPr lang="en-US" dirty="0" smtClean="0"/>
              <a:t> are processed</a:t>
            </a:r>
          </a:p>
          <a:p>
            <a:r>
              <a:rPr lang="en-US" dirty="0" smtClean="0"/>
              <a:t>Bank has scanning solution and link to NPCI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HUB – NPCI</a:t>
            </a:r>
          </a:p>
          <a:p>
            <a:r>
              <a:rPr lang="en-US" dirty="0" smtClean="0"/>
              <a:t>System – File Based </a:t>
            </a:r>
          </a:p>
          <a:p>
            <a:r>
              <a:rPr lang="en-US" dirty="0" smtClean="0"/>
              <a:t>Aim is to </a:t>
            </a:r>
            <a:r>
              <a:rPr lang="en-US" dirty="0" smtClean="0"/>
              <a:t>consolidate multiple ECS </a:t>
            </a:r>
            <a:r>
              <a:rPr lang="en-US" dirty="0" smtClean="0"/>
              <a:t>systems</a:t>
            </a:r>
          </a:p>
          <a:p>
            <a:r>
              <a:rPr lang="en-US" dirty="0" smtClean="0"/>
              <a:t>Making </a:t>
            </a:r>
            <a:r>
              <a:rPr lang="en-US" dirty="0" smtClean="0"/>
              <a:t>bulk transactions towards distribution of subsidies, dividends, interest, salary, </a:t>
            </a:r>
            <a:r>
              <a:rPr lang="en-US" dirty="0" smtClean="0"/>
              <a:t>pension</a:t>
            </a:r>
          </a:p>
          <a:p>
            <a:r>
              <a:rPr lang="en-US" dirty="0" smtClean="0"/>
              <a:t>Bulk </a:t>
            </a:r>
            <a:r>
              <a:rPr lang="en-US" dirty="0" smtClean="0"/>
              <a:t>transactions towards collection of payments pertaining to telephone, electricity, water, loans, investments in mutual funds, insurance premium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BBPS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HUB – NPCI</a:t>
            </a:r>
          </a:p>
          <a:p>
            <a:r>
              <a:rPr lang="en-US" dirty="0" smtClean="0"/>
              <a:t>Top </a:t>
            </a:r>
            <a:r>
              <a:rPr lang="en-US" dirty="0" smtClean="0"/>
              <a:t>20 cities are generating INR 6,223 billion in bill payments every </a:t>
            </a:r>
            <a:r>
              <a:rPr lang="en-US" dirty="0" smtClean="0"/>
              <a:t>year and 70</a:t>
            </a:r>
            <a:r>
              <a:rPr lang="en-US" dirty="0" smtClean="0"/>
              <a:t>% of these transactions are still predominantly being carried out by cash or </a:t>
            </a:r>
            <a:r>
              <a:rPr lang="en-US" dirty="0" err="1" smtClean="0"/>
              <a:t>cheques</a:t>
            </a:r>
            <a:r>
              <a:rPr lang="en-US" dirty="0" smtClean="0"/>
              <a:t> – </a:t>
            </a:r>
            <a:r>
              <a:rPr lang="en-US" dirty="0" smtClean="0"/>
              <a:t>RBI </a:t>
            </a:r>
            <a:endParaRPr lang="en-US" dirty="0" smtClean="0"/>
          </a:p>
          <a:p>
            <a:r>
              <a:rPr lang="en-US" dirty="0" smtClean="0"/>
              <a:t>Framework under development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HUB – NPCI</a:t>
            </a:r>
          </a:p>
          <a:p>
            <a:r>
              <a:rPr lang="en-US" dirty="0" smtClean="0"/>
              <a:t>Unique ID – </a:t>
            </a:r>
            <a:r>
              <a:rPr lang="en-US" dirty="0" err="1" smtClean="0"/>
              <a:t>SachinMandhare@hdfcbank</a:t>
            </a:r>
            <a:endParaRPr lang="en-US" dirty="0" smtClean="0"/>
          </a:p>
          <a:p>
            <a:r>
              <a:rPr lang="en-US" dirty="0" smtClean="0"/>
              <a:t>Underline protocol – IMPS</a:t>
            </a:r>
          </a:p>
          <a:p>
            <a:r>
              <a:rPr lang="en-US" dirty="0" smtClean="0"/>
              <a:t>Bank independent mobile application</a:t>
            </a:r>
          </a:p>
          <a:p>
            <a:r>
              <a:rPr lang="en-US" dirty="0" smtClean="0"/>
              <a:t>Not just Transfer but also Request 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3068960"/>
            <a:ext cx="7498080" cy="1143000"/>
          </a:xfrm>
        </p:spPr>
        <p:txBody>
          <a:bodyPr/>
          <a:lstStyle/>
          <a:p>
            <a:pPr algn="ctr"/>
            <a:r>
              <a:rPr lang="en-US" dirty="0" smtClean="0"/>
              <a:t>Thank You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 of our talk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Historical Perspective</a:t>
            </a:r>
          </a:p>
          <a:p>
            <a:pPr lvl="1"/>
            <a:r>
              <a:rPr lang="en-US" dirty="0" smtClean="0"/>
              <a:t>SET protocol</a:t>
            </a:r>
          </a:p>
          <a:p>
            <a:pPr lvl="1"/>
            <a:r>
              <a:rPr lang="en-US" dirty="0" smtClean="0"/>
              <a:t>HTTP to the rescue</a:t>
            </a:r>
          </a:p>
          <a:p>
            <a:pPr lvl="1"/>
            <a:r>
              <a:rPr lang="en-US" dirty="0" smtClean="0"/>
              <a:t>Multi Channel and Cross Channel</a:t>
            </a:r>
          </a:p>
          <a:p>
            <a:pPr lvl="1"/>
            <a:r>
              <a:rPr lang="en-US" dirty="0" smtClean="0"/>
              <a:t>Mobile Digital Signatures</a:t>
            </a:r>
          </a:p>
          <a:p>
            <a:pPr lvl="1"/>
            <a:r>
              <a:rPr lang="en-US" dirty="0" smtClean="0"/>
              <a:t>What is a payment gateway</a:t>
            </a:r>
          </a:p>
          <a:p>
            <a:r>
              <a:rPr lang="en-US" dirty="0" smtClean="0"/>
              <a:t>Ground realities and trends</a:t>
            </a: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Challenges for customers and banks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Traditional ways of payments</a:t>
            </a:r>
          </a:p>
          <a:p>
            <a:pPr lvl="1"/>
            <a:r>
              <a:rPr lang="en-US" dirty="0" smtClean="0"/>
              <a:t>Cash</a:t>
            </a:r>
          </a:p>
          <a:p>
            <a:pPr lvl="1"/>
            <a:r>
              <a:rPr lang="en-US" dirty="0" smtClean="0"/>
              <a:t>Clearing</a:t>
            </a:r>
          </a:p>
          <a:p>
            <a:pPr lvl="1"/>
            <a:r>
              <a:rPr lang="en-US" dirty="0" smtClean="0"/>
              <a:t>ECS</a:t>
            </a:r>
          </a:p>
          <a:p>
            <a:pPr lvl="1"/>
            <a:r>
              <a:rPr lang="en-US" dirty="0" smtClean="0"/>
              <a:t>SWIFT</a:t>
            </a:r>
          </a:p>
          <a:p>
            <a:pPr lvl="1"/>
            <a:r>
              <a:rPr lang="en-US" dirty="0" smtClean="0"/>
              <a:t>Credit cards</a:t>
            </a:r>
          </a:p>
          <a:p>
            <a:r>
              <a:rPr lang="en-US" dirty="0" smtClean="0"/>
              <a:t>Reconciliation</a:t>
            </a:r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Brick and Click payments using Credit Cards</a:t>
            </a:r>
            <a:endParaRPr lang="en-IN" sz="3600" dirty="0"/>
          </a:p>
        </p:txBody>
      </p:sp>
      <p:sp>
        <p:nvSpPr>
          <p:cNvPr id="4" name="Rectangle 3"/>
          <p:cNvSpPr/>
          <p:nvPr/>
        </p:nvSpPr>
        <p:spPr>
          <a:xfrm>
            <a:off x="951236" y="2924944"/>
            <a:ext cx="1368152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Merchant</a:t>
            </a:r>
            <a:endParaRPr lang="en-IN" dirty="0"/>
          </a:p>
        </p:txBody>
      </p:sp>
      <p:sp>
        <p:nvSpPr>
          <p:cNvPr id="5" name="Rectangle 4"/>
          <p:cNvSpPr/>
          <p:nvPr/>
        </p:nvSpPr>
        <p:spPr>
          <a:xfrm>
            <a:off x="2967460" y="2636912"/>
            <a:ext cx="1224136" cy="10801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Acquiring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Bank</a:t>
            </a: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6" name="Left-Right Arrow 5"/>
          <p:cNvSpPr/>
          <p:nvPr/>
        </p:nvSpPr>
        <p:spPr>
          <a:xfrm>
            <a:off x="4623644" y="2996952"/>
            <a:ext cx="1296144" cy="43204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Network</a:t>
            </a:r>
            <a:endParaRPr lang="en-IN" dirty="0"/>
          </a:p>
        </p:txBody>
      </p:sp>
      <p:sp>
        <p:nvSpPr>
          <p:cNvPr id="7" name="Rectangle 6"/>
          <p:cNvSpPr/>
          <p:nvPr/>
        </p:nvSpPr>
        <p:spPr>
          <a:xfrm>
            <a:off x="6423844" y="2564904"/>
            <a:ext cx="1224136" cy="108012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Issuing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Bank</a:t>
            </a:r>
            <a:endParaRPr lang="en-IN" dirty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35812" y="3933056"/>
            <a:ext cx="17485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Customer’s bank</a:t>
            </a:r>
            <a:endParaRPr lang="en-IN" dirty="0"/>
          </a:p>
        </p:txBody>
      </p:sp>
      <p:sp>
        <p:nvSpPr>
          <p:cNvPr id="9" name="TextBox 8"/>
          <p:cNvSpPr txBox="1"/>
          <p:nvPr/>
        </p:nvSpPr>
        <p:spPr>
          <a:xfrm>
            <a:off x="2679428" y="3933056"/>
            <a:ext cx="17536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Merchant’s bank</a:t>
            </a:r>
            <a:endParaRPr lang="en-IN" dirty="0"/>
          </a:p>
        </p:txBody>
      </p:sp>
      <p:sp>
        <p:nvSpPr>
          <p:cNvPr id="10" name="TextBox 9"/>
          <p:cNvSpPr txBox="1"/>
          <p:nvPr/>
        </p:nvSpPr>
        <p:spPr>
          <a:xfrm>
            <a:off x="957990" y="3933056"/>
            <a:ext cx="1433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EDC Machine</a:t>
            </a:r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security </a:t>
            </a:r>
            <a:endParaRPr lang="en-IN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Authentication</a:t>
            </a:r>
          </a:p>
          <a:p>
            <a:r>
              <a:rPr lang="en-US" dirty="0" smtClean="0"/>
              <a:t>Authorization</a:t>
            </a:r>
          </a:p>
          <a:p>
            <a:r>
              <a:rPr lang="en-US" dirty="0" smtClean="0"/>
              <a:t>Integrity of data</a:t>
            </a:r>
          </a:p>
          <a:p>
            <a:pPr lvl="1"/>
            <a:r>
              <a:rPr lang="en-US" dirty="0" smtClean="0"/>
              <a:t>Encryption/ Decryption</a:t>
            </a:r>
          </a:p>
          <a:p>
            <a:pPr lvl="1"/>
            <a:r>
              <a:rPr lang="en-US" dirty="0" smtClean="0"/>
              <a:t>Cryptographic Hash Functions</a:t>
            </a:r>
          </a:p>
          <a:p>
            <a:r>
              <a:rPr lang="en-US" dirty="0" smtClean="0"/>
              <a:t>Non-repudiation</a:t>
            </a:r>
          </a:p>
          <a:p>
            <a:pPr lvl="1"/>
            <a:r>
              <a:rPr lang="en-US" dirty="0" smtClean="0"/>
              <a:t>Digital Signatures</a:t>
            </a:r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 protocol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Tunneling protocol</a:t>
            </a:r>
          </a:p>
          <a:p>
            <a:r>
              <a:rPr lang="en-US" dirty="0" smtClean="0"/>
              <a:t>Order information for the merchant</a:t>
            </a:r>
          </a:p>
          <a:p>
            <a:r>
              <a:rPr lang="en-US" dirty="0" smtClean="0"/>
              <a:t>Payment information for the banks</a:t>
            </a:r>
          </a:p>
          <a:p>
            <a:r>
              <a:rPr lang="en-US" dirty="0" smtClean="0"/>
              <a:t>Cumbersome due to the need of customer digital certificates</a:t>
            </a:r>
            <a:endParaRPr lang="en-I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to the rescue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 is a stateless protocol</a:t>
            </a:r>
          </a:p>
          <a:p>
            <a:r>
              <a:rPr lang="en-US" dirty="0" smtClean="0"/>
              <a:t>HTTPS resolves all security issues except non-repudiation</a:t>
            </a:r>
          </a:p>
          <a:p>
            <a:r>
              <a:rPr lang="en-US" dirty="0" smtClean="0"/>
              <a:t>However, the ‘hyperlink’ property is magical </a:t>
            </a:r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Non-repudiation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Digital signature is the answer</a:t>
            </a:r>
          </a:p>
          <a:p>
            <a:r>
              <a:rPr lang="en-US" dirty="0" smtClean="0"/>
              <a:t>Easiest implementation is a Smart Card</a:t>
            </a:r>
          </a:p>
          <a:p>
            <a:r>
              <a:rPr lang="en-US" dirty="0" smtClean="0"/>
              <a:t>Mobile digital signatures circa 2000</a:t>
            </a:r>
          </a:p>
          <a:p>
            <a:r>
              <a:rPr lang="en-US" dirty="0" smtClean="0"/>
              <a:t>Cross-channel/ Multi-channel Middleware</a:t>
            </a:r>
          </a:p>
          <a:p>
            <a:r>
              <a:rPr lang="en-US" dirty="0" smtClean="0"/>
              <a:t>Concept of an OTP</a:t>
            </a:r>
            <a:endParaRPr lang="en-I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Payment Gateway</a:t>
            </a:r>
            <a:endParaRPr lang="en-IN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Credit cards</a:t>
            </a:r>
          </a:p>
          <a:p>
            <a:r>
              <a:rPr lang="en-US" dirty="0" smtClean="0"/>
              <a:t>Debit cards</a:t>
            </a:r>
          </a:p>
          <a:p>
            <a:r>
              <a:rPr lang="en-US" dirty="0" smtClean="0"/>
              <a:t>Pre-paid cards</a:t>
            </a:r>
          </a:p>
          <a:p>
            <a:r>
              <a:rPr lang="en-US" dirty="0" err="1" smtClean="0"/>
              <a:t>Netbanking</a:t>
            </a:r>
            <a:endParaRPr lang="en-US" dirty="0" smtClean="0"/>
          </a:p>
          <a:p>
            <a:r>
              <a:rPr lang="en-US" dirty="0" smtClean="0"/>
              <a:t>Concept of aggregators and wallets</a:t>
            </a:r>
            <a:endParaRPr lang="en-I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307</TotalTime>
  <Words>441</Words>
  <Application>Microsoft Office PowerPoint</Application>
  <PresentationFormat>On-screen Show (4:3)</PresentationFormat>
  <Paragraphs>121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Solstice</vt:lpstr>
      <vt:lpstr>Electronic Payments Revolution</vt:lpstr>
      <vt:lpstr>Plan of our talk</vt:lpstr>
      <vt:lpstr>Challenges for customers and banks</vt:lpstr>
      <vt:lpstr>Brick and Click payments using Credit Cards</vt:lpstr>
      <vt:lpstr>Information security </vt:lpstr>
      <vt:lpstr>SET protocol </vt:lpstr>
      <vt:lpstr>HTTP to the rescue</vt:lpstr>
      <vt:lpstr>Non-repudiation</vt:lpstr>
      <vt:lpstr>Payment Gateway</vt:lpstr>
      <vt:lpstr>New Payment Channels</vt:lpstr>
      <vt:lpstr>Hub and Spoke Architecture</vt:lpstr>
      <vt:lpstr>NEFT/RTGS Systems</vt:lpstr>
      <vt:lpstr>IMPS Systems</vt:lpstr>
      <vt:lpstr>CTS Systems</vt:lpstr>
      <vt:lpstr>NACH</vt:lpstr>
      <vt:lpstr>BBPS</vt:lpstr>
      <vt:lpstr>UPI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Payments Revolution</dc:title>
  <dc:creator>Manish</dc:creator>
  <cp:lastModifiedBy>Administrator</cp:lastModifiedBy>
  <cp:revision>28</cp:revision>
  <dcterms:created xsi:type="dcterms:W3CDTF">2016-05-11T15:44:55Z</dcterms:created>
  <dcterms:modified xsi:type="dcterms:W3CDTF">2016-05-12T14:16:45Z</dcterms:modified>
</cp:coreProperties>
</file>