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Lst>
  <p:notesMasterIdLst>
    <p:notesMasterId r:id="rId43"/>
  </p:notesMasterIdLst>
  <p:sldIdLst>
    <p:sldId id="256" r:id="rId3"/>
    <p:sldId id="393" r:id="rId4"/>
    <p:sldId id="394" r:id="rId5"/>
    <p:sldId id="395" r:id="rId6"/>
    <p:sldId id="396" r:id="rId7"/>
    <p:sldId id="397" r:id="rId8"/>
    <p:sldId id="398" r:id="rId9"/>
    <p:sldId id="435" r:id="rId10"/>
    <p:sldId id="436" r:id="rId11"/>
    <p:sldId id="437" r:id="rId12"/>
    <p:sldId id="276" r:id="rId13"/>
    <p:sldId id="279" r:id="rId14"/>
    <p:sldId id="336" r:id="rId15"/>
    <p:sldId id="337" r:id="rId16"/>
    <p:sldId id="338" r:id="rId17"/>
    <p:sldId id="401" r:id="rId18"/>
    <p:sldId id="402" r:id="rId19"/>
    <p:sldId id="403" r:id="rId20"/>
    <p:sldId id="344" r:id="rId21"/>
    <p:sldId id="416" r:id="rId22"/>
    <p:sldId id="418" r:id="rId23"/>
    <p:sldId id="417" r:id="rId24"/>
    <p:sldId id="419" r:id="rId25"/>
    <p:sldId id="420" r:id="rId26"/>
    <p:sldId id="421" r:id="rId27"/>
    <p:sldId id="422" r:id="rId28"/>
    <p:sldId id="423" r:id="rId29"/>
    <p:sldId id="424" r:id="rId30"/>
    <p:sldId id="425" r:id="rId31"/>
    <p:sldId id="426" r:id="rId32"/>
    <p:sldId id="428" r:id="rId33"/>
    <p:sldId id="429" r:id="rId34"/>
    <p:sldId id="413" r:id="rId35"/>
    <p:sldId id="438" r:id="rId36"/>
    <p:sldId id="439" r:id="rId37"/>
    <p:sldId id="440" r:id="rId38"/>
    <p:sldId id="441" r:id="rId39"/>
    <p:sldId id="442" r:id="rId40"/>
    <p:sldId id="443" r:id="rId41"/>
    <p:sldId id="4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ichaelrobles:Documents:Data%20Requests:Viral:Vira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ichaelrobles:Documents:Data%20Requests:Viral:Vir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'AGG SRISK'!$B$1</c:f>
              <c:strCache>
                <c:ptCount val="1"/>
                <c:pt idx="0">
                  <c:v>US</c:v>
                </c:pt>
              </c:strCache>
            </c:strRef>
          </c:tx>
          <c:marker>
            <c:symbol val="none"/>
          </c:marker>
          <c:cat>
            <c:numRef>
              <c:f>'AGG SRISK'!$A$2:$A$114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'AGG SRISK'!$B$2:$B$114</c:f>
              <c:numCache>
                <c:formatCode>General</c:formatCode>
                <c:ptCount val="113"/>
                <c:pt idx="0">
                  <c:v>184946.44</c:v>
                </c:pt>
                <c:pt idx="1">
                  <c:v>264043.01</c:v>
                </c:pt>
                <c:pt idx="2">
                  <c:v>270903.56</c:v>
                </c:pt>
                <c:pt idx="3">
                  <c:v>262067.86</c:v>
                </c:pt>
                <c:pt idx="4">
                  <c:v>249067.86</c:v>
                </c:pt>
                <c:pt idx="5">
                  <c:v>265097.42</c:v>
                </c:pt>
                <c:pt idx="6">
                  <c:v>350350.01</c:v>
                </c:pt>
                <c:pt idx="7">
                  <c:v>399317.82</c:v>
                </c:pt>
                <c:pt idx="8">
                  <c:v>434434.85</c:v>
                </c:pt>
                <c:pt idx="9">
                  <c:v>451839.84</c:v>
                </c:pt>
                <c:pt idx="10">
                  <c:v>557506.80000000005</c:v>
                </c:pt>
                <c:pt idx="11">
                  <c:v>577511.9</c:v>
                </c:pt>
                <c:pt idx="12">
                  <c:v>576029.5</c:v>
                </c:pt>
                <c:pt idx="13">
                  <c:v>714567.02</c:v>
                </c:pt>
                <c:pt idx="14">
                  <c:v>776883.38</c:v>
                </c:pt>
                <c:pt idx="15">
                  <c:v>758462.62</c:v>
                </c:pt>
                <c:pt idx="16">
                  <c:v>774301</c:v>
                </c:pt>
                <c:pt idx="17">
                  <c:v>844218.69</c:v>
                </c:pt>
                <c:pt idx="18">
                  <c:v>921920.22</c:v>
                </c:pt>
                <c:pt idx="19">
                  <c:v>894938.69</c:v>
                </c:pt>
                <c:pt idx="20">
                  <c:v>1101575.67</c:v>
                </c:pt>
                <c:pt idx="21">
                  <c:v>893228.65</c:v>
                </c:pt>
                <c:pt idx="22">
                  <c:v>954443.51</c:v>
                </c:pt>
                <c:pt idx="23">
                  <c:v>882593.17</c:v>
                </c:pt>
                <c:pt idx="24">
                  <c:v>914655.17</c:v>
                </c:pt>
                <c:pt idx="25">
                  <c:v>929577.17</c:v>
                </c:pt>
                <c:pt idx="26">
                  <c:v>928038.64</c:v>
                </c:pt>
                <c:pt idx="27">
                  <c:v>865900.46</c:v>
                </c:pt>
                <c:pt idx="28">
                  <c:v>775088.6</c:v>
                </c:pt>
                <c:pt idx="29">
                  <c:v>687027.67</c:v>
                </c:pt>
                <c:pt idx="30">
                  <c:v>626147.25</c:v>
                </c:pt>
                <c:pt idx="31">
                  <c:v>539956.11</c:v>
                </c:pt>
                <c:pt idx="32">
                  <c:v>543879.89</c:v>
                </c:pt>
                <c:pt idx="33">
                  <c:v>554413</c:v>
                </c:pt>
                <c:pt idx="34">
                  <c:v>527706.07999999996</c:v>
                </c:pt>
                <c:pt idx="35">
                  <c:v>482798.86</c:v>
                </c:pt>
                <c:pt idx="36">
                  <c:v>510398.71999999997</c:v>
                </c:pt>
                <c:pt idx="37">
                  <c:v>459145.7</c:v>
                </c:pt>
                <c:pt idx="38">
                  <c:v>446481.27</c:v>
                </c:pt>
                <c:pt idx="39">
                  <c:v>468334.78</c:v>
                </c:pt>
                <c:pt idx="40">
                  <c:v>504106.52</c:v>
                </c:pt>
                <c:pt idx="41">
                  <c:v>536230.30000000005</c:v>
                </c:pt>
                <c:pt idx="42">
                  <c:v>508974.32</c:v>
                </c:pt>
                <c:pt idx="43">
                  <c:v>540485.76</c:v>
                </c:pt>
                <c:pt idx="44">
                  <c:v>587002.63</c:v>
                </c:pt>
                <c:pt idx="45">
                  <c:v>547010.78</c:v>
                </c:pt>
                <c:pt idx="46">
                  <c:v>506952</c:v>
                </c:pt>
                <c:pt idx="47">
                  <c:v>449233.58</c:v>
                </c:pt>
                <c:pt idx="48">
                  <c:v>472226.63</c:v>
                </c:pt>
                <c:pt idx="49">
                  <c:v>373602.28</c:v>
                </c:pt>
                <c:pt idx="50">
                  <c:v>381429.38</c:v>
                </c:pt>
                <c:pt idx="51">
                  <c:v>404530.49</c:v>
                </c:pt>
                <c:pt idx="52">
                  <c:v>405168.26</c:v>
                </c:pt>
                <c:pt idx="53">
                  <c:v>431661.91</c:v>
                </c:pt>
                <c:pt idx="54">
                  <c:v>484933.18</c:v>
                </c:pt>
                <c:pt idx="55">
                  <c:v>676380.91</c:v>
                </c:pt>
                <c:pt idx="56">
                  <c:v>721454.9</c:v>
                </c:pt>
                <c:pt idx="57">
                  <c:v>700394.35</c:v>
                </c:pt>
                <c:pt idx="58">
                  <c:v>695640.68</c:v>
                </c:pt>
                <c:pt idx="59">
                  <c:v>678192.71</c:v>
                </c:pt>
                <c:pt idx="60">
                  <c:v>656636.65</c:v>
                </c:pt>
                <c:pt idx="61">
                  <c:v>569597.68999999994</c:v>
                </c:pt>
                <c:pt idx="62">
                  <c:v>506129.33</c:v>
                </c:pt>
                <c:pt idx="63">
                  <c:v>530931.96</c:v>
                </c:pt>
                <c:pt idx="64">
                  <c:v>634582.04</c:v>
                </c:pt>
                <c:pt idx="65">
                  <c:v>575456.9</c:v>
                </c:pt>
                <c:pt idx="66">
                  <c:v>591447.16</c:v>
                </c:pt>
                <c:pt idx="67">
                  <c:v>566962.69999999995</c:v>
                </c:pt>
                <c:pt idx="68">
                  <c:v>561602.86</c:v>
                </c:pt>
                <c:pt idx="69">
                  <c:v>511391.75</c:v>
                </c:pt>
                <c:pt idx="70">
                  <c:v>578358.93000000005</c:v>
                </c:pt>
                <c:pt idx="71">
                  <c:v>530846.05000000005</c:v>
                </c:pt>
                <c:pt idx="72">
                  <c:v>483937.99</c:v>
                </c:pt>
                <c:pt idx="73">
                  <c:v>491342.77</c:v>
                </c:pt>
                <c:pt idx="74">
                  <c:v>467910.35</c:v>
                </c:pt>
                <c:pt idx="75">
                  <c:v>439159.82</c:v>
                </c:pt>
                <c:pt idx="76">
                  <c:v>356995.27</c:v>
                </c:pt>
                <c:pt idx="77">
                  <c:v>374427.51</c:v>
                </c:pt>
                <c:pt idx="78">
                  <c:v>342412.78</c:v>
                </c:pt>
                <c:pt idx="79">
                  <c:v>388741.86</c:v>
                </c:pt>
                <c:pt idx="80">
                  <c:v>384541.1</c:v>
                </c:pt>
                <c:pt idx="81">
                  <c:v>376545.44</c:v>
                </c:pt>
                <c:pt idx="82">
                  <c:v>302684.43</c:v>
                </c:pt>
                <c:pt idx="83">
                  <c:v>294093.78000000003</c:v>
                </c:pt>
                <c:pt idx="84">
                  <c:v>316652.38</c:v>
                </c:pt>
                <c:pt idx="85">
                  <c:v>337131.66</c:v>
                </c:pt>
                <c:pt idx="86">
                  <c:v>306309.11</c:v>
                </c:pt>
                <c:pt idx="87">
                  <c:v>365631.01</c:v>
                </c:pt>
                <c:pt idx="88">
                  <c:v>388573.35</c:v>
                </c:pt>
                <c:pt idx="89">
                  <c:v>296673.19</c:v>
                </c:pt>
                <c:pt idx="90">
                  <c:v>311132.44</c:v>
                </c:pt>
                <c:pt idx="91">
                  <c:v>338359.78343200003</c:v>
                </c:pt>
                <c:pt idx="92">
                  <c:v>302873.12366400001</c:v>
                </c:pt>
                <c:pt idx="93">
                  <c:v>337750.54075099999</c:v>
                </c:pt>
                <c:pt idx="94">
                  <c:v>334756.67856899998</c:v>
                </c:pt>
                <c:pt idx="95">
                  <c:v>311364.76200500003</c:v>
                </c:pt>
                <c:pt idx="96">
                  <c:v>457382.31019400002</c:v>
                </c:pt>
                <c:pt idx="97">
                  <c:v>399374.530226</c:v>
                </c:pt>
                <c:pt idx="98">
                  <c:v>340146.38626900001</c:v>
                </c:pt>
                <c:pt idx="99">
                  <c:v>312972.77274300001</c:v>
                </c:pt>
                <c:pt idx="100">
                  <c:v>265771.28089400003</c:v>
                </c:pt>
                <c:pt idx="101">
                  <c:v>243460.77574799999</c:v>
                </c:pt>
                <c:pt idx="102">
                  <c:v>253669.23562699999</c:v>
                </c:pt>
                <c:pt idx="103">
                  <c:v>352226.11461300001</c:v>
                </c:pt>
                <c:pt idx="104">
                  <c:v>355758.637345</c:v>
                </c:pt>
                <c:pt idx="105">
                  <c:v>399288.14799899998</c:v>
                </c:pt>
                <c:pt idx="106">
                  <c:v>340133.08471099997</c:v>
                </c:pt>
                <c:pt idx="107">
                  <c:v>373665.41504200001</c:v>
                </c:pt>
                <c:pt idx="108">
                  <c:v>421197.23496199999</c:v>
                </c:pt>
                <c:pt idx="109">
                  <c:v>531508.08046800003</c:v>
                </c:pt>
                <c:pt idx="110">
                  <c:v>476014.45490900002</c:v>
                </c:pt>
                <c:pt idx="111">
                  <c:v>462041.82276000001</c:v>
                </c:pt>
                <c:pt idx="112">
                  <c:v>410568.521832</c:v>
                </c:pt>
              </c:numCache>
            </c:numRef>
          </c:val>
          <c:smooth val="0"/>
        </c:ser>
        <c:ser>
          <c:idx val="1"/>
          <c:order val="1"/>
          <c:tx>
            <c:strRef>
              <c:f>'AGG SRISK'!$C$1</c:f>
              <c:strCache>
                <c:ptCount val="1"/>
                <c:pt idx="0">
                  <c:v>China</c:v>
                </c:pt>
              </c:strCache>
            </c:strRef>
          </c:tx>
          <c:marker>
            <c:symbol val="none"/>
          </c:marker>
          <c:cat>
            <c:numRef>
              <c:f>'AGG SRISK'!$A$2:$A$114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'AGG SRISK'!$C$2:$C$114</c:f>
              <c:numCache>
                <c:formatCode>General</c:formatCode>
                <c:ptCount val="113"/>
                <c:pt idx="0">
                  <c:v>0</c:v>
                </c:pt>
                <c:pt idx="1">
                  <c:v>0</c:v>
                </c:pt>
                <c:pt idx="2">
                  <c:v>0</c:v>
                </c:pt>
                <c:pt idx="3">
                  <c:v>1354.74</c:v>
                </c:pt>
                <c:pt idx="4">
                  <c:v>0</c:v>
                </c:pt>
                <c:pt idx="5">
                  <c:v>0</c:v>
                </c:pt>
                <c:pt idx="6">
                  <c:v>0</c:v>
                </c:pt>
                <c:pt idx="7">
                  <c:v>0</c:v>
                </c:pt>
                <c:pt idx="8">
                  <c:v>0</c:v>
                </c:pt>
                <c:pt idx="9">
                  <c:v>0</c:v>
                </c:pt>
                <c:pt idx="10">
                  <c:v>0</c:v>
                </c:pt>
                <c:pt idx="11">
                  <c:v>0</c:v>
                </c:pt>
                <c:pt idx="12">
                  <c:v>0</c:v>
                </c:pt>
                <c:pt idx="13">
                  <c:v>168.8</c:v>
                </c:pt>
                <c:pt idx="14">
                  <c:v>207.28</c:v>
                </c:pt>
                <c:pt idx="15">
                  <c:v>451.53</c:v>
                </c:pt>
                <c:pt idx="16">
                  <c:v>1433.56</c:v>
                </c:pt>
                <c:pt idx="17">
                  <c:v>3543.69</c:v>
                </c:pt>
                <c:pt idx="18">
                  <c:v>2915.75</c:v>
                </c:pt>
                <c:pt idx="19">
                  <c:v>2229.54</c:v>
                </c:pt>
                <c:pt idx="20">
                  <c:v>46584.49</c:v>
                </c:pt>
                <c:pt idx="21">
                  <c:v>81324.73</c:v>
                </c:pt>
                <c:pt idx="22">
                  <c:v>40814.51</c:v>
                </c:pt>
                <c:pt idx="23">
                  <c:v>39990.97</c:v>
                </c:pt>
                <c:pt idx="24">
                  <c:v>42805.18</c:v>
                </c:pt>
                <c:pt idx="25">
                  <c:v>30208.27</c:v>
                </c:pt>
                <c:pt idx="26">
                  <c:v>39235.75</c:v>
                </c:pt>
                <c:pt idx="27">
                  <c:v>38241.5</c:v>
                </c:pt>
                <c:pt idx="28">
                  <c:v>22006.87</c:v>
                </c:pt>
                <c:pt idx="29">
                  <c:v>10307.459999999999</c:v>
                </c:pt>
                <c:pt idx="30">
                  <c:v>4235.58</c:v>
                </c:pt>
                <c:pt idx="31">
                  <c:v>19896.09</c:v>
                </c:pt>
                <c:pt idx="32">
                  <c:v>12304.68</c:v>
                </c:pt>
                <c:pt idx="33">
                  <c:v>13106.31</c:v>
                </c:pt>
                <c:pt idx="34">
                  <c:v>16330.87</c:v>
                </c:pt>
                <c:pt idx="35">
                  <c:v>2068.37</c:v>
                </c:pt>
                <c:pt idx="36">
                  <c:v>29112.7</c:v>
                </c:pt>
                <c:pt idx="37">
                  <c:v>20726.689999999999</c:v>
                </c:pt>
                <c:pt idx="38">
                  <c:v>12949.47</c:v>
                </c:pt>
                <c:pt idx="39">
                  <c:v>15921.99</c:v>
                </c:pt>
                <c:pt idx="40">
                  <c:v>34049.050000000003</c:v>
                </c:pt>
                <c:pt idx="41">
                  <c:v>56352.42</c:v>
                </c:pt>
                <c:pt idx="42">
                  <c:v>30138.03</c:v>
                </c:pt>
                <c:pt idx="43">
                  <c:v>43303.63</c:v>
                </c:pt>
                <c:pt idx="44">
                  <c:v>46200.11</c:v>
                </c:pt>
                <c:pt idx="45">
                  <c:v>41911.839999999997</c:v>
                </c:pt>
                <c:pt idx="46">
                  <c:v>64141.16</c:v>
                </c:pt>
                <c:pt idx="47">
                  <c:v>86013.18</c:v>
                </c:pt>
                <c:pt idx="48">
                  <c:v>98466.38</c:v>
                </c:pt>
                <c:pt idx="49">
                  <c:v>76558.009999999995</c:v>
                </c:pt>
                <c:pt idx="50">
                  <c:v>64048.31</c:v>
                </c:pt>
                <c:pt idx="51">
                  <c:v>62588.43</c:v>
                </c:pt>
                <c:pt idx="52">
                  <c:v>58726.2</c:v>
                </c:pt>
                <c:pt idx="53">
                  <c:v>115603.45</c:v>
                </c:pt>
                <c:pt idx="54">
                  <c:v>132072.99</c:v>
                </c:pt>
                <c:pt idx="55">
                  <c:v>179291.96</c:v>
                </c:pt>
                <c:pt idx="56">
                  <c:v>267359.61</c:v>
                </c:pt>
                <c:pt idx="57">
                  <c:v>214763.79</c:v>
                </c:pt>
                <c:pt idx="58">
                  <c:v>209952.99</c:v>
                </c:pt>
                <c:pt idx="59">
                  <c:v>201945.61</c:v>
                </c:pt>
                <c:pt idx="60">
                  <c:v>174853.11</c:v>
                </c:pt>
                <c:pt idx="61">
                  <c:v>156442.74</c:v>
                </c:pt>
                <c:pt idx="62">
                  <c:v>202154.94</c:v>
                </c:pt>
                <c:pt idx="63">
                  <c:v>207703.27</c:v>
                </c:pt>
                <c:pt idx="64">
                  <c:v>293728.64000000001</c:v>
                </c:pt>
                <c:pt idx="65">
                  <c:v>299005.09999999998</c:v>
                </c:pt>
                <c:pt idx="66">
                  <c:v>340426.04</c:v>
                </c:pt>
                <c:pt idx="67">
                  <c:v>391565.16</c:v>
                </c:pt>
                <c:pt idx="68">
                  <c:v>403673.47</c:v>
                </c:pt>
                <c:pt idx="69">
                  <c:v>357138.53</c:v>
                </c:pt>
                <c:pt idx="70">
                  <c:v>359141.65</c:v>
                </c:pt>
                <c:pt idx="71">
                  <c:v>303488.56</c:v>
                </c:pt>
                <c:pt idx="72">
                  <c:v>206036.46</c:v>
                </c:pt>
                <c:pt idx="73">
                  <c:v>255020</c:v>
                </c:pt>
                <c:pt idx="74">
                  <c:v>333045.67</c:v>
                </c:pt>
                <c:pt idx="75">
                  <c:v>320931.26</c:v>
                </c:pt>
                <c:pt idx="76">
                  <c:v>367319.83</c:v>
                </c:pt>
                <c:pt idx="77">
                  <c:v>477932.79</c:v>
                </c:pt>
                <c:pt idx="78">
                  <c:v>492126.36</c:v>
                </c:pt>
                <c:pt idx="79">
                  <c:v>486990.63</c:v>
                </c:pt>
                <c:pt idx="80">
                  <c:v>474165.78</c:v>
                </c:pt>
                <c:pt idx="81">
                  <c:v>462926.71</c:v>
                </c:pt>
                <c:pt idx="82">
                  <c:v>457973.31</c:v>
                </c:pt>
                <c:pt idx="83">
                  <c:v>486464</c:v>
                </c:pt>
                <c:pt idx="84">
                  <c:v>523955.57</c:v>
                </c:pt>
                <c:pt idx="85">
                  <c:v>524766.03</c:v>
                </c:pt>
                <c:pt idx="86">
                  <c:v>553747.35</c:v>
                </c:pt>
                <c:pt idx="87">
                  <c:v>562613.75</c:v>
                </c:pt>
                <c:pt idx="88">
                  <c:v>530946.87</c:v>
                </c:pt>
                <c:pt idx="89">
                  <c:v>527268.92000000004</c:v>
                </c:pt>
                <c:pt idx="90">
                  <c:v>499833.97</c:v>
                </c:pt>
                <c:pt idx="91">
                  <c:v>601369.27898299997</c:v>
                </c:pt>
                <c:pt idx="92">
                  <c:v>606117.00773499999</c:v>
                </c:pt>
                <c:pt idx="93">
                  <c:v>571596.08565400005</c:v>
                </c:pt>
                <c:pt idx="94">
                  <c:v>553646.90583099995</c:v>
                </c:pt>
                <c:pt idx="95">
                  <c:v>400389.84873299999</c:v>
                </c:pt>
                <c:pt idx="96">
                  <c:v>422577.572988</c:v>
                </c:pt>
                <c:pt idx="97">
                  <c:v>418616.88474900002</c:v>
                </c:pt>
                <c:pt idx="98">
                  <c:v>354531.92064899998</c:v>
                </c:pt>
                <c:pt idx="99">
                  <c:v>322427.75034799997</c:v>
                </c:pt>
                <c:pt idx="100">
                  <c:v>356536.14032300003</c:v>
                </c:pt>
                <c:pt idx="101">
                  <c:v>388031.83008799999</c:v>
                </c:pt>
                <c:pt idx="102">
                  <c:v>451748.694793</c:v>
                </c:pt>
                <c:pt idx="103">
                  <c:v>631160.73818099999</c:v>
                </c:pt>
                <c:pt idx="104">
                  <c:v>632192.87549400004</c:v>
                </c:pt>
                <c:pt idx="105">
                  <c:v>598045.77636100003</c:v>
                </c:pt>
                <c:pt idx="106">
                  <c:v>584337.41188899998</c:v>
                </c:pt>
                <c:pt idx="107">
                  <c:v>536747.09316000005</c:v>
                </c:pt>
                <c:pt idx="108">
                  <c:v>658143.308785</c:v>
                </c:pt>
                <c:pt idx="109">
                  <c:v>690792.28562099999</c:v>
                </c:pt>
                <c:pt idx="110">
                  <c:v>652713.02658099995</c:v>
                </c:pt>
                <c:pt idx="111">
                  <c:v>662248.55498400005</c:v>
                </c:pt>
                <c:pt idx="112">
                  <c:v>686728.27327699994</c:v>
                </c:pt>
              </c:numCache>
            </c:numRef>
          </c:val>
          <c:smooth val="0"/>
        </c:ser>
        <c:ser>
          <c:idx val="2"/>
          <c:order val="2"/>
          <c:tx>
            <c:strRef>
              <c:f>'AGG SRISK'!$D$1</c:f>
              <c:strCache>
                <c:ptCount val="1"/>
                <c:pt idx="0">
                  <c:v>Asia</c:v>
                </c:pt>
              </c:strCache>
            </c:strRef>
          </c:tx>
          <c:marker>
            <c:symbol val="none"/>
          </c:marker>
          <c:cat>
            <c:numRef>
              <c:f>'AGG SRISK'!$A$2:$A$114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'AGG SRISK'!$D$2:$D$114</c:f>
              <c:numCache>
                <c:formatCode>General</c:formatCode>
                <c:ptCount val="113"/>
                <c:pt idx="0">
                  <c:v>169281.27117891499</c:v>
                </c:pt>
                <c:pt idx="1">
                  <c:v>199475.11687298201</c:v>
                </c:pt>
                <c:pt idx="2">
                  <c:v>185100.397852397</c:v>
                </c:pt>
                <c:pt idx="3">
                  <c:v>229805.940028635</c:v>
                </c:pt>
                <c:pt idx="4">
                  <c:v>210377.26337142001</c:v>
                </c:pt>
                <c:pt idx="5">
                  <c:v>170821.00649732299</c:v>
                </c:pt>
                <c:pt idx="6">
                  <c:v>158763.686718554</c:v>
                </c:pt>
                <c:pt idx="7">
                  <c:v>191042.274032371</c:v>
                </c:pt>
                <c:pt idx="8">
                  <c:v>202043.55006048799</c:v>
                </c:pt>
                <c:pt idx="9">
                  <c:v>241337.98385416</c:v>
                </c:pt>
                <c:pt idx="10">
                  <c:v>214516.020405057</c:v>
                </c:pt>
                <c:pt idx="11">
                  <c:v>253933.158674668</c:v>
                </c:pt>
                <c:pt idx="12">
                  <c:v>292154.584617702</c:v>
                </c:pt>
                <c:pt idx="13">
                  <c:v>323770.25263323699</c:v>
                </c:pt>
                <c:pt idx="14">
                  <c:v>443073.50447679602</c:v>
                </c:pt>
                <c:pt idx="15">
                  <c:v>409819.58749703801</c:v>
                </c:pt>
                <c:pt idx="16">
                  <c:v>406695.00275341299</c:v>
                </c:pt>
                <c:pt idx="17">
                  <c:v>444183.050658077</c:v>
                </c:pt>
                <c:pt idx="18">
                  <c:v>488648.87683434802</c:v>
                </c:pt>
                <c:pt idx="19">
                  <c:v>490369.69606324198</c:v>
                </c:pt>
                <c:pt idx="20">
                  <c:v>617314.17848309199</c:v>
                </c:pt>
                <c:pt idx="21">
                  <c:v>752284.94691953203</c:v>
                </c:pt>
                <c:pt idx="22">
                  <c:v>712904.00399686396</c:v>
                </c:pt>
                <c:pt idx="23">
                  <c:v>611449.84153077996</c:v>
                </c:pt>
                <c:pt idx="24">
                  <c:v>666137.06688234501</c:v>
                </c:pt>
                <c:pt idx="25">
                  <c:v>665298.59329611296</c:v>
                </c:pt>
                <c:pt idx="26">
                  <c:v>717191.97007262905</c:v>
                </c:pt>
                <c:pt idx="27">
                  <c:v>653564.36457588</c:v>
                </c:pt>
                <c:pt idx="28">
                  <c:v>581421.81287153997</c:v>
                </c:pt>
                <c:pt idx="29">
                  <c:v>545944.96075471304</c:v>
                </c:pt>
                <c:pt idx="30">
                  <c:v>508399.613849869</c:v>
                </c:pt>
                <c:pt idx="31">
                  <c:v>500081.53841759497</c:v>
                </c:pt>
                <c:pt idx="32">
                  <c:v>595215.63767997397</c:v>
                </c:pt>
                <c:pt idx="33">
                  <c:v>603698.61910703604</c:v>
                </c:pt>
                <c:pt idx="34">
                  <c:v>587660.106789276</c:v>
                </c:pt>
                <c:pt idx="35">
                  <c:v>584119.96411639894</c:v>
                </c:pt>
                <c:pt idx="36">
                  <c:v>573768.27818860195</c:v>
                </c:pt>
                <c:pt idx="37">
                  <c:v>567091.22980092501</c:v>
                </c:pt>
                <c:pt idx="38">
                  <c:v>556956.74477834196</c:v>
                </c:pt>
                <c:pt idx="39">
                  <c:v>541196.87645932904</c:v>
                </c:pt>
                <c:pt idx="40">
                  <c:v>651795.09151775204</c:v>
                </c:pt>
                <c:pt idx="41">
                  <c:v>668295.00346147898</c:v>
                </c:pt>
                <c:pt idx="42">
                  <c:v>583004.89822217403</c:v>
                </c:pt>
                <c:pt idx="43">
                  <c:v>623224.19622996205</c:v>
                </c:pt>
                <c:pt idx="44">
                  <c:v>722847.58657697996</c:v>
                </c:pt>
                <c:pt idx="45">
                  <c:v>716850.63483246299</c:v>
                </c:pt>
                <c:pt idx="46">
                  <c:v>725085.20287603897</c:v>
                </c:pt>
                <c:pt idx="47">
                  <c:v>740018.50893976097</c:v>
                </c:pt>
                <c:pt idx="48">
                  <c:v>814658.96314315905</c:v>
                </c:pt>
                <c:pt idx="49">
                  <c:v>701779.34295748698</c:v>
                </c:pt>
                <c:pt idx="50">
                  <c:v>783932.85449541698</c:v>
                </c:pt>
                <c:pt idx="51">
                  <c:v>777500.61767335294</c:v>
                </c:pt>
                <c:pt idx="52">
                  <c:v>814844.28466729296</c:v>
                </c:pt>
                <c:pt idx="53">
                  <c:v>831314.12478156295</c:v>
                </c:pt>
                <c:pt idx="54">
                  <c:v>868488.64523412497</c:v>
                </c:pt>
                <c:pt idx="55">
                  <c:v>947158.40766412998</c:v>
                </c:pt>
                <c:pt idx="56">
                  <c:v>1202173.083565</c:v>
                </c:pt>
                <c:pt idx="57">
                  <c:v>1125554.61210438</c:v>
                </c:pt>
                <c:pt idx="58">
                  <c:v>1140905.2213628199</c:v>
                </c:pt>
                <c:pt idx="59">
                  <c:v>1116279.9086162499</c:v>
                </c:pt>
                <c:pt idx="60">
                  <c:v>1086316.8736474901</c:v>
                </c:pt>
                <c:pt idx="61">
                  <c:v>1022903.72786628</c:v>
                </c:pt>
                <c:pt idx="62">
                  <c:v>1042844.91426012</c:v>
                </c:pt>
                <c:pt idx="63">
                  <c:v>1025040.10102748</c:v>
                </c:pt>
                <c:pt idx="64">
                  <c:v>1194809.07728946</c:v>
                </c:pt>
                <c:pt idx="65">
                  <c:v>1102935.0013500301</c:v>
                </c:pt>
                <c:pt idx="66">
                  <c:v>1184400.9202242</c:v>
                </c:pt>
                <c:pt idx="67">
                  <c:v>1256195.56911557</c:v>
                </c:pt>
                <c:pt idx="68">
                  <c:v>1259824.5893677</c:v>
                </c:pt>
                <c:pt idx="69">
                  <c:v>1155044.2995394799</c:v>
                </c:pt>
                <c:pt idx="70">
                  <c:v>1205840.83269569</c:v>
                </c:pt>
                <c:pt idx="71">
                  <c:v>1112733.2233090601</c:v>
                </c:pt>
                <c:pt idx="72">
                  <c:v>1002992.01407782</c:v>
                </c:pt>
                <c:pt idx="73">
                  <c:v>1038380.86283845</c:v>
                </c:pt>
                <c:pt idx="74">
                  <c:v>1116487.0188472001</c:v>
                </c:pt>
                <c:pt idx="75">
                  <c:v>969167.68366199604</c:v>
                </c:pt>
                <c:pt idx="76">
                  <c:v>1155091.7424111499</c:v>
                </c:pt>
                <c:pt idx="77">
                  <c:v>1181247.3558998499</c:v>
                </c:pt>
                <c:pt idx="78">
                  <c:v>1185961.05474212</c:v>
                </c:pt>
                <c:pt idx="79">
                  <c:v>1156969.1447274101</c:v>
                </c:pt>
                <c:pt idx="80">
                  <c:v>1150418.63936944</c:v>
                </c:pt>
                <c:pt idx="81">
                  <c:v>1100407.76832932</c:v>
                </c:pt>
                <c:pt idx="82">
                  <c:v>1114253.76711885</c:v>
                </c:pt>
                <c:pt idx="83">
                  <c:v>1138846.0845133001</c:v>
                </c:pt>
                <c:pt idx="84">
                  <c:v>1183748.9734789501</c:v>
                </c:pt>
                <c:pt idx="85">
                  <c:v>1203927.8413561799</c:v>
                </c:pt>
                <c:pt idx="86">
                  <c:v>1209072.37272192</c:v>
                </c:pt>
                <c:pt idx="87">
                  <c:v>1201633.09554684</c:v>
                </c:pt>
                <c:pt idx="88">
                  <c:v>1193916.6501837401</c:v>
                </c:pt>
                <c:pt idx="89">
                  <c:v>1138725.0482235199</c:v>
                </c:pt>
                <c:pt idx="90">
                  <c:v>1127388.53546106</c:v>
                </c:pt>
                <c:pt idx="91">
                  <c:v>1322534.2649600001</c:v>
                </c:pt>
                <c:pt idx="92">
                  <c:v>1364264.2039310001</c:v>
                </c:pt>
                <c:pt idx="93">
                  <c:v>1314551.975474</c:v>
                </c:pt>
                <c:pt idx="94">
                  <c:v>1297751.531067</c:v>
                </c:pt>
                <c:pt idx="95">
                  <c:v>1135460.2673589999</c:v>
                </c:pt>
                <c:pt idx="96">
                  <c:v>1084413.887448</c:v>
                </c:pt>
                <c:pt idx="97">
                  <c:v>1050957.8496330001</c:v>
                </c:pt>
                <c:pt idx="98">
                  <c:v>973734.49415399996</c:v>
                </c:pt>
                <c:pt idx="99">
                  <c:v>927727.46999899996</c:v>
                </c:pt>
                <c:pt idx="100">
                  <c:v>952236.23744699999</c:v>
                </c:pt>
                <c:pt idx="101">
                  <c:v>981241.54147099995</c:v>
                </c:pt>
                <c:pt idx="102">
                  <c:v>1059713.0284520001</c:v>
                </c:pt>
                <c:pt idx="103">
                  <c:v>1344650.894356</c:v>
                </c:pt>
                <c:pt idx="104">
                  <c:v>1412922.8894819999</c:v>
                </c:pt>
                <c:pt idx="105">
                  <c:v>1384640.703582</c:v>
                </c:pt>
                <c:pt idx="106">
                  <c:v>1351588.422817</c:v>
                </c:pt>
                <c:pt idx="107">
                  <c:v>1242451.8418640001</c:v>
                </c:pt>
                <c:pt idx="108">
                  <c:v>1444912.2798830001</c:v>
                </c:pt>
                <c:pt idx="109">
                  <c:v>1564763.9969570001</c:v>
                </c:pt>
                <c:pt idx="110">
                  <c:v>1569923.4209729999</c:v>
                </c:pt>
                <c:pt idx="111">
                  <c:v>1591147.1455649999</c:v>
                </c:pt>
                <c:pt idx="112">
                  <c:v>1579549.177589</c:v>
                </c:pt>
              </c:numCache>
            </c:numRef>
          </c:val>
          <c:smooth val="0"/>
        </c:ser>
        <c:ser>
          <c:idx val="3"/>
          <c:order val="3"/>
          <c:tx>
            <c:strRef>
              <c:f>'AGG SRISK'!$E$1</c:f>
              <c:strCache>
                <c:ptCount val="1"/>
                <c:pt idx="0">
                  <c:v>EU</c:v>
                </c:pt>
              </c:strCache>
            </c:strRef>
          </c:tx>
          <c:marker>
            <c:symbol val="none"/>
          </c:marker>
          <c:cat>
            <c:numRef>
              <c:f>'AGG SRISK'!$A$2:$A$114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'AGG SRISK'!$E$2:$E$114</c:f>
              <c:numCache>
                <c:formatCode>General</c:formatCode>
                <c:ptCount val="113"/>
                <c:pt idx="0">
                  <c:v>478500.63395674399</c:v>
                </c:pt>
                <c:pt idx="1">
                  <c:v>607973.82729572</c:v>
                </c:pt>
                <c:pt idx="2">
                  <c:v>552239.42811775999</c:v>
                </c:pt>
                <c:pt idx="3">
                  <c:v>586688.01886472898</c:v>
                </c:pt>
                <c:pt idx="4">
                  <c:v>633684.74565458298</c:v>
                </c:pt>
                <c:pt idx="5">
                  <c:v>564290.22281039599</c:v>
                </c:pt>
                <c:pt idx="6">
                  <c:v>754673.31240396202</c:v>
                </c:pt>
                <c:pt idx="7">
                  <c:v>849371.10278994695</c:v>
                </c:pt>
                <c:pt idx="8">
                  <c:v>904472.571006621</c:v>
                </c:pt>
                <c:pt idx="9">
                  <c:v>830474.20497263002</c:v>
                </c:pt>
                <c:pt idx="10">
                  <c:v>908776.96232172695</c:v>
                </c:pt>
                <c:pt idx="11">
                  <c:v>1057819.17630939</c:v>
                </c:pt>
                <c:pt idx="12">
                  <c:v>1334851.1201390601</c:v>
                </c:pt>
                <c:pt idx="13">
                  <c:v>1332326.55740553</c:v>
                </c:pt>
                <c:pt idx="14">
                  <c:v>1424060.2944923399</c:v>
                </c:pt>
                <c:pt idx="15">
                  <c:v>1364210.1303437101</c:v>
                </c:pt>
                <c:pt idx="16">
                  <c:v>1340435.3097719401</c:v>
                </c:pt>
                <c:pt idx="17">
                  <c:v>1553702.26321216</c:v>
                </c:pt>
                <c:pt idx="18">
                  <c:v>1649025.7888887399</c:v>
                </c:pt>
                <c:pt idx="19">
                  <c:v>1673484.8868272</c:v>
                </c:pt>
                <c:pt idx="20">
                  <c:v>2076764.9451715599</c:v>
                </c:pt>
                <c:pt idx="21">
                  <c:v>2263534.7167821</c:v>
                </c:pt>
                <c:pt idx="22">
                  <c:v>2273554.7896691998</c:v>
                </c:pt>
                <c:pt idx="23">
                  <c:v>2051237.1749700201</c:v>
                </c:pt>
                <c:pt idx="24">
                  <c:v>2180863.3924787999</c:v>
                </c:pt>
                <c:pt idx="25">
                  <c:v>2208049.1773944302</c:v>
                </c:pt>
                <c:pt idx="26">
                  <c:v>2103759.0271139201</c:v>
                </c:pt>
                <c:pt idx="27">
                  <c:v>1898062.86161294</c:v>
                </c:pt>
                <c:pt idx="28">
                  <c:v>1765134.8583808299</c:v>
                </c:pt>
                <c:pt idx="29">
                  <c:v>1768393.3567385499</c:v>
                </c:pt>
                <c:pt idx="30">
                  <c:v>1668723.5126517899</c:v>
                </c:pt>
                <c:pt idx="31">
                  <c:v>1547590.68012125</c:v>
                </c:pt>
                <c:pt idx="32">
                  <c:v>1512619.01969521</c:v>
                </c:pt>
                <c:pt idx="33">
                  <c:v>1589198.74625273</c:v>
                </c:pt>
                <c:pt idx="34">
                  <c:v>1657410.7531407599</c:v>
                </c:pt>
                <c:pt idx="35">
                  <c:v>1511533.86519098</c:v>
                </c:pt>
                <c:pt idx="36">
                  <c:v>1489925.53364376</c:v>
                </c:pt>
                <c:pt idx="37">
                  <c:v>1521592.74787434</c:v>
                </c:pt>
                <c:pt idx="38">
                  <c:v>1462271.13868745</c:v>
                </c:pt>
                <c:pt idx="39">
                  <c:v>1519911.0076726801</c:v>
                </c:pt>
                <c:pt idx="40">
                  <c:v>1720142.50917143</c:v>
                </c:pt>
                <c:pt idx="41">
                  <c:v>1556749.9233274001</c:v>
                </c:pt>
                <c:pt idx="42">
                  <c:v>1376508.73548299</c:v>
                </c:pt>
                <c:pt idx="43">
                  <c:v>1449909.0224398801</c:v>
                </c:pt>
                <c:pt idx="44">
                  <c:v>1505966.7469595999</c:v>
                </c:pt>
                <c:pt idx="45">
                  <c:v>1431200.1296691301</c:v>
                </c:pt>
                <c:pt idx="46">
                  <c:v>1599393.4603917899</c:v>
                </c:pt>
                <c:pt idx="47">
                  <c:v>1590138.0097435699</c:v>
                </c:pt>
                <c:pt idx="48">
                  <c:v>1585588.2550319701</c:v>
                </c:pt>
                <c:pt idx="49">
                  <c:v>1305381.20293031</c:v>
                </c:pt>
                <c:pt idx="50">
                  <c:v>1414395.59353699</c:v>
                </c:pt>
                <c:pt idx="51">
                  <c:v>1459328.19525146</c:v>
                </c:pt>
                <c:pt idx="52">
                  <c:v>1437625.4447695501</c:v>
                </c:pt>
                <c:pt idx="53">
                  <c:v>1608604.7255493801</c:v>
                </c:pt>
                <c:pt idx="54">
                  <c:v>1770290.07582524</c:v>
                </c:pt>
                <c:pt idx="55">
                  <c:v>1875131.7560270601</c:v>
                </c:pt>
                <c:pt idx="56">
                  <c:v>2035774.4110068399</c:v>
                </c:pt>
                <c:pt idx="57">
                  <c:v>1986517.6548977699</c:v>
                </c:pt>
                <c:pt idx="58">
                  <c:v>2014214.0596121</c:v>
                </c:pt>
                <c:pt idx="59">
                  <c:v>1998904.45351922</c:v>
                </c:pt>
                <c:pt idx="60">
                  <c:v>2002623.5313538399</c:v>
                </c:pt>
                <c:pt idx="61">
                  <c:v>1878493.82400035</c:v>
                </c:pt>
                <c:pt idx="62">
                  <c:v>1775391.62916274</c:v>
                </c:pt>
                <c:pt idx="63">
                  <c:v>1867823.3266008799</c:v>
                </c:pt>
                <c:pt idx="64">
                  <c:v>2002775.1424444099</c:v>
                </c:pt>
                <c:pt idx="65">
                  <c:v>1811986.1916026201</c:v>
                </c:pt>
                <c:pt idx="66">
                  <c:v>1969651.0051283001</c:v>
                </c:pt>
                <c:pt idx="67">
                  <c:v>1907635.05471436</c:v>
                </c:pt>
                <c:pt idx="68">
                  <c:v>1895604.94291955</c:v>
                </c:pt>
                <c:pt idx="69">
                  <c:v>1740549.63306919</c:v>
                </c:pt>
                <c:pt idx="70">
                  <c:v>1746365.8131021201</c:v>
                </c:pt>
                <c:pt idx="71">
                  <c:v>1672458.1264959299</c:v>
                </c:pt>
                <c:pt idx="72">
                  <c:v>1621976.5306301001</c:v>
                </c:pt>
                <c:pt idx="73">
                  <c:v>1681415.58913897</c:v>
                </c:pt>
                <c:pt idx="74">
                  <c:v>1756767.93295891</c:v>
                </c:pt>
                <c:pt idx="75">
                  <c:v>1540694.65137632</c:v>
                </c:pt>
                <c:pt idx="76">
                  <c:v>1514648.2242481699</c:v>
                </c:pt>
                <c:pt idx="77">
                  <c:v>1552752.1612730999</c:v>
                </c:pt>
                <c:pt idx="78">
                  <c:v>1446813.1328343099</c:v>
                </c:pt>
                <c:pt idx="79">
                  <c:v>1406166.0841254001</c:v>
                </c:pt>
                <c:pt idx="80">
                  <c:v>1351778.81811488</c:v>
                </c:pt>
                <c:pt idx="81">
                  <c:v>1304203.4561662099</c:v>
                </c:pt>
                <c:pt idx="82">
                  <c:v>1283926.4276127701</c:v>
                </c:pt>
                <c:pt idx="83">
                  <c:v>1299879.13691766</c:v>
                </c:pt>
                <c:pt idx="84">
                  <c:v>1210437.6541224599</c:v>
                </c:pt>
                <c:pt idx="85">
                  <c:v>1162934.5416456801</c:v>
                </c:pt>
                <c:pt idx="86">
                  <c:v>1239481.63800293</c:v>
                </c:pt>
                <c:pt idx="87">
                  <c:v>1184441.7790411101</c:v>
                </c:pt>
                <c:pt idx="88">
                  <c:v>1191737.03487809</c:v>
                </c:pt>
                <c:pt idx="89">
                  <c:v>1158566.7423769201</c:v>
                </c:pt>
                <c:pt idx="90">
                  <c:v>1226810.14153922</c:v>
                </c:pt>
                <c:pt idx="91">
                  <c:v>1300418.3614950001</c:v>
                </c:pt>
                <c:pt idx="92">
                  <c:v>1217918.415761</c:v>
                </c:pt>
                <c:pt idx="93">
                  <c:v>1299901.8354229999</c:v>
                </c:pt>
                <c:pt idx="94">
                  <c:v>1358625.648238</c:v>
                </c:pt>
                <c:pt idx="95">
                  <c:v>1352382.85938</c:v>
                </c:pt>
                <c:pt idx="96">
                  <c:v>1395804.845802</c:v>
                </c:pt>
                <c:pt idx="97">
                  <c:v>1327602.2883659999</c:v>
                </c:pt>
                <c:pt idx="98">
                  <c:v>1184268.5463779999</c:v>
                </c:pt>
                <c:pt idx="99">
                  <c:v>1126479.4235070001</c:v>
                </c:pt>
                <c:pt idx="100">
                  <c:v>1084908.8188779999</c:v>
                </c:pt>
                <c:pt idx="101">
                  <c:v>1062514.7394999999</c:v>
                </c:pt>
                <c:pt idx="102">
                  <c:v>1023919.743146</c:v>
                </c:pt>
                <c:pt idx="103">
                  <c:v>974446.95836399996</c:v>
                </c:pt>
                <c:pt idx="104">
                  <c:v>1098180.7102399999</c:v>
                </c:pt>
                <c:pt idx="105">
                  <c:v>1143259.422116</c:v>
                </c:pt>
                <c:pt idx="106">
                  <c:v>1170854.664196</c:v>
                </c:pt>
                <c:pt idx="107">
                  <c:v>1078110.8023649999</c:v>
                </c:pt>
                <c:pt idx="108">
                  <c:v>1199379.01309</c:v>
                </c:pt>
                <c:pt idx="109">
                  <c:v>1324540.3960279999</c:v>
                </c:pt>
                <c:pt idx="110">
                  <c:v>1281576.847447</c:v>
                </c:pt>
                <c:pt idx="111">
                  <c:v>1266533.8816199999</c:v>
                </c:pt>
                <c:pt idx="112">
                  <c:v>1324836.9490040001</c:v>
                </c:pt>
              </c:numCache>
            </c:numRef>
          </c:val>
          <c:smooth val="0"/>
        </c:ser>
        <c:dLbls>
          <c:showLegendKey val="0"/>
          <c:showVal val="0"/>
          <c:showCatName val="0"/>
          <c:showSerName val="0"/>
          <c:showPercent val="0"/>
          <c:showBubbleSize val="0"/>
        </c:dLbls>
        <c:smooth val="0"/>
        <c:axId val="323953216"/>
        <c:axId val="323953608"/>
      </c:lineChart>
      <c:dateAx>
        <c:axId val="323953216"/>
        <c:scaling>
          <c:orientation val="minMax"/>
        </c:scaling>
        <c:delete val="0"/>
        <c:axPos val="b"/>
        <c:numFmt formatCode="m/d/yy" sourceLinked="1"/>
        <c:majorTickMark val="out"/>
        <c:minorTickMark val="none"/>
        <c:tickLblPos val="nextTo"/>
        <c:crossAx val="323953608"/>
        <c:crosses val="autoZero"/>
        <c:auto val="1"/>
        <c:lblOffset val="100"/>
        <c:baseTimeUnit val="months"/>
      </c:dateAx>
      <c:valAx>
        <c:axId val="323953608"/>
        <c:scaling>
          <c:orientation val="minMax"/>
        </c:scaling>
        <c:delete val="0"/>
        <c:axPos val="l"/>
        <c:majorGridlines/>
        <c:numFmt formatCode="General" sourceLinked="1"/>
        <c:majorTickMark val="out"/>
        <c:minorTickMark val="none"/>
        <c:tickLblPos val="nextTo"/>
        <c:crossAx val="323953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'Normalized GDP'!$B$1</c:f>
              <c:strCache>
                <c:ptCount val="1"/>
                <c:pt idx="0">
                  <c:v>US</c:v>
                </c:pt>
              </c:strCache>
            </c:strRef>
          </c:tx>
          <c:marker>
            <c:symbol val="none"/>
          </c:marker>
          <c:cat>
            <c:numRef>
              <c:f>'Normalized GDP'!$A$2:$A$114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'Normalized GDP'!$B$2:$B$114</c:f>
              <c:numCache>
                <c:formatCode>0.00%</c:formatCode>
                <c:ptCount val="113"/>
                <c:pt idx="0">
                  <c:v>1.277227958E-2</c:v>
                </c:pt>
                <c:pt idx="1">
                  <c:v>1.8234636709999998E-2</c:v>
                </c:pt>
                <c:pt idx="2">
                  <c:v>1.8708421789999999E-2</c:v>
                </c:pt>
                <c:pt idx="3">
                  <c:v>1.809823415E-2</c:v>
                </c:pt>
                <c:pt idx="4">
                  <c:v>1.7200462699999999E-2</c:v>
                </c:pt>
                <c:pt idx="5">
                  <c:v>1.830745357E-2</c:v>
                </c:pt>
                <c:pt idx="6">
                  <c:v>2.4194941399999999E-2</c:v>
                </c:pt>
                <c:pt idx="7">
                  <c:v>2.757662617E-2</c:v>
                </c:pt>
                <c:pt idx="8">
                  <c:v>3.0001785180000001E-2</c:v>
                </c:pt>
                <c:pt idx="9">
                  <c:v>3.1203762350000001E-2</c:v>
                </c:pt>
                <c:pt idx="10">
                  <c:v>3.8501053149999999E-2</c:v>
                </c:pt>
                <c:pt idx="11">
                  <c:v>3.9882592209999998E-2</c:v>
                </c:pt>
                <c:pt idx="12">
                  <c:v>3.9131641340000002E-2</c:v>
                </c:pt>
                <c:pt idx="13">
                  <c:v>4.8542965840000001E-2</c:v>
                </c:pt>
                <c:pt idx="14">
                  <c:v>5.2776327929999999E-2</c:v>
                </c:pt>
                <c:pt idx="15">
                  <c:v>5.1524943109999999E-2</c:v>
                </c:pt>
                <c:pt idx="16">
                  <c:v>5.260089808E-2</c:v>
                </c:pt>
                <c:pt idx="17">
                  <c:v>5.735064435E-2</c:v>
                </c:pt>
                <c:pt idx="18">
                  <c:v>6.2629173319999995E-2</c:v>
                </c:pt>
                <c:pt idx="19">
                  <c:v>6.0796226299999999E-2</c:v>
                </c:pt>
                <c:pt idx="20">
                  <c:v>7.4833778520000005E-2</c:v>
                </c:pt>
                <c:pt idx="21">
                  <c:v>6.068005747E-2</c:v>
                </c:pt>
                <c:pt idx="22">
                  <c:v>6.4838590929999995E-2</c:v>
                </c:pt>
                <c:pt idx="23">
                  <c:v>5.9957553169999997E-2</c:v>
                </c:pt>
                <c:pt idx="24">
                  <c:v>6.3438862109999994E-2</c:v>
                </c:pt>
                <c:pt idx="25">
                  <c:v>6.4473825590000006E-2</c:v>
                </c:pt>
                <c:pt idx="26">
                  <c:v>6.4367115880000006E-2</c:v>
                </c:pt>
                <c:pt idx="27">
                  <c:v>6.0057321800000001E-2</c:v>
                </c:pt>
                <c:pt idx="28">
                  <c:v>5.3758772080000003E-2</c:v>
                </c:pt>
                <c:pt idx="29">
                  <c:v>4.765102199E-2</c:v>
                </c:pt>
                <c:pt idx="30">
                  <c:v>4.342846392E-2</c:v>
                </c:pt>
                <c:pt idx="31">
                  <c:v>3.7450399160000002E-2</c:v>
                </c:pt>
                <c:pt idx="32">
                  <c:v>3.7722545590000003E-2</c:v>
                </c:pt>
                <c:pt idx="33">
                  <c:v>3.8453103430000003E-2</c:v>
                </c:pt>
                <c:pt idx="34">
                  <c:v>3.6600758779999999E-2</c:v>
                </c:pt>
                <c:pt idx="35">
                  <c:v>3.3486073560000003E-2</c:v>
                </c:pt>
                <c:pt idx="36">
                  <c:v>3.4121438929999998E-2</c:v>
                </c:pt>
                <c:pt idx="37">
                  <c:v>3.0695045559999998E-2</c:v>
                </c:pt>
                <c:pt idx="38">
                  <c:v>2.9848396539999999E-2</c:v>
                </c:pt>
                <c:pt idx="39">
                  <c:v>3.1309358680000003E-2</c:v>
                </c:pt>
                <c:pt idx="40">
                  <c:v>3.3700789529999997E-2</c:v>
                </c:pt>
                <c:pt idx="41">
                  <c:v>3.5848345070000003E-2</c:v>
                </c:pt>
                <c:pt idx="42">
                  <c:v>3.4026214210000003E-2</c:v>
                </c:pt>
                <c:pt idx="43">
                  <c:v>3.6132833279999998E-2</c:v>
                </c:pt>
                <c:pt idx="44">
                  <c:v>3.9242603100000002E-2</c:v>
                </c:pt>
                <c:pt idx="45">
                  <c:v>3.6569047280000003E-2</c:v>
                </c:pt>
                <c:pt idx="46">
                  <c:v>3.3891017029999998E-2</c:v>
                </c:pt>
                <c:pt idx="47">
                  <c:v>3.0032395390000001E-2</c:v>
                </c:pt>
                <c:pt idx="48">
                  <c:v>3.0399942709999999E-2</c:v>
                </c:pt>
                <c:pt idx="49">
                  <c:v>2.405092637E-2</c:v>
                </c:pt>
                <c:pt idx="50">
                  <c:v>2.4554801790000001E-2</c:v>
                </c:pt>
                <c:pt idx="51">
                  <c:v>2.6041953029999999E-2</c:v>
                </c:pt>
                <c:pt idx="52">
                  <c:v>2.608300995E-2</c:v>
                </c:pt>
                <c:pt idx="53">
                  <c:v>2.7788558500000001E-2</c:v>
                </c:pt>
                <c:pt idx="54">
                  <c:v>3.1217936370000001E-2</c:v>
                </c:pt>
                <c:pt idx="55">
                  <c:v>4.3542527259999998E-2</c:v>
                </c:pt>
                <c:pt idx="56">
                  <c:v>4.64441991E-2</c:v>
                </c:pt>
                <c:pt idx="57">
                  <c:v>4.5088410430000003E-2</c:v>
                </c:pt>
                <c:pt idx="58">
                  <c:v>4.4782389370000002E-2</c:v>
                </c:pt>
                <c:pt idx="59">
                  <c:v>4.365916324E-2</c:v>
                </c:pt>
                <c:pt idx="60">
                  <c:v>4.0421841719999997E-2</c:v>
                </c:pt>
                <c:pt idx="61">
                  <c:v>3.5063817509999998E-2</c:v>
                </c:pt>
                <c:pt idx="62">
                  <c:v>3.115677394E-2</c:v>
                </c:pt>
                <c:pt idx="63">
                  <c:v>3.2683597010000003E-2</c:v>
                </c:pt>
                <c:pt idx="64">
                  <c:v>3.9064183789999998E-2</c:v>
                </c:pt>
                <c:pt idx="65">
                  <c:v>3.542450414E-2</c:v>
                </c:pt>
                <c:pt idx="66">
                  <c:v>3.6408847250000001E-2</c:v>
                </c:pt>
                <c:pt idx="67">
                  <c:v>3.4901610380000003E-2</c:v>
                </c:pt>
                <c:pt idx="68">
                  <c:v>3.4571664430000003E-2</c:v>
                </c:pt>
                <c:pt idx="69">
                  <c:v>3.1480722820000001E-2</c:v>
                </c:pt>
                <c:pt idx="70">
                  <c:v>3.5603149969999998E-2</c:v>
                </c:pt>
                <c:pt idx="71">
                  <c:v>3.2678308480000001E-2</c:v>
                </c:pt>
                <c:pt idx="72">
                  <c:v>2.8805832739999999E-2</c:v>
                </c:pt>
                <c:pt idx="73">
                  <c:v>2.924659345E-2</c:v>
                </c:pt>
                <c:pt idx="74">
                  <c:v>2.785180655E-2</c:v>
                </c:pt>
                <c:pt idx="75">
                  <c:v>2.614046548E-2</c:v>
                </c:pt>
                <c:pt idx="76">
                  <c:v>2.124971845E-2</c:v>
                </c:pt>
                <c:pt idx="77">
                  <c:v>2.228735179E-2</c:v>
                </c:pt>
                <c:pt idx="78">
                  <c:v>2.0381713100000001E-2</c:v>
                </c:pt>
                <c:pt idx="79">
                  <c:v>2.313939643E-2</c:v>
                </c:pt>
                <c:pt idx="80">
                  <c:v>2.2889351190000001E-2</c:v>
                </c:pt>
                <c:pt idx="81">
                  <c:v>2.2413419050000001E-2</c:v>
                </c:pt>
                <c:pt idx="82">
                  <c:v>1.8016930359999999E-2</c:v>
                </c:pt>
                <c:pt idx="83">
                  <c:v>1.750558214E-2</c:v>
                </c:pt>
                <c:pt idx="84">
                  <c:v>1.8848355949999999E-2</c:v>
                </c:pt>
                <c:pt idx="85">
                  <c:v>2.0067360709999999E-2</c:v>
                </c:pt>
                <c:pt idx="86">
                  <c:v>1.8232685120000001E-2</c:v>
                </c:pt>
                <c:pt idx="87">
                  <c:v>2.1763750599999999E-2</c:v>
                </c:pt>
                <c:pt idx="88">
                  <c:v>2.3129366070000001E-2</c:v>
                </c:pt>
                <c:pt idx="89">
                  <c:v>1.765911845E-2</c:v>
                </c:pt>
                <c:pt idx="90">
                  <c:v>1.85197881E-2</c:v>
                </c:pt>
                <c:pt idx="91">
                  <c:v>2.01404633047024E-2</c:v>
                </c:pt>
                <c:pt idx="92">
                  <c:v>1.80281621274926E-2</c:v>
                </c:pt>
                <c:pt idx="93">
                  <c:v>2.0104198859395499E-2</c:v>
                </c:pt>
                <c:pt idx="94">
                  <c:v>1.99259927770878E-2</c:v>
                </c:pt>
                <c:pt idx="95">
                  <c:v>1.8533616790777401E-2</c:v>
                </c:pt>
                <c:pt idx="96">
                  <c:v>2.7225137518547899E-2</c:v>
                </c:pt>
                <c:pt idx="97">
                  <c:v>2.3772293471945798E-2</c:v>
                </c:pt>
                <c:pt idx="98">
                  <c:v>2.0246808711694101E-2</c:v>
                </c:pt>
                <c:pt idx="99">
                  <c:v>1.8629331715682901E-2</c:v>
                </c:pt>
                <c:pt idx="100">
                  <c:v>1.5819719104901001E-2</c:v>
                </c:pt>
                <c:pt idx="101">
                  <c:v>1.4491712845869E-2</c:v>
                </c:pt>
                <c:pt idx="102">
                  <c:v>1.5099359267394301E-2</c:v>
                </c:pt>
                <c:pt idx="103">
                  <c:v>2.0965840160926601E-2</c:v>
                </c:pt>
                <c:pt idx="104">
                  <c:v>2.11761093712187E-2</c:v>
                </c:pt>
                <c:pt idx="105">
                  <c:v>2.3767151672718301E-2</c:v>
                </c:pt>
                <c:pt idx="106">
                  <c:v>2.02460169522891E-2</c:v>
                </c:pt>
                <c:pt idx="107">
                  <c:v>2.2241988996314199E-2</c:v>
                </c:pt>
                <c:pt idx="108">
                  <c:v>2.50712639922798E-2</c:v>
                </c:pt>
                <c:pt idx="109">
                  <c:v>3.1637385750277601E-2</c:v>
                </c:pt>
                <c:pt idx="110">
                  <c:v>2.83341937518688E-2</c:v>
                </c:pt>
                <c:pt idx="111">
                  <c:v>2.7502489457071601E-2</c:v>
                </c:pt>
                <c:pt idx="112">
                  <c:v>2.4438602496283799E-2</c:v>
                </c:pt>
              </c:numCache>
            </c:numRef>
          </c:val>
          <c:smooth val="0"/>
        </c:ser>
        <c:ser>
          <c:idx val="1"/>
          <c:order val="1"/>
          <c:tx>
            <c:strRef>
              <c:f>'Normalized GDP'!$C$1</c:f>
              <c:strCache>
                <c:ptCount val="1"/>
                <c:pt idx="0">
                  <c:v>China</c:v>
                </c:pt>
              </c:strCache>
            </c:strRef>
          </c:tx>
          <c:marker>
            <c:symbol val="none"/>
          </c:marker>
          <c:cat>
            <c:numRef>
              <c:f>'Normalized GDP'!$A$2:$A$114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'Normalized GDP'!$C$2:$C$114</c:f>
              <c:numCache>
                <c:formatCode>0.00%</c:formatCode>
                <c:ptCount val="113"/>
                <c:pt idx="0">
                  <c:v>0</c:v>
                </c:pt>
                <c:pt idx="1">
                  <c:v>0</c:v>
                </c:pt>
                <c:pt idx="2">
                  <c:v>0</c:v>
                </c:pt>
                <c:pt idx="3">
                  <c:v>3.8772659889999998E-4</c:v>
                </c:pt>
                <c:pt idx="4">
                  <c:v>0</c:v>
                </c:pt>
                <c:pt idx="5">
                  <c:v>0</c:v>
                </c:pt>
                <c:pt idx="6">
                  <c:v>0</c:v>
                </c:pt>
                <c:pt idx="7">
                  <c:v>0</c:v>
                </c:pt>
                <c:pt idx="8">
                  <c:v>0</c:v>
                </c:pt>
                <c:pt idx="9">
                  <c:v>0</c:v>
                </c:pt>
                <c:pt idx="10">
                  <c:v>0</c:v>
                </c:pt>
                <c:pt idx="11">
                  <c:v>0</c:v>
                </c:pt>
                <c:pt idx="12">
                  <c:v>0</c:v>
                </c:pt>
                <c:pt idx="13">
                  <c:v>0</c:v>
                </c:pt>
                <c:pt idx="14">
                  <c:v>0</c:v>
                </c:pt>
                <c:pt idx="15">
                  <c:v>0</c:v>
                </c:pt>
                <c:pt idx="16">
                  <c:v>3.1703093660000002E-4</c:v>
                </c:pt>
                <c:pt idx="17">
                  <c:v>7.8368492399999998E-4</c:v>
                </c:pt>
                <c:pt idx="18">
                  <c:v>6.4481636860000001E-4</c:v>
                </c:pt>
                <c:pt idx="19">
                  <c:v>4.9306143750000003E-4</c:v>
                </c:pt>
                <c:pt idx="20">
                  <c:v>1.03021321E-2</c:v>
                </c:pt>
                <c:pt idx="21">
                  <c:v>1.7984915399999999E-2</c:v>
                </c:pt>
                <c:pt idx="22">
                  <c:v>9.0261044749999995E-3</c:v>
                </c:pt>
                <c:pt idx="23">
                  <c:v>8.8439790970000001E-3</c:v>
                </c:pt>
                <c:pt idx="24">
                  <c:v>8.5777970149999994E-3</c:v>
                </c:pt>
                <c:pt idx="25">
                  <c:v>6.0534825049999999E-3</c:v>
                </c:pt>
                <c:pt idx="26">
                  <c:v>7.8625133509999997E-3</c:v>
                </c:pt>
                <c:pt idx="27">
                  <c:v>7.6632740369999997E-3</c:v>
                </c:pt>
                <c:pt idx="28">
                  <c:v>4.4099911230000002E-3</c:v>
                </c:pt>
                <c:pt idx="29">
                  <c:v>2.0655280419999999E-3</c:v>
                </c:pt>
                <c:pt idx="30">
                  <c:v>8.4877450540000001E-4</c:v>
                </c:pt>
                <c:pt idx="31">
                  <c:v>3.9870086149999999E-3</c:v>
                </c:pt>
                <c:pt idx="32">
                  <c:v>2.4657540829999998E-3</c:v>
                </c:pt>
                <c:pt idx="33">
                  <c:v>2.6263939739999999E-3</c:v>
                </c:pt>
                <c:pt idx="34">
                  <c:v>3.2725685990000002E-3</c:v>
                </c:pt>
                <c:pt idx="35">
                  <c:v>4.1448390150000003E-4</c:v>
                </c:pt>
                <c:pt idx="36">
                  <c:v>4.9089790070000004E-3</c:v>
                </c:pt>
                <c:pt idx="37">
                  <c:v>3.4949312869999999E-3</c:v>
                </c:pt>
                <c:pt idx="38">
                  <c:v>2.1835376440000002E-3</c:v>
                </c:pt>
                <c:pt idx="39">
                  <c:v>2.6847635109999999E-3</c:v>
                </c:pt>
                <c:pt idx="40">
                  <c:v>5.7413455860000004E-3</c:v>
                </c:pt>
                <c:pt idx="41">
                  <c:v>9.5021364130000001E-3</c:v>
                </c:pt>
                <c:pt idx="42">
                  <c:v>5.0818699939999996E-3</c:v>
                </c:pt>
                <c:pt idx="43">
                  <c:v>7.3018514459999998E-3</c:v>
                </c:pt>
                <c:pt idx="44">
                  <c:v>7.7902554589999997E-3</c:v>
                </c:pt>
                <c:pt idx="45">
                  <c:v>7.0671680300000003E-3</c:v>
                </c:pt>
                <c:pt idx="46">
                  <c:v>1.0815472560000001E-2</c:v>
                </c:pt>
                <c:pt idx="47">
                  <c:v>1.4503529209999999E-2</c:v>
                </c:pt>
                <c:pt idx="48">
                  <c:v>1.344821897E-2</c:v>
                </c:pt>
                <c:pt idx="49">
                  <c:v>1.045604482E-2</c:v>
                </c:pt>
                <c:pt idx="50">
                  <c:v>8.7475105470000009E-3</c:v>
                </c:pt>
                <c:pt idx="51">
                  <c:v>8.5481248689999994E-3</c:v>
                </c:pt>
                <c:pt idx="52">
                  <c:v>8.0206340170000008E-3</c:v>
                </c:pt>
                <c:pt idx="53">
                  <c:v>1.5788744439999999E-2</c:v>
                </c:pt>
                <c:pt idx="54">
                  <c:v>1.803810082E-2</c:v>
                </c:pt>
                <c:pt idx="55">
                  <c:v>2.4487114670000001E-2</c:v>
                </c:pt>
                <c:pt idx="56">
                  <c:v>3.6515108800000001E-2</c:v>
                </c:pt>
                <c:pt idx="57">
                  <c:v>2.9331742210000001E-2</c:v>
                </c:pt>
                <c:pt idx="58">
                  <c:v>2.8674698750000002E-2</c:v>
                </c:pt>
                <c:pt idx="59">
                  <c:v>2.7581076739999998E-2</c:v>
                </c:pt>
                <c:pt idx="60">
                  <c:v>2.1247138039999999E-2</c:v>
                </c:pt>
                <c:pt idx="61">
                  <c:v>1.9010016420000001E-2</c:v>
                </c:pt>
                <c:pt idx="62">
                  <c:v>2.4564698419999999E-2</c:v>
                </c:pt>
                <c:pt idx="63">
                  <c:v>2.5238899370000002E-2</c:v>
                </c:pt>
                <c:pt idx="64">
                  <c:v>3.5692204499999998E-2</c:v>
                </c:pt>
                <c:pt idx="65">
                  <c:v>3.6333369380000001E-2</c:v>
                </c:pt>
                <c:pt idx="66">
                  <c:v>4.1366602299999999E-2</c:v>
                </c:pt>
                <c:pt idx="67">
                  <c:v>4.7580732219999998E-2</c:v>
                </c:pt>
                <c:pt idx="68">
                  <c:v>4.9052063979999998E-2</c:v>
                </c:pt>
                <c:pt idx="69">
                  <c:v>4.3397407370000002E-2</c:v>
                </c:pt>
                <c:pt idx="70">
                  <c:v>4.364081492E-2</c:v>
                </c:pt>
                <c:pt idx="71">
                  <c:v>3.68781735E-2</c:v>
                </c:pt>
                <c:pt idx="72">
                  <c:v>2.2297666630000001E-2</c:v>
                </c:pt>
                <c:pt idx="73">
                  <c:v>2.7598760640000001E-2</c:v>
                </c:pt>
                <c:pt idx="74">
                  <c:v>3.6042850479999999E-2</c:v>
                </c:pt>
                <c:pt idx="75">
                  <c:v>3.4731805460000001E-2</c:v>
                </c:pt>
                <c:pt idx="76">
                  <c:v>3.9752066769999997E-2</c:v>
                </c:pt>
                <c:pt idx="77">
                  <c:v>5.1722816540000001E-2</c:v>
                </c:pt>
                <c:pt idx="78">
                  <c:v>5.3258872309999997E-2</c:v>
                </c:pt>
                <c:pt idx="79">
                  <c:v>5.2703073609999998E-2</c:v>
                </c:pt>
                <c:pt idx="80">
                  <c:v>5.1315143389999998E-2</c:v>
                </c:pt>
                <c:pt idx="81">
                  <c:v>5.009882936E-2</c:v>
                </c:pt>
                <c:pt idx="82">
                  <c:v>4.9562762779999998E-2</c:v>
                </c:pt>
                <c:pt idx="83">
                  <c:v>5.2646080689999999E-2</c:v>
                </c:pt>
                <c:pt idx="84">
                  <c:v>5.6703491350000003E-2</c:v>
                </c:pt>
                <c:pt idx="85">
                  <c:v>5.6791200909999999E-2</c:v>
                </c:pt>
                <c:pt idx="86">
                  <c:v>5.9927615750000003E-2</c:v>
                </c:pt>
                <c:pt idx="87">
                  <c:v>6.0887154810000003E-2</c:v>
                </c:pt>
                <c:pt idx="88">
                  <c:v>5.746010344E-2</c:v>
                </c:pt>
                <c:pt idx="89">
                  <c:v>5.7062068530000003E-2</c:v>
                </c:pt>
                <c:pt idx="90">
                  <c:v>5.4093004860000002E-2</c:v>
                </c:pt>
                <c:pt idx="91">
                  <c:v>6.5081353575632495E-2</c:v>
                </c:pt>
                <c:pt idx="92">
                  <c:v>6.5595162019776304E-2</c:v>
                </c:pt>
                <c:pt idx="93">
                  <c:v>6.1859240657930498E-2</c:v>
                </c:pt>
                <c:pt idx="94">
                  <c:v>5.9916745490187898E-2</c:v>
                </c:pt>
                <c:pt idx="95">
                  <c:v>4.3330968548233803E-2</c:v>
                </c:pt>
                <c:pt idx="96">
                  <c:v>4.5732167242188197E-2</c:v>
                </c:pt>
                <c:pt idx="97">
                  <c:v>4.5303533853862897E-2</c:v>
                </c:pt>
                <c:pt idx="98">
                  <c:v>3.83681343360706E-2</c:v>
                </c:pt>
                <c:pt idx="99">
                  <c:v>3.4893758554612103E-2</c:v>
                </c:pt>
                <c:pt idx="100">
                  <c:v>3.8585034889200703E-2</c:v>
                </c:pt>
                <c:pt idx="101">
                  <c:v>4.19935597230114E-2</c:v>
                </c:pt>
                <c:pt idx="102">
                  <c:v>4.8889122807992402E-2</c:v>
                </c:pt>
                <c:pt idx="103">
                  <c:v>6.8305443261221302E-2</c:v>
                </c:pt>
                <c:pt idx="104">
                  <c:v>6.84171431696695E-2</c:v>
                </c:pt>
                <c:pt idx="105">
                  <c:v>6.4721677654678095E-2</c:v>
                </c:pt>
                <c:pt idx="106">
                  <c:v>6.3238131776420695E-2</c:v>
                </c:pt>
                <c:pt idx="107">
                  <c:v>5.8087814877597697E-2</c:v>
                </c:pt>
                <c:pt idx="108">
                  <c:v>7.1225549557352996E-2</c:v>
                </c:pt>
                <c:pt idx="109">
                  <c:v>7.4758885362167904E-2</c:v>
                </c:pt>
                <c:pt idx="110">
                  <c:v>7.0637873850453503E-2</c:v>
                </c:pt>
                <c:pt idx="111">
                  <c:v>7.16698272894047E-2</c:v>
                </c:pt>
                <c:pt idx="112">
                  <c:v>7.4319070038141199E-2</c:v>
                </c:pt>
              </c:numCache>
            </c:numRef>
          </c:val>
          <c:smooth val="0"/>
        </c:ser>
        <c:ser>
          <c:idx val="2"/>
          <c:order val="2"/>
          <c:tx>
            <c:strRef>
              <c:f>'Normalized GDP'!$D$1</c:f>
              <c:strCache>
                <c:ptCount val="1"/>
                <c:pt idx="0">
                  <c:v>Asia</c:v>
                </c:pt>
              </c:strCache>
            </c:strRef>
          </c:tx>
          <c:marker>
            <c:symbol val="none"/>
          </c:marker>
          <c:cat>
            <c:numRef>
              <c:f>'Normalized GDP'!$A$2:$A$114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'Normalized GDP'!$D$2:$D$114</c:f>
              <c:numCache>
                <c:formatCode>0.00%</c:formatCode>
                <c:ptCount val="113"/>
                <c:pt idx="0">
                  <c:v>1.2007637450000001E-2</c:v>
                </c:pt>
                <c:pt idx="1">
                  <c:v>1.4149379110000001E-2</c:v>
                </c:pt>
                <c:pt idx="2">
                  <c:v>1.31297364E-2</c:v>
                </c:pt>
                <c:pt idx="3">
                  <c:v>1.6300837009999999E-2</c:v>
                </c:pt>
                <c:pt idx="4">
                  <c:v>1.492270165E-2</c:v>
                </c:pt>
                <c:pt idx="5">
                  <c:v>1.211685557E-2</c:v>
                </c:pt>
                <c:pt idx="6">
                  <c:v>1.1261593069999999E-2</c:v>
                </c:pt>
                <c:pt idx="7">
                  <c:v>1.3551211820000001E-2</c:v>
                </c:pt>
                <c:pt idx="8">
                  <c:v>1.4331565920000001E-2</c:v>
                </c:pt>
                <c:pt idx="9">
                  <c:v>1.711884009E-2</c:v>
                </c:pt>
                <c:pt idx="10">
                  <c:v>1.521627633E-2</c:v>
                </c:pt>
                <c:pt idx="11">
                  <c:v>1.8012254299999999E-2</c:v>
                </c:pt>
                <c:pt idx="12">
                  <c:v>1.7997350160000002E-2</c:v>
                </c:pt>
                <c:pt idx="13">
                  <c:v>1.9944943239999999E-2</c:v>
                </c:pt>
                <c:pt idx="14">
                  <c:v>2.7294279899999999E-2</c:v>
                </c:pt>
                <c:pt idx="15">
                  <c:v>2.5245767160000002E-2</c:v>
                </c:pt>
                <c:pt idx="16">
                  <c:v>2.505328603E-2</c:v>
                </c:pt>
                <c:pt idx="17">
                  <c:v>2.7362630329999998E-2</c:v>
                </c:pt>
                <c:pt idx="18">
                  <c:v>3.0101820759999998E-2</c:v>
                </c:pt>
                <c:pt idx="19">
                  <c:v>3.0207826930000001E-2</c:v>
                </c:pt>
                <c:pt idx="20">
                  <c:v>3.8027879809999998E-2</c:v>
                </c:pt>
                <c:pt idx="21">
                  <c:v>4.634236915E-2</c:v>
                </c:pt>
                <c:pt idx="22">
                  <c:v>4.3916418450000001E-2</c:v>
                </c:pt>
                <c:pt idx="23">
                  <c:v>3.766662405E-2</c:v>
                </c:pt>
                <c:pt idx="24">
                  <c:v>4.0295260350000001E-2</c:v>
                </c:pt>
                <c:pt idx="25">
                  <c:v>4.0244540289999998E-2</c:v>
                </c:pt>
                <c:pt idx="26">
                  <c:v>4.3383619659999997E-2</c:v>
                </c:pt>
                <c:pt idx="27">
                  <c:v>3.9534725710000003E-2</c:v>
                </c:pt>
                <c:pt idx="28">
                  <c:v>3.5170754620000001E-2</c:v>
                </c:pt>
                <c:pt idx="29">
                  <c:v>3.3024726320000003E-2</c:v>
                </c:pt>
                <c:pt idx="30">
                  <c:v>3.0753572829999999E-2</c:v>
                </c:pt>
                <c:pt idx="31">
                  <c:v>3.0250404589999998E-2</c:v>
                </c:pt>
                <c:pt idx="32">
                  <c:v>3.6005156109999999E-2</c:v>
                </c:pt>
                <c:pt idx="33">
                  <c:v>3.6518299669999997E-2</c:v>
                </c:pt>
                <c:pt idx="34">
                  <c:v>3.5548114909999998E-2</c:v>
                </c:pt>
                <c:pt idx="35">
                  <c:v>3.533396833E-2</c:v>
                </c:pt>
                <c:pt idx="36">
                  <c:v>2.9674343990000001E-2</c:v>
                </c:pt>
                <c:pt idx="37">
                  <c:v>2.9329018120000001E-2</c:v>
                </c:pt>
                <c:pt idx="38">
                  <c:v>2.8804879360000001E-2</c:v>
                </c:pt>
                <c:pt idx="39">
                  <c:v>2.7989805100000001E-2</c:v>
                </c:pt>
                <c:pt idx="40">
                  <c:v>3.3709761400000003E-2</c:v>
                </c:pt>
                <c:pt idx="41">
                  <c:v>3.456310949E-2</c:v>
                </c:pt>
                <c:pt idx="42">
                  <c:v>3.0152046660000001E-2</c:v>
                </c:pt>
                <c:pt idx="43">
                  <c:v>3.2232122070000001E-2</c:v>
                </c:pt>
                <c:pt idx="44">
                  <c:v>3.7384478630000002E-2</c:v>
                </c:pt>
                <c:pt idx="45">
                  <c:v>3.7074326230000003E-2</c:v>
                </c:pt>
                <c:pt idx="46">
                  <c:v>3.7500204439999997E-2</c:v>
                </c:pt>
                <c:pt idx="47">
                  <c:v>3.8272530270000001E-2</c:v>
                </c:pt>
                <c:pt idx="48">
                  <c:v>3.6368216639999999E-2</c:v>
                </c:pt>
                <c:pt idx="49">
                  <c:v>3.1329015369999998E-2</c:v>
                </c:pt>
                <c:pt idx="50">
                  <c:v>3.4996533730000001E-2</c:v>
                </c:pt>
                <c:pt idx="51">
                  <c:v>3.4709384150000001E-2</c:v>
                </c:pt>
                <c:pt idx="52">
                  <c:v>3.6376489810000003E-2</c:v>
                </c:pt>
                <c:pt idx="53">
                  <c:v>3.7111740679999998E-2</c:v>
                </c:pt>
                <c:pt idx="54">
                  <c:v>3.8771295259999998E-2</c:v>
                </c:pt>
                <c:pt idx="55">
                  <c:v>4.2283291190000002E-2</c:v>
                </c:pt>
                <c:pt idx="56">
                  <c:v>5.3667722469999998E-2</c:v>
                </c:pt>
                <c:pt idx="57">
                  <c:v>5.0247300799999998E-2</c:v>
                </c:pt>
                <c:pt idx="58">
                  <c:v>5.0932586680000003E-2</c:v>
                </c:pt>
                <c:pt idx="59">
                  <c:v>4.9833257079999999E-2</c:v>
                </c:pt>
                <c:pt idx="60">
                  <c:v>4.5613476559999998E-2</c:v>
                </c:pt>
                <c:pt idx="61">
                  <c:v>4.295081513E-2</c:v>
                </c:pt>
                <c:pt idx="62">
                  <c:v>4.3788127759999997E-2</c:v>
                </c:pt>
                <c:pt idx="63">
                  <c:v>4.3040519530000002E-2</c:v>
                </c:pt>
                <c:pt idx="64">
                  <c:v>5.0168967420000002E-2</c:v>
                </c:pt>
                <c:pt idx="65">
                  <c:v>4.6311256920000002E-2</c:v>
                </c:pt>
                <c:pt idx="66">
                  <c:v>4.9731938179999997E-2</c:v>
                </c:pt>
                <c:pt idx="67">
                  <c:v>5.2746531450000002E-2</c:v>
                </c:pt>
                <c:pt idx="68">
                  <c:v>5.2898910780000002E-2</c:v>
                </c:pt>
                <c:pt idx="69">
                  <c:v>4.8499279870000002E-2</c:v>
                </c:pt>
                <c:pt idx="70">
                  <c:v>5.0632180989999998E-2</c:v>
                </c:pt>
                <c:pt idx="71">
                  <c:v>4.672267552E-2</c:v>
                </c:pt>
                <c:pt idx="72">
                  <c:v>4.2600024379999997E-2</c:v>
                </c:pt>
                <c:pt idx="73">
                  <c:v>4.4103093000000003E-2</c:v>
                </c:pt>
                <c:pt idx="74">
                  <c:v>4.7420491449999998E-2</c:v>
                </c:pt>
                <c:pt idx="75">
                  <c:v>4.1163405469999997E-2</c:v>
                </c:pt>
                <c:pt idx="76">
                  <c:v>4.9060147739999997E-2</c:v>
                </c:pt>
                <c:pt idx="77">
                  <c:v>5.0171053659999999E-2</c:v>
                </c:pt>
                <c:pt idx="78">
                  <c:v>5.0371258330000002E-2</c:v>
                </c:pt>
                <c:pt idx="79">
                  <c:v>4.9139886539999997E-2</c:v>
                </c:pt>
                <c:pt idx="80">
                  <c:v>4.8861667290000001E-2</c:v>
                </c:pt>
                <c:pt idx="81">
                  <c:v>4.6737558329999998E-2</c:v>
                </c:pt>
                <c:pt idx="82">
                  <c:v>4.7325638670000003E-2</c:v>
                </c:pt>
                <c:pt idx="83">
                  <c:v>4.837014681E-2</c:v>
                </c:pt>
                <c:pt idx="84">
                  <c:v>5.027730473E-2</c:v>
                </c:pt>
                <c:pt idx="85">
                  <c:v>5.1134360669999997E-2</c:v>
                </c:pt>
                <c:pt idx="86">
                  <c:v>5.1352864069999997E-2</c:v>
                </c:pt>
                <c:pt idx="87">
                  <c:v>5.1036896060000003E-2</c:v>
                </c:pt>
                <c:pt idx="88">
                  <c:v>5.0709155899999997E-2</c:v>
                </c:pt>
                <c:pt idx="89">
                  <c:v>4.8365006039999998E-2</c:v>
                </c:pt>
                <c:pt idx="90">
                  <c:v>4.788351096E-2</c:v>
                </c:pt>
                <c:pt idx="91">
                  <c:v>5.6171924744018303E-2</c:v>
                </c:pt>
                <c:pt idx="92">
                  <c:v>5.79443181356726E-2</c:v>
                </c:pt>
                <c:pt idx="93">
                  <c:v>5.58328934038314E-2</c:v>
                </c:pt>
                <c:pt idx="94">
                  <c:v>5.5119329057031902E-2</c:v>
                </c:pt>
                <c:pt idx="95">
                  <c:v>4.8226341182806103E-2</c:v>
                </c:pt>
                <c:pt idx="96">
                  <c:v>4.6058251109992801E-2</c:v>
                </c:pt>
                <c:pt idx="97">
                  <c:v>4.4637274664868998E-2</c:v>
                </c:pt>
                <c:pt idx="98">
                  <c:v>4.1357371355461699E-2</c:v>
                </c:pt>
                <c:pt idx="99">
                  <c:v>3.9403317561166197E-2</c:v>
                </c:pt>
                <c:pt idx="100">
                  <c:v>4.0444277086475203E-2</c:v>
                </c:pt>
                <c:pt idx="101">
                  <c:v>4.1676217761269597E-2</c:v>
                </c:pt>
                <c:pt idx="102">
                  <c:v>4.5009132890981698E-2</c:v>
                </c:pt>
                <c:pt idx="103">
                  <c:v>5.7111283122049501E-2</c:v>
                </c:pt>
                <c:pt idx="104">
                  <c:v>6.0010995797892798E-2</c:v>
                </c:pt>
                <c:pt idx="105">
                  <c:v>5.8809768079215001E-2</c:v>
                </c:pt>
                <c:pt idx="106">
                  <c:v>5.7405940384961697E-2</c:v>
                </c:pt>
                <c:pt idx="107">
                  <c:v>5.2770588413724298E-2</c:v>
                </c:pt>
                <c:pt idx="108">
                  <c:v>6.1369679408458E-2</c:v>
                </c:pt>
                <c:pt idx="109">
                  <c:v>6.6460134763976303E-2</c:v>
                </c:pt>
                <c:pt idx="110">
                  <c:v>6.6679270695065407E-2</c:v>
                </c:pt>
                <c:pt idx="111">
                  <c:v>6.7580704776703804E-2</c:v>
                </c:pt>
                <c:pt idx="112">
                  <c:v>6.7088104923836406E-2</c:v>
                </c:pt>
              </c:numCache>
            </c:numRef>
          </c:val>
          <c:smooth val="0"/>
        </c:ser>
        <c:ser>
          <c:idx val="3"/>
          <c:order val="3"/>
          <c:tx>
            <c:strRef>
              <c:f>'Normalized GDP'!$E$1</c:f>
              <c:strCache>
                <c:ptCount val="1"/>
                <c:pt idx="0">
                  <c:v>EU</c:v>
                </c:pt>
              </c:strCache>
            </c:strRef>
          </c:tx>
          <c:marker>
            <c:symbol val="none"/>
          </c:marker>
          <c:cat>
            <c:numRef>
              <c:f>'Normalized GDP'!$A$2:$A$114</c:f>
              <c:numCache>
                <c:formatCode>m/d/yy</c:formatCode>
                <c:ptCount val="113"/>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numCache>
            </c:numRef>
          </c:cat>
          <c:val>
            <c:numRef>
              <c:f>'Normalized GDP'!$E$2:$E$114</c:f>
              <c:numCache>
                <c:formatCode>0.00%</c:formatCode>
                <c:ptCount val="113"/>
                <c:pt idx="0">
                  <c:v>2.4117124600000001E-2</c:v>
                </c:pt>
                <c:pt idx="1">
                  <c:v>3.0642760960000001E-2</c:v>
                </c:pt>
                <c:pt idx="2">
                  <c:v>2.7833666560000001E-2</c:v>
                </c:pt>
                <c:pt idx="3">
                  <c:v>2.9569925399999999E-2</c:v>
                </c:pt>
                <c:pt idx="4">
                  <c:v>3.193862846E-2</c:v>
                </c:pt>
                <c:pt idx="5">
                  <c:v>2.844104406E-2</c:v>
                </c:pt>
                <c:pt idx="6">
                  <c:v>3.8036627359999998E-2</c:v>
                </c:pt>
                <c:pt idx="7">
                  <c:v>4.2809533070000003E-2</c:v>
                </c:pt>
                <c:pt idx="8">
                  <c:v>4.558672683E-2</c:v>
                </c:pt>
                <c:pt idx="9">
                  <c:v>4.1857102069999999E-2</c:v>
                </c:pt>
                <c:pt idx="10">
                  <c:v>4.5803674379999999E-2</c:v>
                </c:pt>
                <c:pt idx="11">
                  <c:v>5.3315617709999999E-2</c:v>
                </c:pt>
                <c:pt idx="12">
                  <c:v>6.1457799799999997E-2</c:v>
                </c:pt>
                <c:pt idx="13">
                  <c:v>6.1341566559999998E-2</c:v>
                </c:pt>
                <c:pt idx="14">
                  <c:v>6.5565074010000002E-2</c:v>
                </c:pt>
                <c:pt idx="15">
                  <c:v>6.280951622E-2</c:v>
                </c:pt>
                <c:pt idx="16">
                  <c:v>6.171490114E-2</c:v>
                </c:pt>
                <c:pt idx="17">
                  <c:v>7.1533912059999996E-2</c:v>
                </c:pt>
                <c:pt idx="18">
                  <c:v>7.5922696750000004E-2</c:v>
                </c:pt>
                <c:pt idx="19">
                  <c:v>7.70488166E-2</c:v>
                </c:pt>
                <c:pt idx="20">
                  <c:v>9.561620941E-2</c:v>
                </c:pt>
                <c:pt idx="21">
                  <c:v>0.1042152652</c:v>
                </c:pt>
                <c:pt idx="22">
                  <c:v>0.10467659880000001</c:v>
                </c:pt>
                <c:pt idx="23">
                  <c:v>9.4440886890000006E-2</c:v>
                </c:pt>
                <c:pt idx="24">
                  <c:v>0.1143123997</c:v>
                </c:pt>
                <c:pt idx="25">
                  <c:v>0.1157373731</c:v>
                </c:pt>
                <c:pt idx="26">
                  <c:v>0.1102708879</c:v>
                </c:pt>
                <c:pt idx="27">
                  <c:v>9.9489092809999999E-2</c:v>
                </c:pt>
                <c:pt idx="28">
                  <c:v>9.2521522499999995E-2</c:v>
                </c:pt>
                <c:pt idx="29">
                  <c:v>9.2692320339999995E-2</c:v>
                </c:pt>
                <c:pt idx="30">
                  <c:v>8.7468013730000002E-2</c:v>
                </c:pt>
                <c:pt idx="31">
                  <c:v>8.1118700510000002E-2</c:v>
                </c:pt>
                <c:pt idx="32">
                  <c:v>7.9285621720000005E-2</c:v>
                </c:pt>
                <c:pt idx="33">
                  <c:v>8.3299633940000006E-2</c:v>
                </c:pt>
                <c:pt idx="34">
                  <c:v>8.6875042750000006E-2</c:v>
                </c:pt>
                <c:pt idx="35">
                  <c:v>7.9228742130000002E-2</c:v>
                </c:pt>
                <c:pt idx="36">
                  <c:v>7.6292976270000007E-2</c:v>
                </c:pt>
                <c:pt idx="37">
                  <c:v>7.7914524439999994E-2</c:v>
                </c:pt>
                <c:pt idx="38">
                  <c:v>7.4876908120000002E-2</c:v>
                </c:pt>
                <c:pt idx="39">
                  <c:v>7.7828409429999995E-2</c:v>
                </c:pt>
                <c:pt idx="40">
                  <c:v>8.8081443450000005E-2</c:v>
                </c:pt>
                <c:pt idx="41">
                  <c:v>7.9714779220000004E-2</c:v>
                </c:pt>
                <c:pt idx="42">
                  <c:v>7.0485367169999993E-2</c:v>
                </c:pt>
                <c:pt idx="43">
                  <c:v>7.4243894850000006E-2</c:v>
                </c:pt>
                <c:pt idx="44">
                  <c:v>7.7114381019999997E-2</c:v>
                </c:pt>
                <c:pt idx="45">
                  <c:v>7.3285889169999993E-2</c:v>
                </c:pt>
                <c:pt idx="46">
                  <c:v>8.1898379869999996E-2</c:v>
                </c:pt>
                <c:pt idx="47">
                  <c:v>8.14244462E-2</c:v>
                </c:pt>
                <c:pt idx="48">
                  <c:v>7.3865789070000007E-2</c:v>
                </c:pt>
                <c:pt idx="49">
                  <c:v>6.0812138510000002E-2</c:v>
                </c:pt>
                <c:pt idx="50">
                  <c:v>6.5890653669999993E-2</c:v>
                </c:pt>
                <c:pt idx="51">
                  <c:v>6.7983871799999998E-2</c:v>
                </c:pt>
                <c:pt idx="52">
                  <c:v>6.6972833290000006E-2</c:v>
                </c:pt>
                <c:pt idx="53">
                  <c:v>7.4938028190000006E-2</c:v>
                </c:pt>
                <c:pt idx="54">
                  <c:v>8.2470258539999994E-2</c:v>
                </c:pt>
                <c:pt idx="55">
                  <c:v>8.7354384930000001E-2</c:v>
                </c:pt>
                <c:pt idx="56">
                  <c:v>9.4838040560000003E-2</c:v>
                </c:pt>
                <c:pt idx="57">
                  <c:v>9.2543378529999998E-2</c:v>
                </c:pt>
                <c:pt idx="58">
                  <c:v>9.3833635809999996E-2</c:v>
                </c:pt>
                <c:pt idx="59">
                  <c:v>9.3120426610000001E-2</c:v>
                </c:pt>
                <c:pt idx="60">
                  <c:v>9.7362669070000005E-2</c:v>
                </c:pt>
                <c:pt idx="61">
                  <c:v>9.1327785620000004E-2</c:v>
                </c:pt>
                <c:pt idx="62">
                  <c:v>8.6315208500000004E-2</c:v>
                </c:pt>
                <c:pt idx="63">
                  <c:v>9.080901207E-2</c:v>
                </c:pt>
                <c:pt idx="64">
                  <c:v>9.7370040029999994E-2</c:v>
                </c:pt>
                <c:pt idx="65">
                  <c:v>8.8094346830000003E-2</c:v>
                </c:pt>
                <c:pt idx="66">
                  <c:v>9.5759625309999999E-2</c:v>
                </c:pt>
                <c:pt idx="67">
                  <c:v>9.2744561140000001E-2</c:v>
                </c:pt>
                <c:pt idx="68">
                  <c:v>9.2159686460000001E-2</c:v>
                </c:pt>
                <c:pt idx="69">
                  <c:v>8.4621275679999997E-2</c:v>
                </c:pt>
                <c:pt idx="70">
                  <c:v>8.4904044159999997E-2</c:v>
                </c:pt>
                <c:pt idx="71">
                  <c:v>8.1310832789999996E-2</c:v>
                </c:pt>
                <c:pt idx="72">
                  <c:v>7.5761787420000004E-2</c:v>
                </c:pt>
                <c:pt idx="73">
                  <c:v>7.8538158859999999E-2</c:v>
                </c:pt>
                <c:pt idx="74">
                  <c:v>8.2057832629999994E-2</c:v>
                </c:pt>
                <c:pt idx="75">
                  <c:v>7.1965147739999999E-2</c:v>
                </c:pt>
                <c:pt idx="76">
                  <c:v>7.0748530949999999E-2</c:v>
                </c:pt>
                <c:pt idx="77">
                  <c:v>7.2528348549999996E-2</c:v>
                </c:pt>
                <c:pt idx="78">
                  <c:v>6.7579984620000005E-2</c:v>
                </c:pt>
                <c:pt idx="79">
                  <c:v>6.5681379430000006E-2</c:v>
                </c:pt>
                <c:pt idx="80">
                  <c:v>6.3140974929999996E-2</c:v>
                </c:pt>
                <c:pt idx="81">
                  <c:v>6.0918751370000003E-2</c:v>
                </c:pt>
                <c:pt idx="82">
                  <c:v>5.9971620570000002E-2</c:v>
                </c:pt>
                <c:pt idx="83">
                  <c:v>6.0716764380000003E-2</c:v>
                </c:pt>
                <c:pt idx="84">
                  <c:v>5.6538993320000001E-2</c:v>
                </c:pt>
                <c:pt idx="85">
                  <c:v>5.43201445E-2</c:v>
                </c:pt>
                <c:pt idx="86">
                  <c:v>5.7895624620000002E-2</c:v>
                </c:pt>
                <c:pt idx="87">
                  <c:v>5.5324737800000003E-2</c:v>
                </c:pt>
                <c:pt idx="88">
                  <c:v>5.566549589E-2</c:v>
                </c:pt>
                <c:pt idx="89">
                  <c:v>5.411612658E-2</c:v>
                </c:pt>
                <c:pt idx="90">
                  <c:v>5.7303744779999999E-2</c:v>
                </c:pt>
                <c:pt idx="91">
                  <c:v>6.0741951318432998E-2</c:v>
                </c:pt>
                <c:pt idx="92">
                  <c:v>5.6888416305449198E-2</c:v>
                </c:pt>
                <c:pt idx="93">
                  <c:v>6.0717824620095701E-2</c:v>
                </c:pt>
                <c:pt idx="94">
                  <c:v>6.3460787258012297E-2</c:v>
                </c:pt>
                <c:pt idx="95">
                  <c:v>6.3169189424475095E-2</c:v>
                </c:pt>
                <c:pt idx="96">
                  <c:v>6.5197410698098604E-2</c:v>
                </c:pt>
                <c:pt idx="97">
                  <c:v>6.2011700201972199E-2</c:v>
                </c:pt>
                <c:pt idx="98">
                  <c:v>5.5316646182498902E-2</c:v>
                </c:pt>
                <c:pt idx="99">
                  <c:v>5.2617342487548201E-2</c:v>
                </c:pt>
                <c:pt idx="100">
                  <c:v>5.0675598417009499E-2</c:v>
                </c:pt>
                <c:pt idx="101">
                  <c:v>4.96295811354358E-2</c:v>
                </c:pt>
                <c:pt idx="102">
                  <c:v>4.7826826376594397E-2</c:v>
                </c:pt>
                <c:pt idx="103">
                  <c:v>4.5515975058437998E-2</c:v>
                </c:pt>
                <c:pt idx="104">
                  <c:v>5.12955224375281E-2</c:v>
                </c:pt>
                <c:pt idx="105">
                  <c:v>5.3401128605009299E-2</c:v>
                </c:pt>
                <c:pt idx="106">
                  <c:v>5.46900898352373E-2</c:v>
                </c:pt>
                <c:pt idx="107">
                  <c:v>5.0358066151762297E-2</c:v>
                </c:pt>
                <c:pt idx="108">
                  <c:v>5.6022449222963497E-2</c:v>
                </c:pt>
                <c:pt idx="109">
                  <c:v>6.18686806008623E-2</c:v>
                </c:pt>
                <c:pt idx="110">
                  <c:v>5.9861872750676198E-2</c:v>
                </c:pt>
                <c:pt idx="111">
                  <c:v>5.9159222645906798E-2</c:v>
                </c:pt>
                <c:pt idx="112">
                  <c:v>6.1882532455746E-2</c:v>
                </c:pt>
              </c:numCache>
            </c:numRef>
          </c:val>
          <c:smooth val="0"/>
        </c:ser>
        <c:dLbls>
          <c:showLegendKey val="0"/>
          <c:showVal val="0"/>
          <c:showCatName val="0"/>
          <c:showSerName val="0"/>
          <c:showPercent val="0"/>
          <c:showBubbleSize val="0"/>
        </c:dLbls>
        <c:smooth val="0"/>
        <c:axId val="323954784"/>
        <c:axId val="324889256"/>
      </c:lineChart>
      <c:dateAx>
        <c:axId val="323954784"/>
        <c:scaling>
          <c:orientation val="minMax"/>
        </c:scaling>
        <c:delete val="0"/>
        <c:axPos val="b"/>
        <c:numFmt formatCode="m/d/yy" sourceLinked="1"/>
        <c:majorTickMark val="out"/>
        <c:minorTickMark val="none"/>
        <c:tickLblPos val="nextTo"/>
        <c:crossAx val="324889256"/>
        <c:crosses val="autoZero"/>
        <c:auto val="1"/>
        <c:lblOffset val="100"/>
        <c:baseTimeUnit val="months"/>
      </c:dateAx>
      <c:valAx>
        <c:axId val="324889256"/>
        <c:scaling>
          <c:orientation val="minMax"/>
        </c:scaling>
        <c:delete val="0"/>
        <c:axPos val="l"/>
        <c:majorGridlines/>
        <c:numFmt formatCode="0.00%" sourceLinked="1"/>
        <c:majorTickMark val="out"/>
        <c:minorTickMark val="none"/>
        <c:tickLblPos val="nextTo"/>
        <c:crossAx val="32395478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B6A27-623A-44F7-8F4D-4E2179291EDF}" type="datetimeFigureOut">
              <a:rPr lang="en-US" smtClean="0"/>
              <a:pPr/>
              <a:t>7/9/2016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1D4B6-B8DE-4B57-992B-B84CBE7228A7}" type="slidenum">
              <a:rPr lang="en-US" smtClean="0"/>
              <a:pPr/>
              <a:t>‹#›</a:t>
            </a:fld>
            <a:endParaRPr lang="en-US"/>
          </a:p>
        </p:txBody>
      </p:sp>
    </p:spTree>
    <p:extLst>
      <p:ext uri="{BB962C8B-B14F-4D97-AF65-F5344CB8AC3E}">
        <p14:creationId xmlns:p14="http://schemas.microsoft.com/office/powerpoint/2010/main" val="131407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8</a:t>
            </a:fld>
            <a:endParaRPr lang="en-US"/>
          </a:p>
        </p:txBody>
      </p:sp>
    </p:spTree>
    <p:extLst>
      <p:ext uri="{BB962C8B-B14F-4D97-AF65-F5344CB8AC3E}">
        <p14:creationId xmlns:p14="http://schemas.microsoft.com/office/powerpoint/2010/main" val="24380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24</a:t>
            </a:fld>
            <a:endParaRPr lang="en-US"/>
          </a:p>
        </p:txBody>
      </p:sp>
    </p:spTree>
    <p:extLst>
      <p:ext uri="{BB962C8B-B14F-4D97-AF65-F5344CB8AC3E}">
        <p14:creationId xmlns:p14="http://schemas.microsoft.com/office/powerpoint/2010/main" val="190794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25</a:t>
            </a:fld>
            <a:endParaRPr lang="en-US"/>
          </a:p>
        </p:txBody>
      </p:sp>
    </p:spTree>
    <p:extLst>
      <p:ext uri="{BB962C8B-B14F-4D97-AF65-F5344CB8AC3E}">
        <p14:creationId xmlns:p14="http://schemas.microsoft.com/office/powerpoint/2010/main" val="415529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26</a:t>
            </a:fld>
            <a:endParaRPr lang="en-US"/>
          </a:p>
        </p:txBody>
      </p:sp>
    </p:spTree>
    <p:extLst>
      <p:ext uri="{BB962C8B-B14F-4D97-AF65-F5344CB8AC3E}">
        <p14:creationId xmlns:p14="http://schemas.microsoft.com/office/powerpoint/2010/main" val="413893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27</a:t>
            </a:fld>
            <a:endParaRPr lang="en-US"/>
          </a:p>
        </p:txBody>
      </p:sp>
    </p:spTree>
    <p:extLst>
      <p:ext uri="{BB962C8B-B14F-4D97-AF65-F5344CB8AC3E}">
        <p14:creationId xmlns:p14="http://schemas.microsoft.com/office/powerpoint/2010/main" val="174949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28</a:t>
            </a:fld>
            <a:endParaRPr lang="en-US"/>
          </a:p>
        </p:txBody>
      </p:sp>
    </p:spTree>
    <p:extLst>
      <p:ext uri="{BB962C8B-B14F-4D97-AF65-F5344CB8AC3E}">
        <p14:creationId xmlns:p14="http://schemas.microsoft.com/office/powerpoint/2010/main" val="264135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29</a:t>
            </a:fld>
            <a:endParaRPr lang="en-US"/>
          </a:p>
        </p:txBody>
      </p:sp>
    </p:spTree>
    <p:extLst>
      <p:ext uri="{BB962C8B-B14F-4D97-AF65-F5344CB8AC3E}">
        <p14:creationId xmlns:p14="http://schemas.microsoft.com/office/powerpoint/2010/main" val="305514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30</a:t>
            </a:fld>
            <a:endParaRPr lang="en-US"/>
          </a:p>
        </p:txBody>
      </p:sp>
    </p:spTree>
    <p:extLst>
      <p:ext uri="{BB962C8B-B14F-4D97-AF65-F5344CB8AC3E}">
        <p14:creationId xmlns:p14="http://schemas.microsoft.com/office/powerpoint/2010/main" val="336516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31</a:t>
            </a:fld>
            <a:endParaRPr lang="en-US"/>
          </a:p>
        </p:txBody>
      </p:sp>
    </p:spTree>
    <p:extLst>
      <p:ext uri="{BB962C8B-B14F-4D97-AF65-F5344CB8AC3E}">
        <p14:creationId xmlns:p14="http://schemas.microsoft.com/office/powerpoint/2010/main" val="2749500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32</a:t>
            </a:fld>
            <a:endParaRPr lang="en-US"/>
          </a:p>
        </p:txBody>
      </p:sp>
    </p:spTree>
    <p:extLst>
      <p:ext uri="{BB962C8B-B14F-4D97-AF65-F5344CB8AC3E}">
        <p14:creationId xmlns:p14="http://schemas.microsoft.com/office/powerpoint/2010/main" val="217372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34</a:t>
            </a:fld>
            <a:endParaRPr lang="en-US"/>
          </a:p>
        </p:txBody>
      </p:sp>
    </p:spTree>
    <p:extLst>
      <p:ext uri="{BB962C8B-B14F-4D97-AF65-F5344CB8AC3E}">
        <p14:creationId xmlns:p14="http://schemas.microsoft.com/office/powerpoint/2010/main" val="269680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9</a:t>
            </a:fld>
            <a:endParaRPr lang="en-US"/>
          </a:p>
        </p:txBody>
      </p:sp>
    </p:spTree>
    <p:extLst>
      <p:ext uri="{BB962C8B-B14F-4D97-AF65-F5344CB8AC3E}">
        <p14:creationId xmlns:p14="http://schemas.microsoft.com/office/powerpoint/2010/main" val="409998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35</a:t>
            </a:fld>
            <a:endParaRPr lang="en-US"/>
          </a:p>
        </p:txBody>
      </p:sp>
    </p:spTree>
    <p:extLst>
      <p:ext uri="{BB962C8B-B14F-4D97-AF65-F5344CB8AC3E}">
        <p14:creationId xmlns:p14="http://schemas.microsoft.com/office/powerpoint/2010/main" val="814062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36</a:t>
            </a:fld>
            <a:endParaRPr lang="en-US"/>
          </a:p>
        </p:txBody>
      </p:sp>
    </p:spTree>
    <p:extLst>
      <p:ext uri="{BB962C8B-B14F-4D97-AF65-F5344CB8AC3E}">
        <p14:creationId xmlns:p14="http://schemas.microsoft.com/office/powerpoint/2010/main" val="687407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37</a:t>
            </a:fld>
            <a:endParaRPr lang="en-US"/>
          </a:p>
        </p:txBody>
      </p:sp>
    </p:spTree>
    <p:extLst>
      <p:ext uri="{BB962C8B-B14F-4D97-AF65-F5344CB8AC3E}">
        <p14:creationId xmlns:p14="http://schemas.microsoft.com/office/powerpoint/2010/main" val="412482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38</a:t>
            </a:fld>
            <a:endParaRPr lang="en-US"/>
          </a:p>
        </p:txBody>
      </p:sp>
    </p:spTree>
    <p:extLst>
      <p:ext uri="{BB962C8B-B14F-4D97-AF65-F5344CB8AC3E}">
        <p14:creationId xmlns:p14="http://schemas.microsoft.com/office/powerpoint/2010/main" val="3702113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39</a:t>
            </a:fld>
            <a:endParaRPr lang="en-US"/>
          </a:p>
        </p:txBody>
      </p:sp>
    </p:spTree>
    <p:extLst>
      <p:ext uri="{BB962C8B-B14F-4D97-AF65-F5344CB8AC3E}">
        <p14:creationId xmlns:p14="http://schemas.microsoft.com/office/powerpoint/2010/main" val="248025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40</a:t>
            </a:fld>
            <a:endParaRPr lang="en-US"/>
          </a:p>
        </p:txBody>
      </p:sp>
    </p:spTree>
    <p:extLst>
      <p:ext uri="{BB962C8B-B14F-4D97-AF65-F5344CB8AC3E}">
        <p14:creationId xmlns:p14="http://schemas.microsoft.com/office/powerpoint/2010/main" val="309638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10</a:t>
            </a:fld>
            <a:endParaRPr lang="en-US"/>
          </a:p>
        </p:txBody>
      </p:sp>
    </p:spTree>
    <p:extLst>
      <p:ext uri="{BB962C8B-B14F-4D97-AF65-F5344CB8AC3E}">
        <p14:creationId xmlns:p14="http://schemas.microsoft.com/office/powerpoint/2010/main" val="312046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61DF704-9F16-4259-B0A5-02992167DDDC}" type="slidenum">
              <a:rPr lang="en-US"/>
              <a:pPr>
                <a:defRPr/>
              </a:pPr>
              <a:t>14</a:t>
            </a:fld>
            <a:endParaRPr lang="en-US"/>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p:spPr>
        <p:txBody>
          <a:bodyPr/>
          <a:lstStyle/>
          <a:p>
            <a:pPr>
              <a:spcBef>
                <a:spcPct val="0"/>
              </a:spcBef>
            </a:pPr>
            <a:endParaRPr lang="en-US" smtClean="0"/>
          </a:p>
        </p:txBody>
      </p:sp>
      <p:sp>
        <p:nvSpPr>
          <p:cNvPr id="15053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A280A2F-E883-40E0-91DC-F1696578E827}" type="slidenum">
              <a:rPr lang="en-US" sz="1200">
                <a:solidFill>
                  <a:srgbClr val="000000"/>
                </a:solidFill>
                <a:latin typeface="+mn-lt"/>
              </a:rPr>
              <a:pPr algn="r">
                <a:defRPr/>
              </a:pPr>
              <a:t>14</a:t>
            </a:fld>
            <a:endParaRPr lang="en-US" sz="1200">
              <a:solidFill>
                <a:srgbClr val="000000"/>
              </a:solidFill>
              <a:latin typeface="+mn-lt"/>
            </a:endParaRPr>
          </a:p>
        </p:txBody>
      </p:sp>
    </p:spTree>
    <p:extLst>
      <p:ext uri="{BB962C8B-B14F-4D97-AF65-F5344CB8AC3E}">
        <p14:creationId xmlns:p14="http://schemas.microsoft.com/office/powerpoint/2010/main" val="118341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592946-4F1B-439D-B423-4EA9014525C3}" type="slidenum">
              <a:rPr lang="en-US"/>
              <a:pPr>
                <a:defRPr/>
              </a:pPr>
              <a:t>17</a:t>
            </a:fld>
            <a:endParaRPr lang="en-US"/>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703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20</a:t>
            </a:fld>
            <a:endParaRPr lang="en-US"/>
          </a:p>
        </p:txBody>
      </p:sp>
    </p:spTree>
    <p:extLst>
      <p:ext uri="{BB962C8B-B14F-4D97-AF65-F5344CB8AC3E}">
        <p14:creationId xmlns:p14="http://schemas.microsoft.com/office/powerpoint/2010/main" val="179292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21</a:t>
            </a:fld>
            <a:endParaRPr lang="en-US"/>
          </a:p>
        </p:txBody>
      </p:sp>
    </p:spTree>
    <p:extLst>
      <p:ext uri="{BB962C8B-B14F-4D97-AF65-F5344CB8AC3E}">
        <p14:creationId xmlns:p14="http://schemas.microsoft.com/office/powerpoint/2010/main" val="379246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22</a:t>
            </a:fld>
            <a:endParaRPr lang="en-US"/>
          </a:p>
        </p:txBody>
      </p:sp>
    </p:spTree>
    <p:extLst>
      <p:ext uri="{BB962C8B-B14F-4D97-AF65-F5344CB8AC3E}">
        <p14:creationId xmlns:p14="http://schemas.microsoft.com/office/powerpoint/2010/main" val="155024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1D4B6-B8DE-4B57-992B-B84CBE7228A7}" type="slidenum">
              <a:rPr lang="en-US" smtClean="0"/>
              <a:pPr/>
              <a:t>23</a:t>
            </a:fld>
            <a:endParaRPr lang="en-US"/>
          </a:p>
        </p:txBody>
      </p:sp>
    </p:spTree>
    <p:extLst>
      <p:ext uri="{BB962C8B-B14F-4D97-AF65-F5344CB8AC3E}">
        <p14:creationId xmlns:p14="http://schemas.microsoft.com/office/powerpoint/2010/main" val="233422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25BD9D1-D979-470F-B453-7A2BD49D7E7B}" type="datetimeFigureOut">
              <a:rPr lang="en-US" smtClean="0"/>
              <a:pPr/>
              <a:t>7/9/2016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3EE8BA-B6C7-4CC4-8BA3-76331534546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5BD9D1-D979-470F-B453-7A2BD49D7E7B}"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53EE8BA-B6C7-4CC4-8BA3-7633153454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5BD9D1-D979-470F-B453-7A2BD49D7E7B}"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5BD9D1-D979-470F-B453-7A2BD49D7E7B}" type="datetimeFigureOut">
              <a:rPr lang="en-US" smtClean="0"/>
              <a:pPr/>
              <a:t>7/9/2016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5BD9D1-D979-470F-B453-7A2BD49D7E7B}" type="datetimeFigureOut">
              <a:rPr lang="en-US" smtClean="0"/>
              <a:pPr/>
              <a:t>7/9/2016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BD9D1-D979-470F-B453-7A2BD49D7E7B}" type="datetimeFigureOut">
              <a:rPr lang="en-US" smtClean="0"/>
              <a:pPr/>
              <a:t>7/9/2016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5BD9D1-D979-470F-B453-7A2BD49D7E7B}"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5BD9D1-D979-470F-B453-7A2BD49D7E7B}"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E8BA-B6C7-4CC4-8BA3-7633153454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5BD9D1-D979-470F-B453-7A2BD49D7E7B}" type="datetimeFigureOut">
              <a:rPr lang="en-US" smtClean="0"/>
              <a:pPr/>
              <a:t>7/9/2016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53EE8BA-B6C7-4CC4-8BA3-7633153454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5BD9D1-D979-470F-B453-7A2BD49D7E7B}" type="datetimeFigureOut">
              <a:rPr lang="en-US" smtClean="0">
                <a:solidFill>
                  <a:prstClr val="white">
                    <a:shade val="50000"/>
                  </a:prstClr>
                </a:solidFill>
              </a:rPr>
              <a:pPr/>
              <a:t>7/9/2016</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53EE8BA-B6C7-4CC4-8BA3-763315345468}" type="slidenum">
              <a:rPr lang="en-US" smtClean="0">
                <a:solidFill>
                  <a:prstClr val="white">
                    <a:shade val="50000"/>
                  </a:prstClr>
                </a:solidFill>
              </a: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PowerPoint_Presentation1.ppt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MEASURING AND ManagING GLOBAL </a:t>
            </a:r>
            <a:r>
              <a:rPr lang="en-US" dirty="0" smtClean="0"/>
              <a:t>SYSTEMIC RISK</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Viral V </a:t>
            </a:r>
            <a:r>
              <a:rPr lang="en-US" dirty="0" err="1" smtClean="0"/>
              <a:t>Acharya</a:t>
            </a:r>
            <a:endParaRPr lang="en-US" dirty="0" smtClean="0"/>
          </a:p>
          <a:p>
            <a:r>
              <a:rPr lang="en-US" dirty="0" smtClean="0"/>
              <a:t>NYU Stern, CEPR and NBER</a:t>
            </a:r>
          </a:p>
          <a:p>
            <a:r>
              <a:rPr lang="en-US" dirty="0" smtClean="0"/>
              <a:t>Based on NYU-Stern VLAB (vlab.stern.nyu.edu)</a:t>
            </a:r>
          </a:p>
          <a:p>
            <a:endParaRPr lang="en-US" dirty="0"/>
          </a:p>
          <a:p>
            <a:r>
              <a:rPr lang="en-US" dirty="0" smtClean="0"/>
              <a:t>July 2016</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SRISK IS A STRESS TEST</a:t>
            </a:r>
            <a:endParaRPr lang="en-US" dirty="0"/>
          </a:p>
        </p:txBody>
      </p:sp>
      <p:sp>
        <p:nvSpPr>
          <p:cNvPr id="3" name="Content Placeholder 2"/>
          <p:cNvSpPr>
            <a:spLocks noGrp="1"/>
          </p:cNvSpPr>
          <p:nvPr>
            <p:ph idx="1"/>
          </p:nvPr>
        </p:nvSpPr>
        <p:spPr/>
        <p:txBody>
          <a:bodyPr>
            <a:normAutofit/>
          </a:bodyPr>
          <a:lstStyle/>
          <a:p>
            <a:r>
              <a:rPr lang="en-US" dirty="0" smtClean="0"/>
              <a:t>The stress scenario is a </a:t>
            </a:r>
            <a:r>
              <a:rPr lang="en-US" dirty="0"/>
              <a:t>40</a:t>
            </a:r>
            <a:r>
              <a:rPr lang="en-US" dirty="0" smtClean="0"/>
              <a:t>% collapse in the global equity market over six months.</a:t>
            </a:r>
          </a:p>
          <a:p>
            <a:r>
              <a:rPr lang="en-US" dirty="0" smtClean="0"/>
              <a:t>The capital requirement is that, under stress, equity exceed 8% of total assets </a:t>
            </a:r>
          </a:p>
          <a:p>
            <a:endParaRPr lang="en-US" dirty="0"/>
          </a:p>
          <a:p>
            <a:r>
              <a:rPr lang="en-US" dirty="0" smtClean="0"/>
              <a:t>Total Assets are measured as Quasi Assets which are accounting liabilities plus market equity</a:t>
            </a:r>
          </a:p>
        </p:txBody>
      </p:sp>
    </p:spTree>
    <p:extLst>
      <p:ext uri="{BB962C8B-B14F-4D97-AF65-F5344CB8AC3E}">
        <p14:creationId xmlns:p14="http://schemas.microsoft.com/office/powerpoint/2010/main" val="149629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IS THIS A MEASURE</a:t>
            </a:r>
            <a:br>
              <a:rPr lang="en-US" sz="4000" dirty="0" smtClean="0"/>
            </a:br>
            <a:r>
              <a:rPr lang="en-US" sz="4000" dirty="0" smtClean="0"/>
              <a:t> OF SYSTEMIC RISK?</a:t>
            </a:r>
            <a:endParaRPr lang="en-US" sz="4000" dirty="0"/>
          </a:p>
        </p:txBody>
      </p:sp>
      <p:sp>
        <p:nvSpPr>
          <p:cNvPr id="3" name="Content Placeholder 2"/>
          <p:cNvSpPr>
            <a:spLocks noGrp="1"/>
          </p:cNvSpPr>
          <p:nvPr>
            <p:ph idx="1"/>
          </p:nvPr>
        </p:nvSpPr>
        <p:spPr/>
        <p:txBody>
          <a:bodyPr/>
          <a:lstStyle/>
          <a:p>
            <a:r>
              <a:rPr lang="en-US" dirty="0" smtClean="0"/>
              <a:t>If we have a financial crisis, then all firms with positive SRISK will try simultaneously to raise capital and the only source is likely to be taxpayers. </a:t>
            </a:r>
          </a:p>
          <a:p>
            <a:endParaRPr lang="en-US" dirty="0"/>
          </a:p>
          <a:p>
            <a:r>
              <a:rPr lang="en-US" dirty="0" smtClean="0"/>
              <a:t>The bigger SRISK, the more serious the threat to financial stability.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TAXPAYERS STEP UP</a:t>
            </a:r>
            <a:endParaRPr lang="en-US" dirty="0"/>
          </a:p>
        </p:txBody>
      </p:sp>
      <p:sp>
        <p:nvSpPr>
          <p:cNvPr id="3" name="Content Placeholder 2"/>
          <p:cNvSpPr>
            <a:spLocks noGrp="1"/>
          </p:cNvSpPr>
          <p:nvPr>
            <p:ph idx="1"/>
          </p:nvPr>
        </p:nvSpPr>
        <p:spPr/>
        <p:txBody>
          <a:bodyPr/>
          <a:lstStyle/>
          <a:p>
            <a:r>
              <a:rPr lang="en-US" dirty="0" smtClean="0"/>
              <a:t>The spiral can be arrested before the bottom.</a:t>
            </a:r>
          </a:p>
          <a:p>
            <a:endParaRPr lang="en-US" dirty="0" smtClean="0"/>
          </a:p>
          <a:p>
            <a:r>
              <a:rPr lang="en-US" dirty="0" smtClean="0"/>
              <a:t>However, this will erode market discipline and may impose huge regulatory costs on the financial sector going forward.</a:t>
            </a:r>
          </a:p>
          <a:p>
            <a:endParaRPr lang="en-US" dirty="0" smtClean="0"/>
          </a:p>
          <a:p>
            <a:r>
              <a:rPr lang="en-US" dirty="0" smtClean="0"/>
              <a:t>Thus regulation is needed in advance.  Ideally it would be countercyclical.</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RESULTS</a:t>
            </a:r>
            <a:endParaRPr lang="en-US" dirty="0"/>
          </a:p>
        </p:txBody>
      </p:sp>
      <p:sp>
        <p:nvSpPr>
          <p:cNvPr id="3" name="Content Placeholder 2"/>
          <p:cNvSpPr>
            <a:spLocks noGrp="1"/>
          </p:cNvSpPr>
          <p:nvPr>
            <p:ph type="body" idx="1"/>
          </p:nvPr>
        </p:nvSpPr>
        <p:spPr/>
        <p:txBody>
          <a:bodyPr>
            <a:normAutofit/>
          </a:bodyPr>
          <a:lstStyle/>
          <a:p>
            <a:r>
              <a:rPr lang="en-US" sz="4000" dirty="0" smtClean="0">
                <a:solidFill>
                  <a:srgbClr val="FFFF00"/>
                </a:solidFill>
              </a:rPr>
              <a:t>How can you validate a systemic risk model?</a:t>
            </a:r>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13</a:t>
            </a:fld>
            <a:endParaRPr lang="en-US">
              <a:solidFill>
                <a:prstClr val="black">
                  <a:shade val="50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52400"/>
            <a:ext cx="8686800" cy="1219200"/>
          </a:xfrm>
        </p:spPr>
        <p:txBody>
          <a:bodyPr lIns="0" rIns="0" bIns="0" anchor="b">
            <a:normAutofit fontScale="90000"/>
          </a:bodyPr>
          <a:lstStyle/>
          <a:p>
            <a:pPr fontAlgn="auto">
              <a:spcAft>
                <a:spcPts val="0"/>
              </a:spcAft>
              <a:defRPr/>
            </a:pPr>
            <a:r>
              <a:rPr lang="en-US" sz="3300" dirty="0" smtClean="0"/>
              <a:t/>
            </a:r>
            <a:br>
              <a:rPr lang="en-US" sz="3300" dirty="0" smtClean="0"/>
            </a:br>
            <a:r>
              <a:rPr lang="en-US" sz="3300" dirty="0" smtClean="0"/>
              <a:t/>
            </a:r>
            <a:br>
              <a:rPr lang="en-US" sz="3300" dirty="0" smtClean="0"/>
            </a:br>
            <a:r>
              <a:rPr lang="en-US" sz="3300" dirty="0" smtClean="0"/>
              <a:t>Global Systemic Risk Rankings</a:t>
            </a:r>
          </a:p>
        </p:txBody>
      </p:sp>
      <p:sp>
        <p:nvSpPr>
          <p:cNvPr id="32771" name="Content Placeholder 2"/>
          <p:cNvSpPr>
            <a:spLocks noGrp="1"/>
          </p:cNvSpPr>
          <p:nvPr>
            <p:ph sz="half" idx="4294967295"/>
          </p:nvPr>
        </p:nvSpPr>
        <p:spPr>
          <a:xfrm>
            <a:off x="0" y="1920875"/>
            <a:ext cx="4038600" cy="4433888"/>
          </a:xfrm>
        </p:spPr>
        <p:txBody>
          <a:bodyPr/>
          <a:lstStyle/>
          <a:p>
            <a:pPr marL="273050" indent="-273050" algn="ctr">
              <a:buFont typeface="Wingdings" pitchFamily="2" charset="2"/>
              <a:buNone/>
            </a:pPr>
            <a:endParaRPr lang="en-US" sz="4000" smtClean="0">
              <a:solidFill>
                <a:schemeClr val="bg1"/>
              </a:solidFill>
            </a:endParaRPr>
          </a:p>
          <a:p>
            <a:pPr marL="273050" indent="-273050" algn="ctr">
              <a:buFont typeface="Wingdings" pitchFamily="2" charset="2"/>
              <a:buNone/>
            </a:pPr>
            <a:endParaRPr lang="en-US" sz="4000" smtClean="0">
              <a:solidFill>
                <a:schemeClr val="bg1"/>
              </a:solidFill>
            </a:endParaRPr>
          </a:p>
        </p:txBody>
      </p:sp>
      <p:pic>
        <p:nvPicPr>
          <p:cNvPr id="32772" name="Picture 2" descr="http://w4.stern.nyu.edu/volatility/conference_2011/images/header3_title.png"/>
          <p:cNvPicPr>
            <a:picLocks noChangeAspect="1" noChangeArrowheads="1"/>
          </p:cNvPicPr>
          <p:nvPr/>
        </p:nvPicPr>
        <p:blipFill>
          <a:blip r:embed="rId3" cstate="print"/>
          <a:srcRect r="52019"/>
          <a:stretch>
            <a:fillRect/>
          </a:stretch>
        </p:blipFill>
        <p:spPr bwMode="auto">
          <a:xfrm>
            <a:off x="114300" y="130175"/>
            <a:ext cx="1346200" cy="941388"/>
          </a:xfrm>
          <a:prstGeom prst="rect">
            <a:avLst/>
          </a:prstGeom>
          <a:noFill/>
          <a:ln w="9525">
            <a:noFill/>
            <a:miter lim="800000"/>
            <a:headEnd/>
            <a:tailEnd/>
          </a:ln>
        </p:spPr>
      </p:pic>
      <p:pic>
        <p:nvPicPr>
          <p:cNvPr id="32773" name="Picture 4" descr="haldeman_mar8_v4.JPG"/>
          <p:cNvPicPr>
            <a:picLocks noChangeAspect="1"/>
          </p:cNvPicPr>
          <p:nvPr/>
        </p:nvPicPr>
        <p:blipFill>
          <a:blip r:embed="rId4" cstate="print"/>
          <a:srcRect l="33704" t="79167" r="34445" b="4584"/>
          <a:stretch>
            <a:fillRect/>
          </a:stretch>
        </p:blipFill>
        <p:spPr bwMode="auto">
          <a:xfrm>
            <a:off x="8001000" y="130175"/>
            <a:ext cx="1031875" cy="1246188"/>
          </a:xfrm>
          <a:prstGeom prst="rect">
            <a:avLst/>
          </a:prstGeom>
          <a:noFill/>
          <a:ln w="9525">
            <a:noFill/>
            <a:miter lim="800000"/>
            <a:headEnd/>
            <a:tailEnd/>
          </a:ln>
        </p:spPr>
      </p:pic>
      <p:pic>
        <p:nvPicPr>
          <p:cNvPr id="32774" name="Picture 4" descr="http://images.sodahead.com/polls/001007045/turn_clocks_back_xlarge.jpeg"/>
          <p:cNvPicPr>
            <a:picLocks noChangeAspect="1" noChangeArrowheads="1"/>
          </p:cNvPicPr>
          <p:nvPr/>
        </p:nvPicPr>
        <p:blipFill>
          <a:blip r:embed="rId5" cstate="print"/>
          <a:srcRect b="471"/>
          <a:stretch>
            <a:fillRect/>
          </a:stretch>
        </p:blipFill>
        <p:spPr bwMode="auto">
          <a:xfrm>
            <a:off x="762000" y="2136775"/>
            <a:ext cx="2781300" cy="3806825"/>
          </a:xfrm>
          <a:prstGeom prst="rect">
            <a:avLst/>
          </a:prstGeom>
          <a:noFill/>
          <a:ln w="9525">
            <a:noFill/>
            <a:miter lim="800000"/>
            <a:headEnd/>
            <a:tailEnd/>
          </a:ln>
        </p:spPr>
      </p:pic>
      <p:sp>
        <p:nvSpPr>
          <p:cNvPr id="32775" name="Rectangle 8"/>
          <p:cNvSpPr>
            <a:spLocks noChangeArrowheads="1"/>
          </p:cNvSpPr>
          <p:nvPr/>
        </p:nvSpPr>
        <p:spPr bwMode="auto">
          <a:xfrm>
            <a:off x="4038600" y="2514600"/>
            <a:ext cx="4572000" cy="811213"/>
          </a:xfrm>
          <a:prstGeom prst="rect">
            <a:avLst/>
          </a:prstGeom>
          <a:noFill/>
          <a:ln w="9525">
            <a:noFill/>
            <a:miter lim="800000"/>
            <a:headEnd/>
            <a:tailEnd/>
          </a:ln>
        </p:spPr>
        <p:txBody>
          <a:bodyPr>
            <a:spAutoFit/>
          </a:bodyPr>
          <a:lstStyle/>
          <a:p>
            <a:pPr marL="547688" indent="-411163" algn="ctr">
              <a:spcBef>
                <a:spcPct val="20000"/>
              </a:spcBef>
              <a:buClr>
                <a:srgbClr val="F9F9F9"/>
              </a:buClr>
              <a:buSzPct val="65000"/>
            </a:pPr>
            <a:r>
              <a:rPr lang="en-US" sz="4000" dirty="0">
                <a:solidFill>
                  <a:srgbClr val="FFFF00"/>
                </a:solidFill>
                <a:latin typeface="Arial" charset="0"/>
              </a:rPr>
              <a:t>“A Look Back”</a:t>
            </a:r>
          </a:p>
          <a:p>
            <a:pPr marL="547688" indent="-411163" algn="ctr">
              <a:spcBef>
                <a:spcPct val="20000"/>
              </a:spcBef>
              <a:buClr>
                <a:srgbClr val="F9F9F9"/>
              </a:buClr>
              <a:buSzPct val="65000"/>
            </a:pPr>
            <a:endParaRPr lang="en-US" sz="200" dirty="0">
              <a:solidFill>
                <a:srgbClr val="000000"/>
              </a:solidFill>
              <a:latin typeface="Arial" charset="0"/>
            </a:endParaRPr>
          </a:p>
          <a:p>
            <a:pPr marL="547688" indent="-411163" algn="ctr">
              <a:spcBef>
                <a:spcPct val="20000"/>
              </a:spcBef>
              <a:buClr>
                <a:srgbClr val="F9F9F9"/>
              </a:buClr>
              <a:buSzPct val="65000"/>
            </a:pPr>
            <a:endParaRPr lang="en-US" sz="200" dirty="0">
              <a:solidFill>
                <a:srgbClr val="000000"/>
              </a:solidFill>
              <a:latin typeface="Arial" charset="0"/>
            </a:endParaRPr>
          </a:p>
          <a:p>
            <a:pPr marL="547688" indent="-411163" algn="ctr">
              <a:spcBef>
                <a:spcPct val="20000"/>
              </a:spcBef>
              <a:buClr>
                <a:srgbClr val="F9F9F9"/>
              </a:buClr>
              <a:buSzPct val="65000"/>
            </a:pPr>
            <a:endParaRPr lang="en-US" sz="2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BAILOUT PREDICTION</a:t>
            </a:r>
            <a:endParaRPr lang="en-US" dirty="0"/>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15</a:t>
            </a:fld>
            <a:endParaRPr lang="en-US">
              <a:solidFill>
                <a:prstClr val="black">
                  <a:shade val="50000"/>
                </a:prstClr>
              </a:solidFill>
            </a:endParaRPr>
          </a:p>
        </p:txBody>
      </p:sp>
      <p:pic>
        <p:nvPicPr>
          <p:cNvPr id="121857" name="Picture 1"/>
          <p:cNvPicPr>
            <a:picLocks noGrp="1" noChangeAspect="1" noChangeArrowheads="1"/>
          </p:cNvPicPr>
          <p:nvPr>
            <p:ph idx="1"/>
          </p:nvPr>
        </p:nvPicPr>
        <p:blipFill>
          <a:blip r:embed="rId2" cstate="print"/>
          <a:srcRect/>
          <a:stretch>
            <a:fillRect/>
          </a:stretch>
        </p:blipFill>
        <p:spPr bwMode="auto">
          <a:xfrm>
            <a:off x="0" y="1137160"/>
            <a:ext cx="9144000" cy="5634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lstStyle/>
          <a:p>
            <a:r>
              <a:rPr lang="en-US" dirty="0" smtClean="0"/>
              <a:t>AUGUST 29,2008 US</a:t>
            </a:r>
            <a:endParaRPr lang="en-US" dirty="0"/>
          </a:p>
        </p:txBody>
      </p:sp>
      <p:pic>
        <p:nvPicPr>
          <p:cNvPr id="272385" name="Picture 1"/>
          <p:cNvPicPr>
            <a:picLocks noChangeAspect="1" noChangeArrowheads="1"/>
          </p:cNvPicPr>
          <p:nvPr/>
        </p:nvPicPr>
        <p:blipFill>
          <a:blip r:embed="rId2" cstate="print"/>
          <a:srcRect/>
          <a:stretch>
            <a:fillRect/>
          </a:stretch>
        </p:blipFill>
        <p:spPr bwMode="auto">
          <a:xfrm>
            <a:off x="91736" y="1219200"/>
            <a:ext cx="9065535" cy="5638800"/>
          </a:xfrm>
          <a:prstGeom prst="rect">
            <a:avLst/>
          </a:prstGeom>
          <a:noFill/>
          <a:ln w="9525">
            <a:noFill/>
            <a:miter lim="800000"/>
            <a:headEnd/>
            <a:tailEnd/>
          </a:ln>
        </p:spPr>
      </p:pic>
    </p:spTree>
    <p:extLst>
      <p:ext uri="{BB962C8B-B14F-4D97-AF65-F5344CB8AC3E}">
        <p14:creationId xmlns:p14="http://schemas.microsoft.com/office/powerpoint/2010/main" val="392518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33400" y="-228600"/>
            <a:ext cx="8382000" cy="1219200"/>
          </a:xfrm>
        </p:spPr>
        <p:txBody>
          <a:bodyPr lIns="0" rIns="0" bIns="0" anchor="b"/>
          <a:lstStyle/>
          <a:p>
            <a:pPr fontAlgn="auto">
              <a:spcAft>
                <a:spcPts val="0"/>
              </a:spcAft>
              <a:defRPr/>
            </a:pPr>
            <a:r>
              <a:rPr lang="en-US" dirty="0" smtClean="0"/>
              <a:t>FEB 28, 2007  US</a:t>
            </a:r>
          </a:p>
        </p:txBody>
      </p:sp>
      <p:pic>
        <p:nvPicPr>
          <p:cNvPr id="271361" name="Picture 1"/>
          <p:cNvPicPr>
            <a:picLocks noChangeAspect="1" noChangeArrowheads="1"/>
          </p:cNvPicPr>
          <p:nvPr/>
        </p:nvPicPr>
        <p:blipFill>
          <a:blip r:embed="rId3" cstate="print"/>
          <a:srcRect/>
          <a:stretch>
            <a:fillRect/>
          </a:stretch>
        </p:blipFill>
        <p:spPr bwMode="auto">
          <a:xfrm>
            <a:off x="91736" y="1466849"/>
            <a:ext cx="9052264" cy="5086351"/>
          </a:xfrm>
          <a:prstGeom prst="rect">
            <a:avLst/>
          </a:prstGeom>
          <a:noFill/>
          <a:ln w="9525">
            <a:noFill/>
            <a:miter lim="800000"/>
            <a:headEnd/>
            <a:tailEnd/>
          </a:ln>
        </p:spPr>
      </p:pic>
    </p:spTree>
    <p:extLst>
      <p:ext uri="{BB962C8B-B14F-4D97-AF65-F5344CB8AC3E}">
        <p14:creationId xmlns:p14="http://schemas.microsoft.com/office/powerpoint/2010/main" val="339953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JAN 31, 2005</a:t>
            </a:r>
            <a:endParaRPr lang="en-US" dirty="0"/>
          </a:p>
        </p:txBody>
      </p:sp>
      <p:pic>
        <p:nvPicPr>
          <p:cNvPr id="269313" name="Picture 1"/>
          <p:cNvPicPr>
            <a:picLocks noChangeAspect="1" noChangeArrowheads="1"/>
          </p:cNvPicPr>
          <p:nvPr/>
        </p:nvPicPr>
        <p:blipFill>
          <a:blip r:embed="rId2" cstate="print"/>
          <a:srcRect/>
          <a:stretch>
            <a:fillRect/>
          </a:stretch>
        </p:blipFill>
        <p:spPr bwMode="auto">
          <a:xfrm>
            <a:off x="91736" y="1466850"/>
            <a:ext cx="8925527" cy="5238750"/>
          </a:xfrm>
          <a:prstGeom prst="rect">
            <a:avLst/>
          </a:prstGeom>
          <a:noFill/>
          <a:ln w="9525">
            <a:noFill/>
            <a:miter lim="800000"/>
            <a:headEnd/>
            <a:tailEnd/>
          </a:ln>
        </p:spPr>
      </p:pic>
    </p:spTree>
    <p:extLst>
      <p:ext uri="{BB962C8B-B14F-4D97-AF65-F5344CB8AC3E}">
        <p14:creationId xmlns:p14="http://schemas.microsoft.com/office/powerpoint/2010/main" val="126468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JAN 2010 IN EUROPE</a:t>
            </a:r>
            <a:br>
              <a:rPr lang="en-US" sz="3200" dirty="0" smtClean="0"/>
            </a:br>
            <a:r>
              <a:rPr lang="en-US" sz="3200" dirty="0" smtClean="0"/>
              <a:t>PRIOR TO SOVEREIGN DEBT CRISIS</a:t>
            </a:r>
            <a:endParaRPr lang="en-US" sz="3200"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152400" y="1752600"/>
            <a:ext cx="8880516"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SYSTEMIC RISK</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697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057400"/>
            <a:ext cx="8493370" cy="2057400"/>
          </a:xfrm>
        </p:spPr>
        <p:txBody>
          <a:bodyPr>
            <a:normAutofit fontScale="90000"/>
          </a:bodyPr>
          <a:lstStyle/>
          <a:p>
            <a:r>
              <a:rPr lang="en-US" dirty="0" smtClean="0"/>
              <a:t>Global Financial </a:t>
            </a:r>
            <a:br>
              <a:rPr lang="en-US" dirty="0" smtClean="0"/>
            </a:br>
            <a:r>
              <a:rPr lang="en-US" dirty="0" smtClean="0"/>
              <a:t>sector health – </a:t>
            </a:r>
            <a:br>
              <a:rPr lang="en-US" dirty="0" smtClean="0"/>
            </a:br>
            <a:r>
              <a:rPr lang="en-US" dirty="0" smtClean="0"/>
              <a:t>A Comparative analysis</a:t>
            </a:r>
            <a:endParaRPr lang="en-US" dirty="0"/>
          </a:p>
        </p:txBody>
      </p:sp>
      <p:sp>
        <p:nvSpPr>
          <p:cNvPr id="4" name="Slide Number Placeholder 3"/>
          <p:cNvSpPr>
            <a:spLocks noGrp="1"/>
          </p:cNvSpPr>
          <p:nvPr>
            <p:ph type="sldNum" sz="quarter" idx="12"/>
          </p:nvPr>
        </p:nvSpPr>
        <p:spPr/>
        <p:txBody>
          <a:bodyPr/>
          <a:lstStyle/>
          <a:p>
            <a:fld id="{353EE8BA-B6C7-4CC4-8BA3-763315345468}" type="slidenum">
              <a:rPr lang="en-US" smtClean="0"/>
              <a:pPr/>
              <a:t>20</a:t>
            </a:fld>
            <a:endParaRPr lang="en-US"/>
          </a:p>
        </p:txBody>
      </p:sp>
    </p:spTree>
    <p:extLst>
      <p:ext uri="{BB962C8B-B14F-4D97-AF65-F5344CB8AC3E}">
        <p14:creationId xmlns:p14="http://schemas.microsoft.com/office/powerpoint/2010/main" val="449599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4643" y="1066800"/>
            <a:ext cx="7772400" cy="1975104"/>
          </a:xfrm>
        </p:spPr>
        <p:txBody>
          <a:bodyPr/>
          <a:lstStyle/>
          <a:p>
            <a:pPr algn="ctr"/>
            <a:r>
              <a:rPr lang="en-US" i="1" dirty="0" err="1"/>
              <a:t>S</a:t>
            </a:r>
            <a:r>
              <a:rPr lang="en-US" i="1" dirty="0" err="1" smtClean="0"/>
              <a:t>risk</a:t>
            </a:r>
            <a:endParaRPr lang="en-US" i="1" dirty="0"/>
          </a:p>
        </p:txBody>
      </p:sp>
      <p:sp>
        <p:nvSpPr>
          <p:cNvPr id="5" name="Subtitle 4"/>
          <p:cNvSpPr>
            <a:spLocks noGrp="1"/>
          </p:cNvSpPr>
          <p:nvPr>
            <p:ph type="subTitle" idx="1"/>
          </p:nvPr>
        </p:nvSpPr>
        <p:spPr>
          <a:xfrm>
            <a:off x="493643" y="3048000"/>
            <a:ext cx="8534400" cy="2286000"/>
          </a:xfrm>
        </p:spPr>
        <p:txBody>
          <a:bodyPr>
            <a:noAutofit/>
          </a:bodyPr>
          <a:lstStyle/>
          <a:p>
            <a:pPr algn="ctr"/>
            <a:endParaRPr lang="en-US" sz="2400" dirty="0" smtClean="0"/>
          </a:p>
          <a:p>
            <a:pPr algn="ctr"/>
            <a:r>
              <a:rPr lang="en-US" sz="2400" dirty="0" smtClean="0"/>
              <a:t>Capital Shortfall of a Financial Firm in a Crisis</a:t>
            </a:r>
          </a:p>
          <a:p>
            <a:pPr algn="ctr"/>
            <a:endParaRPr lang="en-US" sz="2400" dirty="0"/>
          </a:p>
          <a:p>
            <a:pPr algn="ctr"/>
            <a:r>
              <a:rPr lang="en-US" sz="2400" dirty="0" smtClean="0"/>
              <a:t>A Measure of Systemic Risk Contribution of a Firm</a:t>
            </a:r>
          </a:p>
          <a:p>
            <a:pPr algn="ctr"/>
            <a:endParaRPr lang="en-US" sz="2400" dirty="0"/>
          </a:p>
          <a:p>
            <a:pPr algn="ctr"/>
            <a:r>
              <a:rPr lang="en-US" sz="2400" dirty="0" smtClean="0"/>
              <a:t>Aggregate SRISK: A Barometer for Financial Sector Health</a:t>
            </a:r>
            <a:endParaRPr lang="en-US" sz="2400" dirty="0"/>
          </a:p>
        </p:txBody>
      </p:sp>
      <p:sp>
        <p:nvSpPr>
          <p:cNvPr id="2" name="Slide Number Placeholder 1"/>
          <p:cNvSpPr>
            <a:spLocks noGrp="1"/>
          </p:cNvSpPr>
          <p:nvPr>
            <p:ph type="sldNum" sz="quarter" idx="12"/>
          </p:nvPr>
        </p:nvSpPr>
        <p:spPr/>
        <p:txBody>
          <a:bodyPr/>
          <a:lstStyle/>
          <a:p>
            <a:fld id="{353EE8BA-B6C7-4CC4-8BA3-763315345468}" type="slidenum">
              <a:rPr lang="en-US" smtClean="0"/>
              <a:pPr/>
              <a:t>21</a:t>
            </a:fld>
            <a:endParaRPr lang="en-US"/>
          </a:p>
        </p:txBody>
      </p:sp>
    </p:spTree>
    <p:extLst>
      <p:ext uri="{BB962C8B-B14F-4D97-AF65-F5344CB8AC3E}">
        <p14:creationId xmlns:p14="http://schemas.microsoft.com/office/powerpoint/2010/main" val="2256271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57200" y="1752601"/>
            <a:ext cx="8229600" cy="4572000"/>
          </a:xfrm>
        </p:spPr>
        <p:txBody>
          <a:bodyPr>
            <a:normAutofit fontScale="92500" lnSpcReduction="20000"/>
          </a:bodyPr>
          <a:lstStyle/>
          <a:p>
            <a:r>
              <a:rPr lang="en-US" dirty="0" smtClean="0"/>
              <a:t>How have financial sectors in different regions of the world behaved in terms of vulnerability to a future crisis since 2007?</a:t>
            </a:r>
          </a:p>
          <a:p>
            <a:r>
              <a:rPr lang="en-US" dirty="0" smtClean="0"/>
              <a:t>Compare United States, Europe and Asia using </a:t>
            </a:r>
            <a:r>
              <a:rPr lang="en-US" i="1" dirty="0" smtClean="0"/>
              <a:t>SRISK,</a:t>
            </a:r>
            <a:r>
              <a:rPr lang="en-US" dirty="0" smtClean="0"/>
              <a:t> a measure of vulnerability to a future crisis</a:t>
            </a:r>
          </a:p>
          <a:p>
            <a:r>
              <a:rPr lang="en-US" dirty="0" smtClean="0"/>
              <a:t>Diverging patterns:</a:t>
            </a:r>
          </a:p>
          <a:p>
            <a:pPr lvl="1"/>
            <a:r>
              <a:rPr lang="en-US" dirty="0" smtClean="0"/>
              <a:t>US financial sector has been de-leveraging steadily</a:t>
            </a:r>
          </a:p>
          <a:p>
            <a:pPr lvl="1"/>
            <a:r>
              <a:rPr lang="en-US" dirty="0" smtClean="0"/>
              <a:t>Europe looked as bad in 2011 as in 2008/9, but is somewhat on the mend</a:t>
            </a:r>
          </a:p>
          <a:p>
            <a:pPr lvl="1"/>
            <a:r>
              <a:rPr lang="en-US" dirty="0" smtClean="0"/>
              <a:t>Asia has been leveraging steadily, especially China</a:t>
            </a:r>
          </a:p>
          <a:p>
            <a:r>
              <a:rPr lang="en-US" dirty="0" smtClean="0"/>
              <a:t>Conjectures on what explains these differences</a:t>
            </a:r>
          </a:p>
          <a:p>
            <a:r>
              <a:rPr lang="en-US" dirty="0" smtClean="0"/>
              <a:t>The effect of Brexit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53EE8BA-B6C7-4CC4-8BA3-763315345468}" type="slidenum">
              <a:rPr lang="en-US" smtClean="0"/>
              <a:pPr/>
              <a:t>22</a:t>
            </a:fld>
            <a:endParaRPr lang="en-US"/>
          </a:p>
        </p:txBody>
      </p:sp>
    </p:spTree>
    <p:extLst>
      <p:ext uri="{BB962C8B-B14F-4D97-AF65-F5344CB8AC3E}">
        <p14:creationId xmlns:p14="http://schemas.microsoft.com/office/powerpoint/2010/main" val="38404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Aggregate </a:t>
            </a:r>
            <a:r>
              <a:rPr lang="en-US" dirty="0" smtClean="0"/>
              <a:t>SRISK ($’000s)</a:t>
            </a:r>
            <a:endParaRPr lang="en-US" dirty="0"/>
          </a:p>
        </p:txBody>
      </p:sp>
      <p:sp>
        <p:nvSpPr>
          <p:cNvPr id="3" name="Slide Number Placeholder 2"/>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23</a:t>
            </a:fld>
            <a:endParaRPr lang="en-US">
              <a:solidFill>
                <a:prstClr val="black">
                  <a:shade val="50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2073058372"/>
              </p:ext>
            </p:extLst>
          </p:nvPr>
        </p:nvGraphicFramePr>
        <p:xfrm>
          <a:off x="304800" y="1524000"/>
          <a:ext cx="8458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48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SRISK Normalized by GDP</a:t>
            </a:r>
            <a:endParaRPr lang="en-US" dirty="0"/>
          </a:p>
        </p:txBody>
      </p:sp>
      <p:sp>
        <p:nvSpPr>
          <p:cNvPr id="3" name="Slide Number Placeholder 2"/>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24</a:t>
            </a:fld>
            <a:endParaRPr lang="en-US">
              <a:solidFill>
                <a:prstClr val="black">
                  <a:shade val="50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3953564924"/>
              </p:ext>
            </p:extLst>
          </p:nvPr>
        </p:nvGraphicFramePr>
        <p:xfrm>
          <a:off x="304800" y="1066800"/>
          <a:ext cx="830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39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SRISK – LAST 10 YEARS</a:t>
            </a:r>
            <a:endParaRPr lang="en-US" dirty="0"/>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25</a:t>
            </a:fld>
            <a:endParaRPr lang="en-US">
              <a:solidFill>
                <a:prstClr val="black">
                  <a:shade val="50000"/>
                </a:prstClr>
              </a:solidFill>
            </a:endParaRPr>
          </a:p>
        </p:txBody>
      </p:sp>
      <p:pic>
        <p:nvPicPr>
          <p:cNvPr id="7" name="Picture 6"/>
          <p:cNvPicPr>
            <a:picLocks noChangeAspect="1"/>
          </p:cNvPicPr>
          <p:nvPr/>
        </p:nvPicPr>
        <p:blipFill>
          <a:blip r:embed="rId3"/>
          <a:stretch>
            <a:fillRect/>
          </a:stretch>
        </p:blipFill>
        <p:spPr>
          <a:xfrm>
            <a:off x="381000" y="1295400"/>
            <a:ext cx="8422105" cy="5029200"/>
          </a:xfrm>
          <a:prstGeom prst="rect">
            <a:avLst/>
          </a:prstGeom>
        </p:spPr>
      </p:pic>
    </p:spTree>
    <p:extLst>
      <p:ext uri="{BB962C8B-B14F-4D97-AF65-F5344CB8AC3E}">
        <p14:creationId xmlns:p14="http://schemas.microsoft.com/office/powerpoint/2010/main" val="30958369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RISK today?</a:t>
            </a:r>
            <a:endParaRPr lang="en-US" dirty="0"/>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26</a:t>
            </a:fld>
            <a:endParaRPr lang="en-US">
              <a:solidFill>
                <a:prstClr val="black">
                  <a:shade val="50000"/>
                </a:prstClr>
              </a:solidFill>
            </a:endParaRPr>
          </a:p>
        </p:txBody>
      </p:sp>
      <p:pic>
        <p:nvPicPr>
          <p:cNvPr id="7" name="Picture 6"/>
          <p:cNvPicPr>
            <a:picLocks noChangeAspect="1"/>
          </p:cNvPicPr>
          <p:nvPr/>
        </p:nvPicPr>
        <p:blipFill>
          <a:blip r:embed="rId3"/>
          <a:stretch>
            <a:fillRect/>
          </a:stretch>
        </p:blipFill>
        <p:spPr>
          <a:xfrm>
            <a:off x="381000" y="1371600"/>
            <a:ext cx="8222482" cy="5029200"/>
          </a:xfrm>
          <a:prstGeom prst="rect">
            <a:avLst/>
          </a:prstGeom>
        </p:spPr>
      </p:pic>
    </p:spTree>
    <p:extLst>
      <p:ext uri="{BB962C8B-B14F-4D97-AF65-F5344CB8AC3E}">
        <p14:creationId xmlns:p14="http://schemas.microsoft.com/office/powerpoint/2010/main" val="16200612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SRISK </a:t>
            </a:r>
            <a:endParaRPr lang="en-US" dirty="0"/>
          </a:p>
        </p:txBody>
      </p:sp>
      <p:pic>
        <p:nvPicPr>
          <p:cNvPr id="4" name="Picture 3"/>
          <p:cNvPicPr>
            <a:picLocks noChangeAspect="1"/>
          </p:cNvPicPr>
          <p:nvPr/>
        </p:nvPicPr>
        <p:blipFill>
          <a:blip r:embed="rId3"/>
          <a:stretch>
            <a:fillRect/>
          </a:stretch>
        </p:blipFill>
        <p:spPr>
          <a:xfrm>
            <a:off x="304800" y="1295400"/>
            <a:ext cx="8547322" cy="5029200"/>
          </a:xfrm>
          <a:prstGeom prst="rect">
            <a:avLst/>
          </a:prstGeom>
        </p:spPr>
      </p:pic>
    </p:spTree>
    <p:extLst>
      <p:ext uri="{BB962C8B-B14F-4D97-AF65-F5344CB8AC3E}">
        <p14:creationId xmlns:p14="http://schemas.microsoft.com/office/powerpoint/2010/main" val="39493469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SINCE 2005</a:t>
            </a:r>
            <a:endParaRPr lang="en-US" dirty="0"/>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28</a:t>
            </a:fld>
            <a:endParaRPr lang="en-US">
              <a:solidFill>
                <a:prstClr val="black">
                  <a:shade val="50000"/>
                </a:prstClr>
              </a:solidFill>
            </a:endParaRPr>
          </a:p>
        </p:txBody>
      </p:sp>
      <p:pic>
        <p:nvPicPr>
          <p:cNvPr id="7" name="Picture 6"/>
          <p:cNvPicPr>
            <a:picLocks noChangeAspect="1"/>
          </p:cNvPicPr>
          <p:nvPr/>
        </p:nvPicPr>
        <p:blipFill>
          <a:blip r:embed="rId3"/>
          <a:stretch>
            <a:fillRect/>
          </a:stretch>
        </p:blipFill>
        <p:spPr>
          <a:xfrm>
            <a:off x="304800" y="1371600"/>
            <a:ext cx="8610600" cy="4800600"/>
          </a:xfrm>
          <a:prstGeom prst="rect">
            <a:avLst/>
          </a:prstGeom>
        </p:spPr>
      </p:pic>
    </p:spTree>
    <p:extLst>
      <p:ext uri="{BB962C8B-B14F-4D97-AF65-F5344CB8AC3E}">
        <p14:creationId xmlns:p14="http://schemas.microsoft.com/office/powerpoint/2010/main" val="656540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 SINCE 2005</a:t>
            </a:r>
            <a:endParaRPr lang="en-US" dirty="0"/>
          </a:p>
        </p:txBody>
      </p:sp>
      <p:sp>
        <p:nvSpPr>
          <p:cNvPr id="4" name="Date Placeholder 3"/>
          <p:cNvSpPr>
            <a:spLocks noGrp="1"/>
          </p:cNvSpPr>
          <p:nvPr>
            <p:ph type="dt" sz="half" idx="10"/>
          </p:nvPr>
        </p:nvSpPr>
        <p:spPr/>
        <p:txBody>
          <a:bodyPr/>
          <a:lstStyle/>
          <a:p>
            <a:pPr>
              <a:defRPr/>
            </a:pPr>
            <a:fld id="{9B83C6B4-2136-4079-9598-25975C9849BA}" type="datetime1">
              <a:rPr lang="en-US" smtClean="0">
                <a:solidFill>
                  <a:prstClr val="black">
                    <a:shade val="50000"/>
                  </a:prstClr>
                </a:solidFill>
              </a:rPr>
              <a:pPr>
                <a:defRPr/>
              </a:pPr>
              <a:t>7/9/2016</a:t>
            </a:fld>
            <a:endParaRPr lang="en-US">
              <a:solidFill>
                <a:prstClr val="black">
                  <a:shade val="50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hade val="50000"/>
                  </a:prstClr>
                </a:solidFill>
              </a:rPr>
              <a:t>VOLATILITY INSTITUTE</a:t>
            </a:r>
            <a:endParaRPr lang="en-US">
              <a:solidFill>
                <a:prstClr val="black">
                  <a:shade val="50000"/>
                </a:prstClr>
              </a:solidFill>
            </a:endParaRPr>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29</a:t>
            </a:fld>
            <a:endParaRPr lang="en-US">
              <a:solidFill>
                <a:prstClr val="black">
                  <a:shade val="50000"/>
                </a:prstClr>
              </a:solidFill>
            </a:endParaRPr>
          </a:p>
        </p:txBody>
      </p:sp>
      <p:pic>
        <p:nvPicPr>
          <p:cNvPr id="7" name="Picture 6"/>
          <p:cNvPicPr>
            <a:picLocks noChangeAspect="1"/>
          </p:cNvPicPr>
          <p:nvPr/>
        </p:nvPicPr>
        <p:blipFill>
          <a:blip r:embed="rId3"/>
          <a:stretch>
            <a:fillRect/>
          </a:stretch>
        </p:blipFill>
        <p:spPr>
          <a:xfrm>
            <a:off x="304800" y="1295400"/>
            <a:ext cx="8534400" cy="5105400"/>
          </a:xfrm>
          <a:prstGeom prst="rect">
            <a:avLst/>
          </a:prstGeom>
        </p:spPr>
      </p:pic>
    </p:spTree>
    <p:extLst>
      <p:ext uri="{BB962C8B-B14F-4D97-AF65-F5344CB8AC3E}">
        <p14:creationId xmlns:p14="http://schemas.microsoft.com/office/powerpoint/2010/main" val="38117844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normAutofit fontScale="90000"/>
          </a:bodyPr>
          <a:lstStyle/>
          <a:p>
            <a:r>
              <a:rPr lang="en-US" sz="3200" dirty="0" smtClean="0"/>
              <a:t>FAILURE OF FINANCIAL INSTITUTIONS</a:t>
            </a:r>
            <a:endParaRPr lang="en-US" sz="3200" dirty="0"/>
          </a:p>
        </p:txBody>
      </p:sp>
      <p:sp>
        <p:nvSpPr>
          <p:cNvPr id="3" name="Content Placeholder 2"/>
          <p:cNvSpPr>
            <a:spLocks noGrp="1"/>
          </p:cNvSpPr>
          <p:nvPr>
            <p:ph idx="1"/>
          </p:nvPr>
        </p:nvSpPr>
        <p:spPr>
          <a:xfrm>
            <a:off x="457200" y="1295400"/>
            <a:ext cx="8229600" cy="5060160"/>
          </a:xfrm>
        </p:spPr>
        <p:txBody>
          <a:bodyPr>
            <a:noAutofit/>
          </a:bodyPr>
          <a:lstStyle/>
          <a:p>
            <a:r>
              <a:rPr lang="en-US" sz="2400" dirty="0" smtClean="0"/>
              <a:t>September 15, 2008 Lehman declared bankruptcy and the most severe events of the financial crisis began.</a:t>
            </a:r>
          </a:p>
          <a:p>
            <a:r>
              <a:rPr lang="en-US" sz="2400" dirty="0" smtClean="0"/>
              <a:t>The U.S. had arranged an orderly rescue of Fannie Mae and Freddie Mac the week before  and then saved AIG, Merrill Lynch, Citigroup, Bank of America, Morgan Stanley, Goldman Sachs, Washington Mutual and Wachovia in the following days and weeks  </a:t>
            </a:r>
          </a:p>
          <a:p>
            <a:r>
              <a:rPr lang="en-US" sz="2400" dirty="0" smtClean="0"/>
              <a:t>Should we rescue such firms?  Should we have rescued Lehman?</a:t>
            </a:r>
          </a:p>
          <a:p>
            <a:r>
              <a:rPr lang="en-US" sz="2400" dirty="0" smtClean="0"/>
              <a:t>If firms count on being rescued, they will take on too much risk.  </a:t>
            </a:r>
          </a:p>
          <a:p>
            <a:r>
              <a:rPr lang="en-US" sz="2400" dirty="0" smtClean="0"/>
              <a:t>Is there a third choice?</a:t>
            </a:r>
          </a:p>
        </p:txBody>
      </p:sp>
    </p:spTree>
    <p:extLst>
      <p:ext uri="{BB962C8B-B14F-4D97-AF65-F5344CB8AC3E}">
        <p14:creationId xmlns:p14="http://schemas.microsoft.com/office/powerpoint/2010/main" val="3385010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CHINA SRISK to date</a:t>
            </a:r>
            <a:endParaRPr lang="en-US" dirty="0"/>
          </a:p>
        </p:txBody>
      </p:sp>
      <p:pic>
        <p:nvPicPr>
          <p:cNvPr id="5" name="Picture 4"/>
          <p:cNvPicPr>
            <a:picLocks noChangeAspect="1"/>
          </p:cNvPicPr>
          <p:nvPr/>
        </p:nvPicPr>
        <p:blipFill>
          <a:blip r:embed="rId3"/>
          <a:stretch>
            <a:fillRect/>
          </a:stretch>
        </p:blipFill>
        <p:spPr>
          <a:xfrm>
            <a:off x="228600" y="1371600"/>
            <a:ext cx="8686800" cy="5181600"/>
          </a:xfrm>
          <a:prstGeom prst="rect">
            <a:avLst/>
          </a:prstGeom>
        </p:spPr>
      </p:pic>
    </p:spTree>
    <p:extLst>
      <p:ext uri="{BB962C8B-B14F-4D97-AF65-F5344CB8AC3E}">
        <p14:creationId xmlns:p14="http://schemas.microsoft.com/office/powerpoint/2010/main" val="33494017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RISK IN CHINA?</a:t>
            </a:r>
            <a:endParaRPr lang="en-US" dirty="0"/>
          </a:p>
        </p:txBody>
      </p:sp>
      <p:pic>
        <p:nvPicPr>
          <p:cNvPr id="4" name="Picture 3"/>
          <p:cNvPicPr>
            <a:picLocks noChangeAspect="1"/>
          </p:cNvPicPr>
          <p:nvPr/>
        </p:nvPicPr>
        <p:blipFill>
          <a:blip r:embed="rId3"/>
          <a:stretch>
            <a:fillRect/>
          </a:stretch>
        </p:blipFill>
        <p:spPr>
          <a:xfrm>
            <a:off x="304800" y="1371600"/>
            <a:ext cx="8610600" cy="5181600"/>
          </a:xfrm>
          <a:prstGeom prst="rect">
            <a:avLst/>
          </a:prstGeom>
        </p:spPr>
      </p:pic>
    </p:spTree>
    <p:extLst>
      <p:ext uri="{BB962C8B-B14F-4D97-AF65-F5344CB8AC3E}">
        <p14:creationId xmlns:p14="http://schemas.microsoft.com/office/powerpoint/2010/main" val="2404968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96975"/>
            <a:ext cx="8686800" cy="1089025"/>
          </a:xfrm>
        </p:spPr>
        <p:txBody>
          <a:bodyPr>
            <a:normAutofit fontScale="90000"/>
          </a:bodyPr>
          <a:lstStyle/>
          <a:p>
            <a:r>
              <a:rPr lang="en-US" sz="4000" dirty="0" smtClean="0"/>
              <a:t>Decomposing Change in SRISK to pre-Brexit </a:t>
            </a: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32</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228600" y="2971800"/>
            <a:ext cx="8610600" cy="3439486"/>
          </a:xfrm>
          <a:prstGeom prst="rect">
            <a:avLst/>
          </a:prstGeom>
        </p:spPr>
      </p:pic>
    </p:spTree>
    <p:extLst>
      <p:ext uri="{BB962C8B-B14F-4D97-AF65-F5344CB8AC3E}">
        <p14:creationId xmlns:p14="http://schemas.microsoft.com/office/powerpoint/2010/main" val="2875728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SRISK DETAILS</a:t>
            </a:r>
            <a:endParaRPr lang="en-US" dirty="0"/>
          </a:p>
        </p:txBody>
      </p:sp>
      <p:pic>
        <p:nvPicPr>
          <p:cNvPr id="2" name="Picture 1"/>
          <p:cNvPicPr>
            <a:picLocks noChangeAspect="1"/>
          </p:cNvPicPr>
          <p:nvPr/>
        </p:nvPicPr>
        <p:blipFill>
          <a:blip r:embed="rId2"/>
          <a:stretch>
            <a:fillRect/>
          </a:stretch>
        </p:blipFill>
        <p:spPr>
          <a:xfrm>
            <a:off x="228600" y="1676400"/>
            <a:ext cx="8686800" cy="4648200"/>
          </a:xfrm>
          <a:prstGeom prst="rect">
            <a:avLst/>
          </a:prstGeom>
        </p:spPr>
      </p:pic>
    </p:spTree>
    <p:extLst>
      <p:ext uri="{BB962C8B-B14F-4D97-AF65-F5344CB8AC3E}">
        <p14:creationId xmlns:p14="http://schemas.microsoft.com/office/powerpoint/2010/main" val="4210980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057400"/>
            <a:ext cx="8493370" cy="2057400"/>
          </a:xfrm>
        </p:spPr>
        <p:txBody>
          <a:bodyPr>
            <a:normAutofit/>
          </a:bodyPr>
          <a:lstStyle/>
          <a:p>
            <a:r>
              <a:rPr lang="en-US" dirty="0" smtClean="0"/>
              <a:t>The  Brexit effect</a:t>
            </a:r>
            <a:endParaRPr lang="en-US" dirty="0"/>
          </a:p>
        </p:txBody>
      </p:sp>
      <p:sp>
        <p:nvSpPr>
          <p:cNvPr id="4" name="Slide Number Placeholder 3"/>
          <p:cNvSpPr>
            <a:spLocks noGrp="1"/>
          </p:cNvSpPr>
          <p:nvPr>
            <p:ph type="sldNum" sz="quarter" idx="12"/>
          </p:nvPr>
        </p:nvSpPr>
        <p:spPr/>
        <p:txBody>
          <a:bodyPr/>
          <a:lstStyle/>
          <a:p>
            <a:fld id="{353EE8BA-B6C7-4CC4-8BA3-763315345468}" type="slidenum">
              <a:rPr lang="en-US" smtClean="0"/>
              <a:pPr/>
              <a:t>34</a:t>
            </a:fld>
            <a:endParaRPr lang="en-US"/>
          </a:p>
        </p:txBody>
      </p:sp>
    </p:spTree>
    <p:extLst>
      <p:ext uri="{BB962C8B-B14F-4D97-AF65-F5344CB8AC3E}">
        <p14:creationId xmlns:p14="http://schemas.microsoft.com/office/powerpoint/2010/main" val="4169119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089025"/>
          </a:xfrm>
        </p:spPr>
        <p:txBody>
          <a:bodyPr>
            <a:normAutofit fontScale="90000"/>
          </a:bodyPr>
          <a:lstStyle/>
          <a:p>
            <a:r>
              <a:rPr lang="en-US" sz="4000" dirty="0" smtClean="0"/>
              <a:t>Decomposing Change in SRISK around the </a:t>
            </a:r>
            <a:r>
              <a:rPr lang="en-US" sz="4000" dirty="0" err="1" smtClean="0"/>
              <a:t>brexit</a:t>
            </a:r>
            <a:r>
              <a:rPr lang="en-US" sz="4000" dirty="0" smtClean="0"/>
              <a:t/>
            </a:r>
            <a:br>
              <a:rPr lang="en-US" sz="4000" dirty="0" smtClean="0"/>
            </a:br>
            <a:r>
              <a:rPr lang="en-US" sz="4000" dirty="0" smtClean="0"/>
              <a:t>U.K. BANKS</a:t>
            </a:r>
            <a:br>
              <a:rPr lang="en-US" sz="4000" dirty="0" smtClean="0"/>
            </a:b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35</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152400" y="1981200"/>
            <a:ext cx="8839200" cy="4038600"/>
          </a:xfrm>
          <a:prstGeom prst="rect">
            <a:avLst/>
          </a:prstGeom>
        </p:spPr>
      </p:pic>
    </p:spTree>
    <p:extLst>
      <p:ext uri="{BB962C8B-B14F-4D97-AF65-F5344CB8AC3E}">
        <p14:creationId xmlns:p14="http://schemas.microsoft.com/office/powerpoint/2010/main" val="123336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089025"/>
          </a:xfrm>
        </p:spPr>
        <p:txBody>
          <a:bodyPr>
            <a:normAutofit fontScale="90000"/>
          </a:bodyPr>
          <a:lstStyle/>
          <a:p>
            <a:r>
              <a:rPr lang="en-US" sz="4000" dirty="0" smtClean="0"/>
              <a:t>Decomposing Change in SRISK around the </a:t>
            </a:r>
            <a:r>
              <a:rPr lang="en-US" sz="4000" dirty="0" err="1" smtClean="0"/>
              <a:t>brexit</a:t>
            </a:r>
            <a:r>
              <a:rPr lang="en-US" sz="4000" dirty="0" smtClean="0"/>
              <a:t/>
            </a:r>
            <a:br>
              <a:rPr lang="en-US" sz="4000" dirty="0" smtClean="0"/>
            </a:br>
            <a:r>
              <a:rPr lang="en-US" sz="4000" dirty="0" smtClean="0"/>
              <a:t>U.S. BANKS</a:t>
            </a:r>
            <a:br>
              <a:rPr lang="en-US" sz="4000" dirty="0" smtClean="0"/>
            </a:b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36</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152400" y="1905000"/>
            <a:ext cx="8839200" cy="4114800"/>
          </a:xfrm>
          <a:prstGeom prst="rect">
            <a:avLst/>
          </a:prstGeom>
        </p:spPr>
      </p:pic>
    </p:spTree>
    <p:extLst>
      <p:ext uri="{BB962C8B-B14F-4D97-AF65-F5344CB8AC3E}">
        <p14:creationId xmlns:p14="http://schemas.microsoft.com/office/powerpoint/2010/main" val="33165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089025"/>
          </a:xfrm>
        </p:spPr>
        <p:txBody>
          <a:bodyPr>
            <a:normAutofit fontScale="90000"/>
          </a:bodyPr>
          <a:lstStyle/>
          <a:p>
            <a:r>
              <a:rPr lang="en-US" sz="4000" dirty="0" smtClean="0"/>
              <a:t>Decomposing Change in SRISK around the </a:t>
            </a:r>
            <a:r>
              <a:rPr lang="en-US" sz="4000" dirty="0" err="1" smtClean="0"/>
              <a:t>brexit</a:t>
            </a:r>
            <a:r>
              <a:rPr lang="en-US" sz="4000" dirty="0" smtClean="0"/>
              <a:t/>
            </a:r>
            <a:br>
              <a:rPr lang="en-US" sz="4000" dirty="0" smtClean="0"/>
            </a:br>
            <a:r>
              <a:rPr lang="en-US" sz="4000" dirty="0" smtClean="0"/>
              <a:t>European BANKS</a:t>
            </a:r>
            <a:br>
              <a:rPr lang="en-US" sz="4000" dirty="0" smtClean="0"/>
            </a:b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37</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228600" y="2057400"/>
            <a:ext cx="8610600" cy="4343400"/>
          </a:xfrm>
          <a:prstGeom prst="rect">
            <a:avLst/>
          </a:prstGeom>
        </p:spPr>
      </p:pic>
    </p:spTree>
    <p:extLst>
      <p:ext uri="{BB962C8B-B14F-4D97-AF65-F5344CB8AC3E}">
        <p14:creationId xmlns:p14="http://schemas.microsoft.com/office/powerpoint/2010/main" val="321737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089025"/>
          </a:xfrm>
        </p:spPr>
        <p:txBody>
          <a:bodyPr>
            <a:normAutofit fontScale="90000"/>
          </a:bodyPr>
          <a:lstStyle/>
          <a:p>
            <a:r>
              <a:rPr lang="en-US" sz="4000" dirty="0" smtClean="0"/>
              <a:t>Decomposing Change in SRISK around the </a:t>
            </a:r>
            <a:r>
              <a:rPr lang="en-US" sz="4000" dirty="0" err="1" smtClean="0"/>
              <a:t>brexit</a:t>
            </a:r>
            <a:r>
              <a:rPr lang="en-US" sz="4000" dirty="0" smtClean="0"/>
              <a:t/>
            </a:r>
            <a:br>
              <a:rPr lang="en-US" sz="4000" dirty="0" smtClean="0"/>
            </a:br>
            <a:r>
              <a:rPr lang="en-US" sz="4000" dirty="0" err="1" smtClean="0"/>
              <a:t>italian</a:t>
            </a:r>
            <a:r>
              <a:rPr lang="en-US" sz="4000" dirty="0" smtClean="0"/>
              <a:t> BANKS</a:t>
            </a:r>
            <a:br>
              <a:rPr lang="en-US" sz="4000" dirty="0" smtClean="0"/>
            </a:b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38</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228600" y="1905000"/>
            <a:ext cx="8763000" cy="4267200"/>
          </a:xfrm>
          <a:prstGeom prst="rect">
            <a:avLst/>
          </a:prstGeom>
        </p:spPr>
      </p:pic>
    </p:spTree>
    <p:extLst>
      <p:ext uri="{BB962C8B-B14F-4D97-AF65-F5344CB8AC3E}">
        <p14:creationId xmlns:p14="http://schemas.microsoft.com/office/powerpoint/2010/main" val="370327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089025"/>
          </a:xfrm>
        </p:spPr>
        <p:txBody>
          <a:bodyPr>
            <a:normAutofit fontScale="90000"/>
          </a:bodyPr>
          <a:lstStyle/>
          <a:p>
            <a:r>
              <a:rPr lang="en-US" sz="4000" dirty="0" smtClean="0"/>
              <a:t>Decomposing Change in SRISK around the </a:t>
            </a:r>
            <a:r>
              <a:rPr lang="en-US" sz="4000" dirty="0" err="1" smtClean="0"/>
              <a:t>brexit</a:t>
            </a:r>
            <a:r>
              <a:rPr lang="en-US" sz="4000" dirty="0" smtClean="0"/>
              <a:t/>
            </a:r>
            <a:br>
              <a:rPr lang="en-US" sz="4000" dirty="0" smtClean="0"/>
            </a:br>
            <a:r>
              <a:rPr lang="en-US" sz="4000" dirty="0" err="1" smtClean="0"/>
              <a:t>chinese</a:t>
            </a:r>
            <a:r>
              <a:rPr lang="en-US" sz="4000" dirty="0" smtClean="0"/>
              <a:t> BANKS</a:t>
            </a:r>
            <a:br>
              <a:rPr lang="en-US" sz="4000" dirty="0" smtClean="0"/>
            </a:br>
            <a:endParaRPr lang="en-US" sz="4000" dirty="0"/>
          </a:p>
        </p:txBody>
      </p:sp>
      <p:sp>
        <p:nvSpPr>
          <p:cNvPr id="5" name="Slide Number Placeholder 4"/>
          <p:cNvSpPr>
            <a:spLocks noGrp="1"/>
          </p:cNvSpPr>
          <p:nvPr>
            <p:ph type="sldNum" sz="quarter" idx="12"/>
          </p:nvPr>
        </p:nvSpPr>
        <p:spPr/>
        <p:txBody>
          <a:bodyPr/>
          <a:lstStyle/>
          <a:p>
            <a:pPr>
              <a:defRPr/>
            </a:pPr>
            <a:fld id="{29E9FE74-26C4-453F-A469-645AC67C19F3}" type="slidenum">
              <a:rPr lang="en-US" smtClean="0">
                <a:solidFill>
                  <a:prstClr val="black">
                    <a:shade val="50000"/>
                  </a:prstClr>
                </a:solidFill>
              </a:rPr>
              <a:pPr>
                <a:defRPr/>
              </a:pPr>
              <a:t>39</a:t>
            </a:fld>
            <a:endParaRPr lang="en-US">
              <a:solidFill>
                <a:prstClr val="black">
                  <a:shade val="50000"/>
                </a:prstClr>
              </a:solidFill>
            </a:endParaRPr>
          </a:p>
        </p:txBody>
      </p:sp>
      <p:pic>
        <p:nvPicPr>
          <p:cNvPr id="4" name="Picture 3"/>
          <p:cNvPicPr>
            <a:picLocks noChangeAspect="1"/>
          </p:cNvPicPr>
          <p:nvPr/>
        </p:nvPicPr>
        <p:blipFill>
          <a:blip r:embed="rId3"/>
          <a:stretch>
            <a:fillRect/>
          </a:stretch>
        </p:blipFill>
        <p:spPr>
          <a:xfrm>
            <a:off x="228600" y="2286000"/>
            <a:ext cx="8717241" cy="3886200"/>
          </a:xfrm>
          <a:prstGeom prst="rect">
            <a:avLst/>
          </a:prstGeom>
        </p:spPr>
      </p:pic>
    </p:spTree>
    <p:extLst>
      <p:ext uri="{BB962C8B-B14F-4D97-AF65-F5344CB8AC3E}">
        <p14:creationId xmlns:p14="http://schemas.microsoft.com/office/powerpoint/2010/main" val="258029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RISK</a:t>
            </a:r>
            <a:endParaRPr lang="en-US" dirty="0"/>
          </a:p>
        </p:txBody>
      </p:sp>
      <p:sp>
        <p:nvSpPr>
          <p:cNvPr id="3" name="Content Placeholder 2"/>
          <p:cNvSpPr>
            <a:spLocks noGrp="1"/>
          </p:cNvSpPr>
          <p:nvPr>
            <p:ph idx="1"/>
          </p:nvPr>
        </p:nvSpPr>
        <p:spPr/>
        <p:txBody>
          <a:bodyPr/>
          <a:lstStyle/>
          <a:p>
            <a:r>
              <a:rPr lang="en-US" dirty="0" smtClean="0"/>
              <a:t>WHEN THE FAILURE OF AN INSTITUTION TO MEET ITS OBLIGATIONS HAS SERIOUS CONSEQUENCES FOR THE REAL ECONOMY</a:t>
            </a:r>
          </a:p>
          <a:p>
            <a:endParaRPr lang="en-US" dirty="0" smtClean="0"/>
          </a:p>
          <a:p>
            <a:r>
              <a:rPr lang="en-US" dirty="0" smtClean="0"/>
              <a:t>FAILURE OF ONE INSTITUTION WILL BE MUCH MORE DANGEROUS IF THE WHOLE FINANCIAL SECTOR IS WEAK.</a:t>
            </a:r>
          </a:p>
          <a:p>
            <a:endParaRPr lang="en-US" dirty="0" smtClean="0"/>
          </a:p>
          <a:p>
            <a:endParaRPr lang="en-US" dirty="0"/>
          </a:p>
        </p:txBody>
      </p:sp>
    </p:spTree>
    <p:extLst>
      <p:ext uri="{BB962C8B-B14F-4D97-AF65-F5344CB8AC3E}">
        <p14:creationId xmlns:p14="http://schemas.microsoft.com/office/powerpoint/2010/main" val="3061055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752601"/>
            <a:ext cx="8229600" cy="4572000"/>
          </a:xfrm>
        </p:spPr>
        <p:txBody>
          <a:bodyPr>
            <a:normAutofit fontScale="85000" lnSpcReduction="20000"/>
          </a:bodyPr>
          <a:lstStyle/>
          <a:p>
            <a:r>
              <a:rPr lang="en-US" dirty="0" smtClean="0"/>
              <a:t>Global financial sector health remains uneven across different regions </a:t>
            </a:r>
          </a:p>
          <a:p>
            <a:r>
              <a:rPr lang="en-US" dirty="0" smtClean="0"/>
              <a:t>Diverging patterns: Leverage, leverage, leverage!</a:t>
            </a:r>
          </a:p>
          <a:p>
            <a:pPr lvl="1"/>
            <a:r>
              <a:rPr lang="en-US" u="sng" dirty="0" smtClean="0"/>
              <a:t>US financial sector has been de-leveraging steadily</a:t>
            </a:r>
          </a:p>
          <a:p>
            <a:pPr lvl="2"/>
            <a:r>
              <a:rPr lang="en-US" dirty="0" smtClean="0"/>
              <a:t>TARP, stress tests and other measures appear to have recapitalized the banking sector well</a:t>
            </a:r>
          </a:p>
          <a:p>
            <a:pPr lvl="1"/>
            <a:r>
              <a:rPr lang="en-US" u="sng" dirty="0" smtClean="0"/>
              <a:t>Europe looked as bad in 2011 as in 2008/9, but is on the mend</a:t>
            </a:r>
          </a:p>
          <a:p>
            <a:pPr lvl="2"/>
            <a:r>
              <a:rPr lang="en-US" dirty="0" smtClean="0"/>
              <a:t>European stress tests have failed to recapitalize the financial sector in economic terms</a:t>
            </a:r>
          </a:p>
          <a:p>
            <a:pPr lvl="1"/>
            <a:r>
              <a:rPr lang="en-US" u="sng" dirty="0" smtClean="0"/>
              <a:t>Asia has been leveraging steadily, especially China</a:t>
            </a:r>
          </a:p>
          <a:p>
            <a:pPr lvl="2"/>
            <a:r>
              <a:rPr lang="en-US" dirty="0" smtClean="0"/>
              <a:t>Debt-based stimulus appears to be the culprit</a:t>
            </a:r>
          </a:p>
          <a:p>
            <a:pPr lvl="2"/>
            <a:r>
              <a:rPr lang="en-US" dirty="0" smtClean="0"/>
              <a:t>True risks understated as banks are state-owned with significant off-balance sheet debt (wealth management products) </a:t>
            </a:r>
          </a:p>
          <a:p>
            <a:r>
              <a:rPr lang="en-US" dirty="0" smtClean="0"/>
              <a:t>Effect of Brexit</a:t>
            </a:r>
            <a:r>
              <a:rPr lang="en-US" dirty="0" smtClean="0"/>
              <a:t>: UK, US and European banks </a:t>
            </a:r>
            <a:r>
              <a:rPr lang="en-US" smtClean="0"/>
              <a:t>most severely </a:t>
            </a:r>
            <a:r>
              <a:rPr lang="en-US" dirty="0" smtClean="0"/>
              <a:t>affected</a:t>
            </a: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4AAC847A-4654-4358-A5C6-AA92DBB9EBBC}" type="slidenum">
              <a:rPr lang="en-US" smtClean="0">
                <a:solidFill>
                  <a:prstClr val="black">
                    <a:shade val="50000"/>
                  </a:prstClr>
                </a:solidFill>
              </a:rPr>
              <a:pPr>
                <a:defRPr/>
              </a:pPr>
              <a:t>40</a:t>
            </a:fld>
            <a:endParaRPr lang="en-US">
              <a:solidFill>
                <a:prstClr val="black">
                  <a:shade val="50000"/>
                </a:prstClr>
              </a:solidFill>
            </a:endParaRPr>
          </a:p>
        </p:txBody>
      </p:sp>
    </p:spTree>
    <p:extLst>
      <p:ext uri="{BB962C8B-B14F-4D97-AF65-F5344CB8AC3E}">
        <p14:creationId xmlns:p14="http://schemas.microsoft.com/office/powerpoint/2010/main" val="183962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CHALLENGE</a:t>
            </a:r>
            <a:endParaRPr lang="en-US" dirty="0"/>
          </a:p>
        </p:txBody>
      </p:sp>
      <p:sp>
        <p:nvSpPr>
          <p:cNvPr id="3" name="Content Placeholder 2"/>
          <p:cNvSpPr>
            <a:spLocks noGrp="1"/>
          </p:cNvSpPr>
          <p:nvPr>
            <p:ph idx="1"/>
          </p:nvPr>
        </p:nvSpPr>
        <p:spPr/>
        <p:txBody>
          <a:bodyPr/>
          <a:lstStyle/>
          <a:p>
            <a:r>
              <a:rPr lang="en-US" dirty="0" smtClean="0"/>
              <a:t>ENSURE THAT FINANCIAL INSTITUTIONS HAVE SUFFICIENT CAPITAL SO THAT THEY CAN NOT ONLY SURVIVE A FINANCIAL CRISIS, BUT CONTINUE TO INTERMEDIATE AND PROVIDE FINANCIAL SERVICES TO THE REAL ECONOMY.</a:t>
            </a:r>
          </a:p>
          <a:p>
            <a:endParaRPr lang="en-US" dirty="0" smtClean="0"/>
          </a:p>
          <a:p>
            <a:r>
              <a:rPr lang="en-US" dirty="0" smtClean="0"/>
              <a:t>GOOD REGULATION IS PREVENTION – NOT RESCUE</a:t>
            </a:r>
            <a:endParaRPr lang="en-US" dirty="0"/>
          </a:p>
        </p:txBody>
      </p:sp>
    </p:spTree>
    <p:extLst>
      <p:ext uri="{BB962C8B-B14F-4D97-AF65-F5344CB8AC3E}">
        <p14:creationId xmlns:p14="http://schemas.microsoft.com/office/powerpoint/2010/main" val="38287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B83C6B4-2136-4079-9598-25975C9849BA}" type="datetime1">
              <a:rPr lang="en-US" smtClean="0"/>
              <a:pPr>
                <a:defRPr/>
              </a:pPr>
              <a:t>7/9/2016</a:t>
            </a:fld>
            <a:endParaRPr lang="en-US"/>
          </a:p>
        </p:txBody>
      </p:sp>
      <p:sp>
        <p:nvSpPr>
          <p:cNvPr id="5" name="Footer Placeholder 4"/>
          <p:cNvSpPr>
            <a:spLocks noGrp="1"/>
          </p:cNvSpPr>
          <p:nvPr>
            <p:ph type="ftr" sz="quarter" idx="11"/>
          </p:nvPr>
        </p:nvSpPr>
        <p:spPr/>
        <p:txBody>
          <a:bodyPr/>
          <a:lstStyle/>
          <a:p>
            <a:pPr>
              <a:defRPr/>
            </a:pPr>
            <a:r>
              <a:rPr lang="en-US" smtClean="0"/>
              <a:t>VOLATILITY INSTITUTE</a:t>
            </a:r>
            <a:endParaRPr lang="en-US"/>
          </a:p>
        </p:txBody>
      </p:sp>
      <p:sp>
        <p:nvSpPr>
          <p:cNvPr id="6" name="Slide Number Placeholder 5"/>
          <p:cNvSpPr>
            <a:spLocks noGrp="1"/>
          </p:cNvSpPr>
          <p:nvPr>
            <p:ph type="sldNum" sz="quarter" idx="12"/>
          </p:nvPr>
        </p:nvSpPr>
        <p:spPr/>
        <p:txBody>
          <a:bodyPr/>
          <a:lstStyle/>
          <a:p>
            <a:pPr>
              <a:defRPr/>
            </a:pPr>
            <a:fld id="{4AAC847A-4654-4358-A5C6-AA92DBB9EBBC}" type="slidenum">
              <a:rPr lang="en-US" smtClean="0"/>
              <a:pPr>
                <a:defRPr/>
              </a:pPr>
              <a:t>6</a:t>
            </a:fld>
            <a:endParaRPr lang="en-US"/>
          </a:p>
        </p:txBody>
      </p:sp>
      <p:graphicFrame>
        <p:nvGraphicFramePr>
          <p:cNvPr id="396290" name="Object 2"/>
          <p:cNvGraphicFramePr>
            <a:graphicFrameLocks noChangeAspect="1"/>
          </p:cNvGraphicFramePr>
          <p:nvPr/>
        </p:nvGraphicFramePr>
        <p:xfrm>
          <a:off x="228600" y="0"/>
          <a:ext cx="8914078" cy="6684784"/>
        </p:xfrm>
        <a:graphic>
          <a:graphicData uri="http://schemas.openxmlformats.org/presentationml/2006/ole">
            <mc:AlternateContent xmlns:mc="http://schemas.openxmlformats.org/markup-compatibility/2006">
              <mc:Choice xmlns:v="urn:schemas-microsoft-com:vml" Requires="v">
                <p:oleObj spid="_x0000_s39957" name="Presentation" r:id="rId4" imgW="4570388" imgH="3427437" progId="PowerPoint.Show.12">
                  <p:embed/>
                </p:oleObj>
              </mc:Choice>
              <mc:Fallback>
                <p:oleObj name="Presentation" r:id="rId4" imgW="4570388" imgH="3427437"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914078" cy="6684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34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SRISK</a:t>
            </a:r>
            <a:endParaRPr lang="en-US" dirty="0"/>
          </a:p>
        </p:txBody>
      </p:sp>
      <p:sp>
        <p:nvSpPr>
          <p:cNvPr id="3" name="Content Placeholder 2"/>
          <p:cNvSpPr>
            <a:spLocks noGrp="1"/>
          </p:cNvSpPr>
          <p:nvPr>
            <p:ph idx="1"/>
          </p:nvPr>
        </p:nvSpPr>
        <p:spPr>
          <a:xfrm>
            <a:off x="457200" y="1752601"/>
            <a:ext cx="8229600" cy="4572000"/>
          </a:xfrm>
        </p:spPr>
        <p:txBody>
          <a:bodyPr>
            <a:normAutofit fontScale="85000" lnSpcReduction="20000"/>
          </a:bodyPr>
          <a:lstStyle/>
          <a:p>
            <a:r>
              <a:rPr lang="en-US" i="1" dirty="0" smtClean="0"/>
              <a:t>How much capital would a financial institution need to raise in order to function normally if we have another  financial  crisis?</a:t>
            </a:r>
          </a:p>
          <a:p>
            <a:r>
              <a:rPr lang="en-US" dirty="0" smtClean="0"/>
              <a:t>We measure this econometrically based on market data on equities and balance sheet data on liabilities.  We update weekly on V-LAB for US and Global financial firms.  We call this </a:t>
            </a:r>
            <a:r>
              <a:rPr lang="en-US" sz="2800" i="1" dirty="0" smtClean="0"/>
              <a:t>SRISK</a:t>
            </a:r>
            <a:r>
              <a:rPr lang="en-US" dirty="0" smtClean="0"/>
              <a:t>.</a:t>
            </a:r>
          </a:p>
          <a:p>
            <a:r>
              <a:rPr lang="en-US" sz="2000" dirty="0" smtClean="0">
                <a:solidFill>
                  <a:srgbClr val="FFFF00"/>
                </a:solidFill>
              </a:rPr>
              <a:t>Principle investigators:  Viral Acharya, </a:t>
            </a:r>
            <a:r>
              <a:rPr lang="en-US" sz="2000" dirty="0">
                <a:solidFill>
                  <a:srgbClr val="FFFF00"/>
                </a:solidFill>
              </a:rPr>
              <a:t>Rob Engle </a:t>
            </a:r>
            <a:r>
              <a:rPr lang="en-US" sz="2000" dirty="0" smtClean="0">
                <a:solidFill>
                  <a:srgbClr val="FFFF00"/>
                </a:solidFill>
              </a:rPr>
              <a:t>and Matt Richardson at the Volatility Institute at NYU’s Stern School. Collaboration with HEC Lausanne and the Institute for Global Finance at University of New South Wales.  Contributions by Christian </a:t>
            </a:r>
            <a:r>
              <a:rPr lang="en-US" sz="2000" dirty="0" err="1" smtClean="0">
                <a:solidFill>
                  <a:srgbClr val="FFFF00"/>
                </a:solidFill>
              </a:rPr>
              <a:t>Brownlees</a:t>
            </a:r>
            <a:r>
              <a:rPr lang="en-US" sz="2000" dirty="0" smtClean="0">
                <a:solidFill>
                  <a:srgbClr val="FFFF00"/>
                </a:solidFill>
              </a:rPr>
              <a:t>, Rob </a:t>
            </a:r>
            <a:r>
              <a:rPr lang="en-US" sz="2000" dirty="0" err="1" smtClean="0">
                <a:solidFill>
                  <a:srgbClr val="FFFF00"/>
                </a:solidFill>
              </a:rPr>
              <a:t>Capellini</a:t>
            </a:r>
            <a:r>
              <a:rPr lang="en-US" sz="2000" dirty="0" smtClean="0">
                <a:solidFill>
                  <a:srgbClr val="FFFF00"/>
                </a:solidFill>
              </a:rPr>
              <a:t>, Diane </a:t>
            </a:r>
            <a:r>
              <a:rPr lang="en-US" sz="2000" dirty="0" err="1" smtClean="0">
                <a:solidFill>
                  <a:srgbClr val="FFFF00"/>
                </a:solidFill>
              </a:rPr>
              <a:t>Perriet</a:t>
            </a:r>
            <a:r>
              <a:rPr lang="en-US" sz="2000" dirty="0" smtClean="0">
                <a:solidFill>
                  <a:srgbClr val="FFFF00"/>
                </a:solidFill>
              </a:rPr>
              <a:t>, Emil </a:t>
            </a:r>
            <a:r>
              <a:rPr lang="en-US" sz="2000" dirty="0" err="1" smtClean="0">
                <a:solidFill>
                  <a:srgbClr val="FFFF00"/>
                </a:solidFill>
              </a:rPr>
              <a:t>Siriwardane</a:t>
            </a:r>
            <a:r>
              <a:rPr lang="en-US" sz="2000" dirty="0" smtClean="0">
                <a:solidFill>
                  <a:srgbClr val="FFFF00"/>
                </a:solidFill>
              </a:rPr>
              <a:t>.</a:t>
            </a:r>
          </a:p>
          <a:p>
            <a:r>
              <a:rPr lang="en-US" sz="2000" dirty="0" smtClean="0">
                <a:solidFill>
                  <a:srgbClr val="FFFF00"/>
                </a:solidFill>
              </a:rPr>
              <a:t>References:  </a:t>
            </a:r>
            <a:r>
              <a:rPr lang="en-US" sz="2000" dirty="0" err="1" smtClean="0">
                <a:solidFill>
                  <a:srgbClr val="FFFF00"/>
                </a:solidFill>
              </a:rPr>
              <a:t>Acharya</a:t>
            </a:r>
            <a:r>
              <a:rPr lang="en-US" sz="2000" dirty="0" smtClean="0">
                <a:solidFill>
                  <a:srgbClr val="FFFF00"/>
                </a:solidFill>
              </a:rPr>
              <a:t>, Pedersen, </a:t>
            </a:r>
            <a:r>
              <a:rPr lang="en-US" sz="2000" dirty="0" err="1" smtClean="0">
                <a:solidFill>
                  <a:srgbClr val="FFFF00"/>
                </a:solidFill>
              </a:rPr>
              <a:t>Phillipon</a:t>
            </a:r>
            <a:r>
              <a:rPr lang="en-US" sz="2000" dirty="0" smtClean="0">
                <a:solidFill>
                  <a:srgbClr val="FFFF00"/>
                </a:solidFill>
              </a:rPr>
              <a:t>, Richardson “Measuring Systemic Risk (2010);  </a:t>
            </a:r>
            <a:r>
              <a:rPr lang="en-US" sz="2000" dirty="0" err="1" smtClean="0">
                <a:solidFill>
                  <a:srgbClr val="FFFF00"/>
                </a:solidFill>
              </a:rPr>
              <a:t>Acharya</a:t>
            </a:r>
            <a:r>
              <a:rPr lang="en-US" sz="2000" dirty="0" smtClean="0">
                <a:solidFill>
                  <a:srgbClr val="FFFF00"/>
                </a:solidFill>
              </a:rPr>
              <a:t>, Engle, Richardson “Capital Shortfall, A New Approach to Ranking and Regulating Systemic Risks, AEAPP (2012), </a:t>
            </a:r>
            <a:r>
              <a:rPr lang="en-US" sz="2000" dirty="0" err="1" smtClean="0">
                <a:solidFill>
                  <a:srgbClr val="FFFF00"/>
                </a:solidFill>
              </a:rPr>
              <a:t>Brownlees</a:t>
            </a:r>
            <a:r>
              <a:rPr lang="en-US" sz="2000" dirty="0" smtClean="0">
                <a:solidFill>
                  <a:srgbClr val="FFFF00"/>
                </a:solidFill>
              </a:rPr>
              <a:t> and Engle, “Volatilities, Correlations and Tails for Systemic Risk Measurement”,2010</a:t>
            </a:r>
          </a:p>
          <a:p>
            <a:endParaRPr lang="en-US" dirty="0"/>
          </a:p>
        </p:txBody>
      </p:sp>
    </p:spTree>
    <p:extLst>
      <p:ext uri="{BB962C8B-B14F-4D97-AF65-F5344CB8AC3E}">
        <p14:creationId xmlns:p14="http://schemas.microsoft.com/office/powerpoint/2010/main" val="81729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i="1" dirty="0" smtClean="0"/>
              <a:t>SRISK</a:t>
            </a:r>
            <a:r>
              <a:rPr lang="en-US" dirty="0" smtClean="0"/>
              <a:t>	</a:t>
            </a:r>
            <a:endParaRPr lang="en-US" dirty="0"/>
          </a:p>
        </p:txBody>
      </p:sp>
      <p:sp>
        <p:nvSpPr>
          <p:cNvPr id="3" name="Content Placeholder 2"/>
          <p:cNvSpPr>
            <a:spLocks noGrp="1"/>
          </p:cNvSpPr>
          <p:nvPr>
            <p:ph idx="1"/>
          </p:nvPr>
        </p:nvSpPr>
        <p:spPr>
          <a:xfrm>
            <a:off x="304800" y="1554162"/>
            <a:ext cx="8686800" cy="5075238"/>
          </a:xfrm>
        </p:spPr>
        <p:txBody>
          <a:bodyPr>
            <a:noAutofit/>
          </a:bodyPr>
          <a:lstStyle/>
          <a:p>
            <a:r>
              <a:rPr lang="en-US" sz="2800" dirty="0" smtClean="0"/>
              <a:t>SRISK is computed from:</a:t>
            </a:r>
          </a:p>
          <a:p>
            <a:endParaRPr lang="en-US" sz="2800" dirty="0" smtClean="0"/>
          </a:p>
          <a:p>
            <a:endParaRPr lang="en-US" sz="2800" dirty="0" smtClean="0"/>
          </a:p>
          <a:p>
            <a:endParaRPr lang="en-US" sz="2800" dirty="0" smtClean="0"/>
          </a:p>
          <a:p>
            <a:endParaRPr lang="en-US" sz="2800" dirty="0" smtClean="0"/>
          </a:p>
          <a:p>
            <a:r>
              <a:rPr lang="en-US" sz="2800" dirty="0" smtClean="0"/>
              <a:t>Where k is a prudential level of equity relative to assets.</a:t>
            </a:r>
          </a:p>
          <a:p>
            <a:r>
              <a:rPr lang="en-US" sz="2800" dirty="0" smtClean="0"/>
              <a:t> LRMES is the decline in equity values to be expected if there is another financial crisis.</a:t>
            </a:r>
          </a:p>
          <a:p>
            <a:r>
              <a:rPr lang="en-US" sz="2800" b="1" i="1" dirty="0" smtClean="0"/>
              <a:t>SRISK depends upon size, leverage and risk</a:t>
            </a:r>
            <a:r>
              <a:rPr lang="en-US" sz="2800" dirty="0" smtClean="0"/>
              <a:t>.</a:t>
            </a:r>
          </a:p>
        </p:txBody>
      </p:sp>
      <p:graphicFrame>
        <p:nvGraphicFramePr>
          <p:cNvPr id="4" name="Object 3"/>
          <p:cNvGraphicFramePr>
            <a:graphicFrameLocks noChangeAspect="1"/>
          </p:cNvGraphicFramePr>
          <p:nvPr>
            <p:extLst/>
          </p:nvPr>
        </p:nvGraphicFramePr>
        <p:xfrm>
          <a:off x="1350963" y="2222500"/>
          <a:ext cx="6897687" cy="1727200"/>
        </p:xfrm>
        <a:graphic>
          <a:graphicData uri="http://schemas.openxmlformats.org/presentationml/2006/ole">
            <mc:AlternateContent xmlns:mc="http://schemas.openxmlformats.org/markup-compatibility/2006">
              <mc:Choice xmlns:v="urn:schemas-microsoft-com:vml" Requires="v">
                <p:oleObj spid="_x0000_s40977" name="Equation" r:id="rId4" imgW="3504960" imgH="863280" progId="Equation.DSMT4">
                  <p:embed/>
                </p:oleObj>
              </mc:Choice>
              <mc:Fallback>
                <p:oleObj name="Equation" r:id="rId4" imgW="3504960" imgH="863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2222500"/>
                        <a:ext cx="6897687" cy="17272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88076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Suppose Bank of America has a market cap of $141billion.  Its accounting liabilities are $2.0 trillion for a leverage ratio of 14.9</a:t>
            </a:r>
          </a:p>
          <a:p>
            <a:r>
              <a:rPr lang="en-US" sz="2400" dirty="0" smtClean="0"/>
              <a:t>If we have another financial crisis which is assumed to be a fall of 40% in broad US equities over six months, then we estimate shares in BAC will fall by 50%.</a:t>
            </a:r>
          </a:p>
          <a:p>
            <a:r>
              <a:rPr lang="en-US" sz="2400" dirty="0" smtClean="0"/>
              <a:t>This is based on an estimate of Dynamic Conditional Beta today that will move in the future due to mean reversion in volatilities and correlations and also will rise with downside returns.</a:t>
            </a:r>
          </a:p>
          <a:p>
            <a:r>
              <a:rPr lang="en-US" sz="2800" dirty="0" smtClean="0"/>
              <a:t>SRISK = $91 billion</a:t>
            </a:r>
            <a:r>
              <a:rPr lang="en-US" sz="2400" dirty="0" smtClean="0"/>
              <a:t>.  </a:t>
            </a:r>
          </a:p>
          <a:p>
            <a:pPr lvl="1"/>
            <a:r>
              <a:rPr lang="en-US" sz="2000" dirty="0" smtClean="0"/>
              <a:t>It is undercapitalized somewhat today and this will be more severe under the stress of an equity decline.</a:t>
            </a:r>
            <a:endParaRPr lang="en-US" sz="2000" dirty="0"/>
          </a:p>
        </p:txBody>
      </p:sp>
      <p:sp>
        <p:nvSpPr>
          <p:cNvPr id="4" name="Slide Number Placeholder 3"/>
          <p:cNvSpPr>
            <a:spLocks noGrp="1"/>
          </p:cNvSpPr>
          <p:nvPr>
            <p:ph type="sldNum" sz="quarter" idx="12"/>
          </p:nvPr>
        </p:nvSpPr>
        <p:spPr/>
        <p:txBody>
          <a:bodyPr/>
          <a:lstStyle/>
          <a:p>
            <a:fld id="{353EE8BA-B6C7-4CC4-8BA3-763315345468}" type="slidenum">
              <a:rPr lang="en-US" smtClean="0"/>
              <a:pPr/>
              <a:t>9</a:t>
            </a:fld>
            <a:endParaRPr lang="en-US"/>
          </a:p>
        </p:txBody>
      </p:sp>
    </p:spTree>
    <p:extLst>
      <p:ext uri="{BB962C8B-B14F-4D97-AF65-F5344CB8AC3E}">
        <p14:creationId xmlns:p14="http://schemas.microsoft.com/office/powerpoint/2010/main" val="27002130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2_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1573</TotalTime>
  <Words>1099</Words>
  <Application>Microsoft Office PowerPoint</Application>
  <PresentationFormat>On-screen Show (4:3)</PresentationFormat>
  <Paragraphs>174</Paragraphs>
  <Slides>40</Slides>
  <Notes>25</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51" baseType="lpstr">
      <vt:lpstr>Arial</vt:lpstr>
      <vt:lpstr>Book Antiqua</vt:lpstr>
      <vt:lpstr>Calibri</vt:lpstr>
      <vt:lpstr>Lucida Sans</vt:lpstr>
      <vt:lpstr>Wingdings</vt:lpstr>
      <vt:lpstr>Wingdings 2</vt:lpstr>
      <vt:lpstr>Wingdings 3</vt:lpstr>
      <vt:lpstr>Apex</vt:lpstr>
      <vt:lpstr>2_Apex</vt:lpstr>
      <vt:lpstr>Presentation</vt:lpstr>
      <vt:lpstr>Equation</vt:lpstr>
      <vt:lpstr>MEASURING AND ManagING GLOBAL SYSTEMIC RISK</vt:lpstr>
      <vt:lpstr>SYSTEMIC RISK</vt:lpstr>
      <vt:lpstr>FAILURE OF FINANCIAL INSTITUTIONS</vt:lpstr>
      <vt:lpstr>SYSTEMIC RISK</vt:lpstr>
      <vt:lpstr>REGULATORY CHALLENGE</vt:lpstr>
      <vt:lpstr>PowerPoint Presentation</vt:lpstr>
      <vt:lpstr>DEFINITION of SRISK</vt:lpstr>
      <vt:lpstr>SRISK </vt:lpstr>
      <vt:lpstr>FOR EXAMPLE</vt:lpstr>
      <vt:lpstr>SRISK IS A STRESS TEST</vt:lpstr>
      <vt:lpstr>WHY IS THIS A MEASURE  OF SYSTEMIC RISK?</vt:lpstr>
      <vt:lpstr>IF TAXPAYERS STEP UP</vt:lpstr>
      <vt:lpstr>ANALYSIS OF THE RESULTS</vt:lpstr>
      <vt:lpstr>  Global Systemic Risk Rankings</vt:lpstr>
      <vt:lpstr>BAILOUT PREDICTION</vt:lpstr>
      <vt:lpstr>AUGUST 29,2008 US</vt:lpstr>
      <vt:lpstr>FEB 28, 2007  US</vt:lpstr>
      <vt:lpstr>JAN 31, 2005</vt:lpstr>
      <vt:lpstr>JAN 2010 IN EUROPE PRIOR TO SOVEREIGN DEBT CRISIS</vt:lpstr>
      <vt:lpstr>Global Financial  sector health –  A Comparative analysis</vt:lpstr>
      <vt:lpstr>Srisk</vt:lpstr>
      <vt:lpstr>SUMMARY </vt:lpstr>
      <vt:lpstr>Aggregate SRISK ($’000s)</vt:lpstr>
      <vt:lpstr>SRISK Normalized by GDP</vt:lpstr>
      <vt:lpstr>WORLD SRISK – LAST 10 YEARS</vt:lpstr>
      <vt:lpstr>WHERE IS THE RISK today?</vt:lpstr>
      <vt:lpstr>AMERICAS’ SRISK </vt:lpstr>
      <vt:lpstr>EUROPE SINCE 2005</vt:lpstr>
      <vt:lpstr>ASIA SINCE 2005</vt:lpstr>
      <vt:lpstr>CHINA SRISK to date</vt:lpstr>
      <vt:lpstr>WHERE IS THE RISK IN CHINA?</vt:lpstr>
      <vt:lpstr>Decomposing Change in SRISK to pre-Brexit </vt:lpstr>
      <vt:lpstr>SRISK DETAILS</vt:lpstr>
      <vt:lpstr>The  Brexit effect</vt:lpstr>
      <vt:lpstr>Decomposing Change in SRISK around the brexit U.K. BANKS </vt:lpstr>
      <vt:lpstr>Decomposing Change in SRISK around the brexit U.S. BANKS </vt:lpstr>
      <vt:lpstr>Decomposing Change in SRISK around the brexit European BANKS </vt:lpstr>
      <vt:lpstr>Decomposing Change in SRISK around the brexit italian BANKS </vt:lpstr>
      <vt:lpstr>Decomposing Change in SRISK around the brexit chinese BANKS </vt:lpstr>
      <vt:lpstr>CONCLUSION</vt:lpstr>
    </vt:vector>
  </TitlesOfParts>
  <Company>NYU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Stern User</cp:lastModifiedBy>
  <cp:revision>61</cp:revision>
  <dcterms:created xsi:type="dcterms:W3CDTF">2013-01-31T01:17:54Z</dcterms:created>
  <dcterms:modified xsi:type="dcterms:W3CDTF">2016-07-09T15:42:46Z</dcterms:modified>
</cp:coreProperties>
</file>