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313" r:id="rId3"/>
    <p:sldId id="293" r:id="rId4"/>
    <p:sldId id="289" r:id="rId5"/>
    <p:sldId id="294" r:id="rId6"/>
    <p:sldId id="280" r:id="rId7"/>
    <p:sldId id="309" r:id="rId8"/>
    <p:sldId id="257" r:id="rId9"/>
    <p:sldId id="295" r:id="rId10"/>
    <p:sldId id="296" r:id="rId11"/>
    <p:sldId id="258" r:id="rId12"/>
    <p:sldId id="312" r:id="rId13"/>
    <p:sldId id="297" r:id="rId14"/>
    <p:sldId id="299" r:id="rId15"/>
    <p:sldId id="300" r:id="rId16"/>
    <p:sldId id="301" r:id="rId17"/>
    <p:sldId id="302" r:id="rId18"/>
    <p:sldId id="303" r:id="rId19"/>
    <p:sldId id="304" r:id="rId20"/>
    <p:sldId id="305" r:id="rId21"/>
    <p:sldId id="306" r:id="rId22"/>
    <p:sldId id="308" r:id="rId23"/>
    <p:sldId id="272" r:id="rId24"/>
    <p:sldId id="267" r:id="rId25"/>
    <p:sldId id="268" r:id="rId26"/>
    <p:sldId id="310" r:id="rId27"/>
    <p:sldId id="311" r:id="rId28"/>
    <p:sldId id="282" r:id="rId29"/>
    <p:sldId id="281" r:id="rId30"/>
    <p:sldId id="270" r:id="rId31"/>
    <p:sldId id="283" r:id="rId32"/>
    <p:sldId id="284" r:id="rId33"/>
    <p:sldId id="285" r:id="rId34"/>
    <p:sldId id="271" r:id="rId35"/>
    <p:sldId id="286" r:id="rId36"/>
    <p:sldId id="274" r:id="rId37"/>
    <p:sldId id="275" r:id="rId38"/>
    <p:sldId id="28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56B11B1-1F18-4D01-A4FF-737D2B584712}">
          <p14:sldIdLst>
            <p14:sldId id="256"/>
            <p14:sldId id="313"/>
            <p14:sldId id="293"/>
            <p14:sldId id="289"/>
            <p14:sldId id="294"/>
            <p14:sldId id="280"/>
            <p14:sldId id="309"/>
            <p14:sldId id="257"/>
            <p14:sldId id="295"/>
            <p14:sldId id="296"/>
            <p14:sldId id="258"/>
            <p14:sldId id="312"/>
            <p14:sldId id="297"/>
            <p14:sldId id="299"/>
            <p14:sldId id="300"/>
            <p14:sldId id="301"/>
            <p14:sldId id="302"/>
            <p14:sldId id="303"/>
            <p14:sldId id="304"/>
            <p14:sldId id="305"/>
            <p14:sldId id="306"/>
            <p14:sldId id="308"/>
            <p14:sldId id="272"/>
            <p14:sldId id="267"/>
            <p14:sldId id="268"/>
            <p14:sldId id="310"/>
            <p14:sldId id="311"/>
            <p14:sldId id="282"/>
            <p14:sldId id="281"/>
            <p14:sldId id="270"/>
            <p14:sldId id="283"/>
            <p14:sldId id="284"/>
            <p14:sldId id="285"/>
            <p14:sldId id="271"/>
            <p14:sldId id="286"/>
            <p14:sldId id="274"/>
            <p14:sldId id="275"/>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503" autoAdjust="0"/>
  </p:normalViewPr>
  <p:slideViewPr>
    <p:cSldViewPr snapToGrid="0">
      <p:cViewPr varScale="1">
        <p:scale>
          <a:sx n="55" d="100"/>
          <a:sy n="55" d="100"/>
        </p:scale>
        <p:origin x="1083"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kashl\Documents\work\srr\poirot\papers\di\results\Results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kashl\Documents\work\srr\poirot\papers\di\results\Results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kashl\Documents\work\srr\poirot\papers\di\results\Results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kashl\Documents\work\srr\poirot\papers\di\results\Results1.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Micro!$B$1</c:f>
              <c:strCache>
                <c:ptCount val="1"/>
                <c:pt idx="0">
                  <c:v>CBMC</c:v>
                </c:pt>
              </c:strCache>
            </c:strRef>
          </c:tx>
          <c:spPr>
            <a:ln w="19050" cap="rnd">
              <a:solidFill>
                <a:schemeClr val="accent1"/>
              </a:solidFill>
              <a:round/>
            </a:ln>
            <a:effectLst/>
          </c:spPr>
          <c:marker>
            <c:symbol val="x"/>
            <c:size val="5"/>
            <c:spPr>
              <a:solidFill>
                <a:schemeClr val="accent1"/>
              </a:solidFill>
              <a:ln w="9525">
                <a:solidFill>
                  <a:schemeClr val="accent1"/>
                </a:solidFill>
              </a:ln>
              <a:effectLst/>
            </c:spPr>
          </c:marker>
          <c:xVal>
            <c:numRef>
              <c:f>Micro!$A$2:$A$14</c:f>
              <c:numCache>
                <c:formatCode>General</c:formatCode>
                <c:ptCount val="13"/>
                <c:pt idx="0">
                  <c:v>4</c:v>
                </c:pt>
                <c:pt idx="1">
                  <c:v>5</c:v>
                </c:pt>
                <c:pt idx="2">
                  <c:v>6</c:v>
                </c:pt>
                <c:pt idx="3">
                  <c:v>7</c:v>
                </c:pt>
                <c:pt idx="4">
                  <c:v>8</c:v>
                </c:pt>
                <c:pt idx="5">
                  <c:v>9</c:v>
                </c:pt>
                <c:pt idx="6">
                  <c:v>10</c:v>
                </c:pt>
                <c:pt idx="7">
                  <c:v>11</c:v>
                </c:pt>
                <c:pt idx="8">
                  <c:v>12</c:v>
                </c:pt>
                <c:pt idx="9">
                  <c:v>13</c:v>
                </c:pt>
                <c:pt idx="10">
                  <c:v>14</c:v>
                </c:pt>
                <c:pt idx="11">
                  <c:v>15</c:v>
                </c:pt>
                <c:pt idx="12">
                  <c:v>16</c:v>
                </c:pt>
              </c:numCache>
            </c:numRef>
          </c:xVal>
          <c:yVal>
            <c:numRef>
              <c:f>Micro!$B$2:$B$14</c:f>
              <c:numCache>
                <c:formatCode>General</c:formatCode>
                <c:ptCount val="13"/>
                <c:pt idx="0">
                  <c:v>9.0999999999999998E-2</c:v>
                </c:pt>
                <c:pt idx="1">
                  <c:v>0.14000000000000001</c:v>
                </c:pt>
                <c:pt idx="2">
                  <c:v>0.112</c:v>
                </c:pt>
                <c:pt idx="3">
                  <c:v>0.151</c:v>
                </c:pt>
                <c:pt idx="4">
                  <c:v>0.317</c:v>
                </c:pt>
                <c:pt idx="5">
                  <c:v>0.874</c:v>
                </c:pt>
                <c:pt idx="6">
                  <c:v>2.6059999999999999</c:v>
                </c:pt>
                <c:pt idx="7">
                  <c:v>8.6020000000000003</c:v>
                </c:pt>
                <c:pt idx="8">
                  <c:v>32.203000000000003</c:v>
                </c:pt>
                <c:pt idx="9">
                  <c:v>130.86699999999999</c:v>
                </c:pt>
                <c:pt idx="10">
                  <c:v>540.68600000000004</c:v>
                </c:pt>
                <c:pt idx="11">
                  <c:v>900</c:v>
                </c:pt>
                <c:pt idx="12">
                  <c:v>900</c:v>
                </c:pt>
              </c:numCache>
            </c:numRef>
          </c:yVal>
          <c:smooth val="0"/>
          <c:extLst>
            <c:ext xmlns:c16="http://schemas.microsoft.com/office/drawing/2014/chart" uri="{C3380CC4-5D6E-409C-BE32-E72D297353CC}">
              <c16:uniqueId val="{00000000-A407-472D-8014-26072A322CEB}"/>
            </c:ext>
          </c:extLst>
        </c:ser>
        <c:ser>
          <c:idx val="1"/>
          <c:order val="1"/>
          <c:tx>
            <c:strRef>
              <c:f>Micro!$C$1</c:f>
              <c:strCache>
                <c:ptCount val="1"/>
                <c:pt idx="0">
                  <c:v>Corral</c:v>
                </c:pt>
              </c:strCache>
            </c:strRef>
          </c:tx>
          <c:spPr>
            <a:ln w="19050" cap="rnd">
              <a:solidFill>
                <a:schemeClr val="accent2"/>
              </a:solidFill>
              <a:round/>
            </a:ln>
            <a:effectLst/>
          </c:spPr>
          <c:marker>
            <c:symbol val="triangle"/>
            <c:size val="5"/>
            <c:spPr>
              <a:solidFill>
                <a:schemeClr val="accent2"/>
              </a:solidFill>
              <a:ln w="9525">
                <a:solidFill>
                  <a:schemeClr val="accent2"/>
                </a:solidFill>
              </a:ln>
              <a:effectLst/>
            </c:spPr>
          </c:marker>
          <c:xVal>
            <c:numRef>
              <c:f>Micro!$A$2:$A$14</c:f>
              <c:numCache>
                <c:formatCode>General</c:formatCode>
                <c:ptCount val="13"/>
                <c:pt idx="0">
                  <c:v>4</c:v>
                </c:pt>
                <c:pt idx="1">
                  <c:v>5</c:v>
                </c:pt>
                <c:pt idx="2">
                  <c:v>6</c:v>
                </c:pt>
                <c:pt idx="3">
                  <c:v>7</c:v>
                </c:pt>
                <c:pt idx="4">
                  <c:v>8</c:v>
                </c:pt>
                <c:pt idx="5">
                  <c:v>9</c:v>
                </c:pt>
                <c:pt idx="6">
                  <c:v>10</c:v>
                </c:pt>
                <c:pt idx="7">
                  <c:v>11</c:v>
                </c:pt>
                <c:pt idx="8">
                  <c:v>12</c:v>
                </c:pt>
                <c:pt idx="9">
                  <c:v>13</c:v>
                </c:pt>
                <c:pt idx="10">
                  <c:v>14</c:v>
                </c:pt>
                <c:pt idx="11">
                  <c:v>15</c:v>
                </c:pt>
                <c:pt idx="12">
                  <c:v>16</c:v>
                </c:pt>
              </c:numCache>
            </c:numRef>
          </c:xVal>
          <c:yVal>
            <c:numRef>
              <c:f>Micro!$C$2:$C$14</c:f>
              <c:numCache>
                <c:formatCode>General</c:formatCode>
                <c:ptCount val="13"/>
                <c:pt idx="0">
                  <c:v>1.1479999999999999</c:v>
                </c:pt>
                <c:pt idx="1">
                  <c:v>1.335</c:v>
                </c:pt>
                <c:pt idx="2">
                  <c:v>1.8979999999999999</c:v>
                </c:pt>
                <c:pt idx="3">
                  <c:v>3.9430000000000001</c:v>
                </c:pt>
                <c:pt idx="4">
                  <c:v>11.477</c:v>
                </c:pt>
                <c:pt idx="5">
                  <c:v>44.023000000000003</c:v>
                </c:pt>
                <c:pt idx="6">
                  <c:v>192.98699999999999</c:v>
                </c:pt>
                <c:pt idx="7">
                  <c:v>900</c:v>
                </c:pt>
                <c:pt idx="8">
                  <c:v>900</c:v>
                </c:pt>
                <c:pt idx="9">
                  <c:v>900</c:v>
                </c:pt>
                <c:pt idx="10">
                  <c:v>900</c:v>
                </c:pt>
                <c:pt idx="11">
                  <c:v>900</c:v>
                </c:pt>
                <c:pt idx="12">
                  <c:v>900</c:v>
                </c:pt>
              </c:numCache>
            </c:numRef>
          </c:yVal>
          <c:smooth val="0"/>
          <c:extLst>
            <c:ext xmlns:c16="http://schemas.microsoft.com/office/drawing/2014/chart" uri="{C3380CC4-5D6E-409C-BE32-E72D297353CC}">
              <c16:uniqueId val="{00000001-A407-472D-8014-26072A322CEB}"/>
            </c:ext>
          </c:extLst>
        </c:ser>
        <c:ser>
          <c:idx val="2"/>
          <c:order val="2"/>
          <c:tx>
            <c:strRef>
              <c:f>Micro!$E$1</c:f>
              <c:strCache>
                <c:ptCount val="1"/>
                <c:pt idx="0">
                  <c:v>DI</c:v>
                </c:pt>
              </c:strCache>
            </c:strRef>
          </c:tx>
          <c:spPr>
            <a:ln w="19050" cap="rnd">
              <a:solidFill>
                <a:schemeClr val="tx1">
                  <a:lumMod val="85000"/>
                  <a:lumOff val="15000"/>
                </a:schemeClr>
              </a:solidFill>
              <a:round/>
            </a:ln>
            <a:effectLst/>
          </c:spPr>
          <c:marker>
            <c:symbol val="circle"/>
            <c:size val="5"/>
            <c:spPr>
              <a:solidFill>
                <a:schemeClr val="accent3"/>
              </a:solidFill>
              <a:ln w="9525">
                <a:solidFill>
                  <a:schemeClr val="accent3"/>
                </a:solidFill>
              </a:ln>
              <a:effectLst/>
            </c:spPr>
          </c:marker>
          <c:xVal>
            <c:numRef>
              <c:f>Micro!$A$2:$A$14</c:f>
              <c:numCache>
                <c:formatCode>General</c:formatCode>
                <c:ptCount val="13"/>
                <c:pt idx="0">
                  <c:v>4</c:v>
                </c:pt>
                <c:pt idx="1">
                  <c:v>5</c:v>
                </c:pt>
                <c:pt idx="2">
                  <c:v>6</c:v>
                </c:pt>
                <c:pt idx="3">
                  <c:v>7</c:v>
                </c:pt>
                <c:pt idx="4">
                  <c:v>8</c:v>
                </c:pt>
                <c:pt idx="5">
                  <c:v>9</c:v>
                </c:pt>
                <c:pt idx="6">
                  <c:v>10</c:v>
                </c:pt>
                <c:pt idx="7">
                  <c:v>11</c:v>
                </c:pt>
                <c:pt idx="8">
                  <c:v>12</c:v>
                </c:pt>
                <c:pt idx="9">
                  <c:v>13</c:v>
                </c:pt>
                <c:pt idx="10">
                  <c:v>14</c:v>
                </c:pt>
                <c:pt idx="11">
                  <c:v>15</c:v>
                </c:pt>
                <c:pt idx="12">
                  <c:v>16</c:v>
                </c:pt>
              </c:numCache>
            </c:numRef>
          </c:xVal>
          <c:yVal>
            <c:numRef>
              <c:f>Micro!$E$2:$E$14</c:f>
              <c:numCache>
                <c:formatCode>General</c:formatCode>
                <c:ptCount val="13"/>
                <c:pt idx="0">
                  <c:v>1.0920000000000001</c:v>
                </c:pt>
                <c:pt idx="1">
                  <c:v>1.109</c:v>
                </c:pt>
                <c:pt idx="2">
                  <c:v>1.123</c:v>
                </c:pt>
                <c:pt idx="3">
                  <c:v>1.1759999999999999</c:v>
                </c:pt>
                <c:pt idx="4">
                  <c:v>1.238</c:v>
                </c:pt>
                <c:pt idx="5">
                  <c:v>1.274</c:v>
                </c:pt>
                <c:pt idx="6">
                  <c:v>1.24</c:v>
                </c:pt>
                <c:pt idx="7">
                  <c:v>1.256</c:v>
                </c:pt>
                <c:pt idx="8">
                  <c:v>1.288</c:v>
                </c:pt>
                <c:pt idx="9">
                  <c:v>1.2929999999999999</c:v>
                </c:pt>
                <c:pt idx="10">
                  <c:v>1.377</c:v>
                </c:pt>
                <c:pt idx="11">
                  <c:v>1.3480000000000001</c:v>
                </c:pt>
                <c:pt idx="12">
                  <c:v>1.371</c:v>
                </c:pt>
              </c:numCache>
            </c:numRef>
          </c:yVal>
          <c:smooth val="0"/>
          <c:extLst>
            <c:ext xmlns:c16="http://schemas.microsoft.com/office/drawing/2014/chart" uri="{C3380CC4-5D6E-409C-BE32-E72D297353CC}">
              <c16:uniqueId val="{00000002-A407-472D-8014-26072A322CEB}"/>
            </c:ext>
          </c:extLst>
        </c:ser>
        <c:dLbls>
          <c:showLegendKey val="0"/>
          <c:showVal val="0"/>
          <c:showCatName val="0"/>
          <c:showSerName val="0"/>
          <c:showPercent val="0"/>
          <c:showBubbleSize val="0"/>
        </c:dLbls>
        <c:axId val="439021640"/>
        <c:axId val="439014584"/>
      </c:scatterChart>
      <c:valAx>
        <c:axId val="439021640"/>
        <c:scaling>
          <c:orientation val="minMax"/>
          <c:max val="16"/>
          <c:min val="4"/>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a:t>N</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439014584"/>
        <c:crossesAt val="0.1"/>
        <c:crossBetween val="midCat"/>
      </c:valAx>
      <c:valAx>
        <c:axId val="439014584"/>
        <c:scaling>
          <c:logBase val="10"/>
          <c:orientation val="minMax"/>
          <c:max val="1000"/>
          <c:min val="0.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600" b="1"/>
                  <a:t>Time (seconds)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439021640"/>
        <c:crosses val="autoZero"/>
        <c:crossBetween val="midCat"/>
      </c:valAx>
      <c:spPr>
        <a:noFill/>
        <a:ln>
          <a:noFill/>
        </a:ln>
        <a:effectLst/>
      </c:spPr>
    </c:plotArea>
    <c:legend>
      <c:legendPos val="b"/>
      <c:layout>
        <c:manualLayout>
          <c:xMode val="edge"/>
          <c:yMode val="edge"/>
          <c:x val="0.15707222937773585"/>
          <c:y val="8.7770892543757528E-2"/>
          <c:w val="0.33509651091252718"/>
          <c:h val="4.4379008836913141E-2"/>
        </c:manualLayout>
      </c:layout>
      <c:overlay val="1"/>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v>Tree</c:v>
          </c:tx>
          <c:spPr>
            <a:ln w="25400" cap="rnd">
              <a:noFill/>
              <a:round/>
            </a:ln>
            <a:effectLst/>
          </c:spPr>
          <c:marker>
            <c:symbol val="triangle"/>
            <c:size val="5"/>
            <c:spPr>
              <a:noFill/>
              <a:ln w="9525">
                <a:solidFill>
                  <a:schemeClr val="accent1"/>
                </a:solidFill>
              </a:ln>
              <a:effectLst/>
            </c:spPr>
          </c:marker>
          <c:yVal>
            <c:numRef>
              <c:f>CompressionCactus!$A$1:$A$233</c:f>
              <c:numCache>
                <c:formatCode>General</c:formatCode>
                <c:ptCount val="233"/>
                <c:pt idx="0">
                  <c:v>62</c:v>
                </c:pt>
                <c:pt idx="1">
                  <c:v>66</c:v>
                </c:pt>
                <c:pt idx="2">
                  <c:v>67</c:v>
                </c:pt>
                <c:pt idx="3">
                  <c:v>70</c:v>
                </c:pt>
                <c:pt idx="4">
                  <c:v>71</c:v>
                </c:pt>
                <c:pt idx="5">
                  <c:v>73</c:v>
                </c:pt>
                <c:pt idx="6">
                  <c:v>73</c:v>
                </c:pt>
                <c:pt idx="7">
                  <c:v>76</c:v>
                </c:pt>
                <c:pt idx="8">
                  <c:v>77</c:v>
                </c:pt>
                <c:pt idx="9">
                  <c:v>84</c:v>
                </c:pt>
                <c:pt idx="10">
                  <c:v>86</c:v>
                </c:pt>
                <c:pt idx="11">
                  <c:v>88</c:v>
                </c:pt>
                <c:pt idx="12">
                  <c:v>89</c:v>
                </c:pt>
                <c:pt idx="13">
                  <c:v>92</c:v>
                </c:pt>
                <c:pt idx="14">
                  <c:v>94</c:v>
                </c:pt>
                <c:pt idx="15">
                  <c:v>98</c:v>
                </c:pt>
                <c:pt idx="16">
                  <c:v>98</c:v>
                </c:pt>
                <c:pt idx="17">
                  <c:v>99</c:v>
                </c:pt>
                <c:pt idx="18">
                  <c:v>100</c:v>
                </c:pt>
                <c:pt idx="19">
                  <c:v>101</c:v>
                </c:pt>
                <c:pt idx="20">
                  <c:v>101</c:v>
                </c:pt>
                <c:pt idx="21">
                  <c:v>101</c:v>
                </c:pt>
                <c:pt idx="22">
                  <c:v>101</c:v>
                </c:pt>
                <c:pt idx="23">
                  <c:v>101</c:v>
                </c:pt>
                <c:pt idx="24">
                  <c:v>107</c:v>
                </c:pt>
                <c:pt idx="25">
                  <c:v>108</c:v>
                </c:pt>
                <c:pt idx="26">
                  <c:v>110</c:v>
                </c:pt>
                <c:pt idx="27">
                  <c:v>112</c:v>
                </c:pt>
                <c:pt idx="28">
                  <c:v>113</c:v>
                </c:pt>
                <c:pt idx="29">
                  <c:v>113</c:v>
                </c:pt>
                <c:pt idx="30">
                  <c:v>114</c:v>
                </c:pt>
                <c:pt idx="31">
                  <c:v>115</c:v>
                </c:pt>
                <c:pt idx="32">
                  <c:v>116</c:v>
                </c:pt>
                <c:pt idx="33">
                  <c:v>119</c:v>
                </c:pt>
                <c:pt idx="34">
                  <c:v>123</c:v>
                </c:pt>
                <c:pt idx="35">
                  <c:v>126</c:v>
                </c:pt>
                <c:pt idx="36">
                  <c:v>126</c:v>
                </c:pt>
                <c:pt idx="37">
                  <c:v>126</c:v>
                </c:pt>
                <c:pt idx="38">
                  <c:v>131</c:v>
                </c:pt>
                <c:pt idx="39">
                  <c:v>131</c:v>
                </c:pt>
                <c:pt idx="40">
                  <c:v>133</c:v>
                </c:pt>
                <c:pt idx="41">
                  <c:v>139</c:v>
                </c:pt>
                <c:pt idx="42">
                  <c:v>142</c:v>
                </c:pt>
                <c:pt idx="43">
                  <c:v>147</c:v>
                </c:pt>
                <c:pt idx="44">
                  <c:v>148</c:v>
                </c:pt>
                <c:pt idx="45">
                  <c:v>150</c:v>
                </c:pt>
                <c:pt idx="46">
                  <c:v>156</c:v>
                </c:pt>
                <c:pt idx="47">
                  <c:v>157</c:v>
                </c:pt>
                <c:pt idx="48">
                  <c:v>158</c:v>
                </c:pt>
                <c:pt idx="49">
                  <c:v>158</c:v>
                </c:pt>
                <c:pt idx="50">
                  <c:v>158</c:v>
                </c:pt>
                <c:pt idx="51">
                  <c:v>171</c:v>
                </c:pt>
                <c:pt idx="52">
                  <c:v>172</c:v>
                </c:pt>
                <c:pt idx="53">
                  <c:v>174</c:v>
                </c:pt>
                <c:pt idx="54">
                  <c:v>178</c:v>
                </c:pt>
                <c:pt idx="55">
                  <c:v>178</c:v>
                </c:pt>
                <c:pt idx="56">
                  <c:v>186</c:v>
                </c:pt>
                <c:pt idx="57">
                  <c:v>186</c:v>
                </c:pt>
                <c:pt idx="58">
                  <c:v>190</c:v>
                </c:pt>
                <c:pt idx="59">
                  <c:v>190</c:v>
                </c:pt>
                <c:pt idx="60">
                  <c:v>193</c:v>
                </c:pt>
                <c:pt idx="61">
                  <c:v>193</c:v>
                </c:pt>
                <c:pt idx="62">
                  <c:v>196</c:v>
                </c:pt>
                <c:pt idx="63">
                  <c:v>196</c:v>
                </c:pt>
                <c:pt idx="64">
                  <c:v>198</c:v>
                </c:pt>
                <c:pt idx="65">
                  <c:v>198</c:v>
                </c:pt>
                <c:pt idx="66">
                  <c:v>200</c:v>
                </c:pt>
                <c:pt idx="67">
                  <c:v>202</c:v>
                </c:pt>
                <c:pt idx="68">
                  <c:v>202</c:v>
                </c:pt>
                <c:pt idx="69">
                  <c:v>211</c:v>
                </c:pt>
                <c:pt idx="70">
                  <c:v>213</c:v>
                </c:pt>
                <c:pt idx="71">
                  <c:v>239</c:v>
                </c:pt>
                <c:pt idx="72">
                  <c:v>248</c:v>
                </c:pt>
                <c:pt idx="73">
                  <c:v>249</c:v>
                </c:pt>
                <c:pt idx="74">
                  <c:v>259</c:v>
                </c:pt>
                <c:pt idx="75">
                  <c:v>267</c:v>
                </c:pt>
                <c:pt idx="76">
                  <c:v>281</c:v>
                </c:pt>
                <c:pt idx="77">
                  <c:v>289</c:v>
                </c:pt>
                <c:pt idx="78">
                  <c:v>290</c:v>
                </c:pt>
                <c:pt idx="79">
                  <c:v>294</c:v>
                </c:pt>
                <c:pt idx="80">
                  <c:v>298</c:v>
                </c:pt>
                <c:pt idx="81">
                  <c:v>319</c:v>
                </c:pt>
                <c:pt idx="82">
                  <c:v>328</c:v>
                </c:pt>
                <c:pt idx="83">
                  <c:v>333</c:v>
                </c:pt>
                <c:pt idx="84">
                  <c:v>338</c:v>
                </c:pt>
                <c:pt idx="85">
                  <c:v>371</c:v>
                </c:pt>
                <c:pt idx="86">
                  <c:v>393</c:v>
                </c:pt>
                <c:pt idx="87">
                  <c:v>406</c:v>
                </c:pt>
                <c:pt idx="88">
                  <c:v>410</c:v>
                </c:pt>
                <c:pt idx="89">
                  <c:v>410</c:v>
                </c:pt>
                <c:pt idx="90">
                  <c:v>423</c:v>
                </c:pt>
                <c:pt idx="91">
                  <c:v>443</c:v>
                </c:pt>
                <c:pt idx="92">
                  <c:v>452</c:v>
                </c:pt>
                <c:pt idx="93">
                  <c:v>457</c:v>
                </c:pt>
                <c:pt idx="94">
                  <c:v>477</c:v>
                </c:pt>
                <c:pt idx="95">
                  <c:v>500</c:v>
                </c:pt>
                <c:pt idx="96">
                  <c:v>504</c:v>
                </c:pt>
                <c:pt idx="97">
                  <c:v>517</c:v>
                </c:pt>
                <c:pt idx="98">
                  <c:v>517</c:v>
                </c:pt>
                <c:pt idx="99">
                  <c:v>517</c:v>
                </c:pt>
                <c:pt idx="100">
                  <c:v>517</c:v>
                </c:pt>
                <c:pt idx="101">
                  <c:v>517</c:v>
                </c:pt>
                <c:pt idx="102">
                  <c:v>538</c:v>
                </c:pt>
                <c:pt idx="103">
                  <c:v>546</c:v>
                </c:pt>
                <c:pt idx="104">
                  <c:v>569</c:v>
                </c:pt>
                <c:pt idx="105">
                  <c:v>649</c:v>
                </c:pt>
                <c:pt idx="106">
                  <c:v>668</c:v>
                </c:pt>
                <c:pt idx="107">
                  <c:v>672</c:v>
                </c:pt>
                <c:pt idx="108">
                  <c:v>691</c:v>
                </c:pt>
                <c:pt idx="109">
                  <c:v>691</c:v>
                </c:pt>
                <c:pt idx="110">
                  <c:v>723</c:v>
                </c:pt>
                <c:pt idx="111">
                  <c:v>776</c:v>
                </c:pt>
                <c:pt idx="112">
                  <c:v>790</c:v>
                </c:pt>
                <c:pt idx="113">
                  <c:v>799</c:v>
                </c:pt>
                <c:pt idx="114">
                  <c:v>851</c:v>
                </c:pt>
                <c:pt idx="115">
                  <c:v>862</c:v>
                </c:pt>
                <c:pt idx="116">
                  <c:v>960</c:v>
                </c:pt>
                <c:pt idx="117">
                  <c:v>993</c:v>
                </c:pt>
                <c:pt idx="118">
                  <c:v>1027</c:v>
                </c:pt>
                <c:pt idx="119">
                  <c:v>1095</c:v>
                </c:pt>
                <c:pt idx="120">
                  <c:v>1126</c:v>
                </c:pt>
                <c:pt idx="121">
                  <c:v>1164</c:v>
                </c:pt>
                <c:pt idx="122">
                  <c:v>1254</c:v>
                </c:pt>
                <c:pt idx="123">
                  <c:v>1317</c:v>
                </c:pt>
                <c:pt idx="124">
                  <c:v>1356</c:v>
                </c:pt>
                <c:pt idx="125">
                  <c:v>1372</c:v>
                </c:pt>
                <c:pt idx="126">
                  <c:v>1422</c:v>
                </c:pt>
                <c:pt idx="127">
                  <c:v>1478</c:v>
                </c:pt>
                <c:pt idx="128">
                  <c:v>1586</c:v>
                </c:pt>
                <c:pt idx="129">
                  <c:v>1596</c:v>
                </c:pt>
                <c:pt idx="130">
                  <c:v>1677</c:v>
                </c:pt>
                <c:pt idx="131">
                  <c:v>1789</c:v>
                </c:pt>
                <c:pt idx="132">
                  <c:v>1895</c:v>
                </c:pt>
                <c:pt idx="133">
                  <c:v>1898</c:v>
                </c:pt>
                <c:pt idx="134">
                  <c:v>2046</c:v>
                </c:pt>
                <c:pt idx="135">
                  <c:v>2063</c:v>
                </c:pt>
                <c:pt idx="136">
                  <c:v>2150</c:v>
                </c:pt>
                <c:pt idx="137">
                  <c:v>2151</c:v>
                </c:pt>
                <c:pt idx="138">
                  <c:v>2196</c:v>
                </c:pt>
                <c:pt idx="139">
                  <c:v>2204</c:v>
                </c:pt>
                <c:pt idx="140">
                  <c:v>2278</c:v>
                </c:pt>
                <c:pt idx="141">
                  <c:v>2486</c:v>
                </c:pt>
                <c:pt idx="142">
                  <c:v>2496</c:v>
                </c:pt>
                <c:pt idx="143">
                  <c:v>2531</c:v>
                </c:pt>
                <c:pt idx="144">
                  <c:v>2613</c:v>
                </c:pt>
                <c:pt idx="145">
                  <c:v>2717</c:v>
                </c:pt>
                <c:pt idx="146">
                  <c:v>3012</c:v>
                </c:pt>
                <c:pt idx="147">
                  <c:v>3213</c:v>
                </c:pt>
                <c:pt idx="148">
                  <c:v>3561</c:v>
                </c:pt>
                <c:pt idx="149">
                  <c:v>3674</c:v>
                </c:pt>
                <c:pt idx="150">
                  <c:v>4135</c:v>
                </c:pt>
                <c:pt idx="151">
                  <c:v>4662</c:v>
                </c:pt>
                <c:pt idx="152">
                  <c:v>4905</c:v>
                </c:pt>
                <c:pt idx="153">
                  <c:v>4906</c:v>
                </c:pt>
                <c:pt idx="154">
                  <c:v>5185</c:v>
                </c:pt>
                <c:pt idx="155">
                  <c:v>5270</c:v>
                </c:pt>
                <c:pt idx="156">
                  <c:v>5862</c:v>
                </c:pt>
                <c:pt idx="157">
                  <c:v>5867</c:v>
                </c:pt>
                <c:pt idx="158">
                  <c:v>5896</c:v>
                </c:pt>
                <c:pt idx="159">
                  <c:v>5968</c:v>
                </c:pt>
                <c:pt idx="160">
                  <c:v>6696</c:v>
                </c:pt>
                <c:pt idx="161">
                  <c:v>7168</c:v>
                </c:pt>
                <c:pt idx="162">
                  <c:v>7277</c:v>
                </c:pt>
                <c:pt idx="163">
                  <c:v>8000</c:v>
                </c:pt>
                <c:pt idx="164">
                  <c:v>8780</c:v>
                </c:pt>
                <c:pt idx="165">
                  <c:v>8801</c:v>
                </c:pt>
                <c:pt idx="166">
                  <c:v>9168</c:v>
                </c:pt>
                <c:pt idx="167">
                  <c:v>9184</c:v>
                </c:pt>
                <c:pt idx="168">
                  <c:v>9408</c:v>
                </c:pt>
                <c:pt idx="169">
                  <c:v>9492</c:v>
                </c:pt>
                <c:pt idx="170">
                  <c:v>10705</c:v>
                </c:pt>
                <c:pt idx="171">
                  <c:v>11349</c:v>
                </c:pt>
                <c:pt idx="172">
                  <c:v>11864</c:v>
                </c:pt>
                <c:pt idx="173">
                  <c:v>11866</c:v>
                </c:pt>
                <c:pt idx="174">
                  <c:v>11896</c:v>
                </c:pt>
                <c:pt idx="175">
                  <c:v>12147</c:v>
                </c:pt>
                <c:pt idx="176">
                  <c:v>12147</c:v>
                </c:pt>
                <c:pt idx="177">
                  <c:v>12153</c:v>
                </c:pt>
                <c:pt idx="178">
                  <c:v>12182</c:v>
                </c:pt>
                <c:pt idx="179">
                  <c:v>12435</c:v>
                </c:pt>
                <c:pt idx="180">
                  <c:v>12898</c:v>
                </c:pt>
                <c:pt idx="181">
                  <c:v>13619</c:v>
                </c:pt>
                <c:pt idx="182">
                  <c:v>14622</c:v>
                </c:pt>
                <c:pt idx="183">
                  <c:v>15553</c:v>
                </c:pt>
                <c:pt idx="184">
                  <c:v>17176</c:v>
                </c:pt>
                <c:pt idx="185">
                  <c:v>17223</c:v>
                </c:pt>
                <c:pt idx="186">
                  <c:v>17846</c:v>
                </c:pt>
                <c:pt idx="187">
                  <c:v>19375</c:v>
                </c:pt>
                <c:pt idx="188">
                  <c:v>22159</c:v>
                </c:pt>
                <c:pt idx="189">
                  <c:v>23180</c:v>
                </c:pt>
                <c:pt idx="190">
                  <c:v>29940</c:v>
                </c:pt>
                <c:pt idx="191">
                  <c:v>30259</c:v>
                </c:pt>
                <c:pt idx="192">
                  <c:v>30455</c:v>
                </c:pt>
                <c:pt idx="193">
                  <c:v>31321</c:v>
                </c:pt>
                <c:pt idx="194">
                  <c:v>32073</c:v>
                </c:pt>
                <c:pt idx="195">
                  <c:v>32297</c:v>
                </c:pt>
                <c:pt idx="196">
                  <c:v>32312</c:v>
                </c:pt>
                <c:pt idx="197">
                  <c:v>33783</c:v>
                </c:pt>
                <c:pt idx="198">
                  <c:v>33993</c:v>
                </c:pt>
                <c:pt idx="199">
                  <c:v>38374</c:v>
                </c:pt>
                <c:pt idx="200">
                  <c:v>38774</c:v>
                </c:pt>
                <c:pt idx="201">
                  <c:v>41198</c:v>
                </c:pt>
                <c:pt idx="202">
                  <c:v>44401</c:v>
                </c:pt>
                <c:pt idx="203">
                  <c:v>53799</c:v>
                </c:pt>
                <c:pt idx="204">
                  <c:v>54788</c:v>
                </c:pt>
                <c:pt idx="205">
                  <c:v>55083</c:v>
                </c:pt>
                <c:pt idx="206">
                  <c:v>61077</c:v>
                </c:pt>
                <c:pt idx="207">
                  <c:v>67854</c:v>
                </c:pt>
                <c:pt idx="208">
                  <c:v>72283</c:v>
                </c:pt>
                <c:pt idx="209">
                  <c:v>83077</c:v>
                </c:pt>
                <c:pt idx="210">
                  <c:v>92629</c:v>
                </c:pt>
                <c:pt idx="211">
                  <c:v>105365</c:v>
                </c:pt>
                <c:pt idx="212">
                  <c:v>108712</c:v>
                </c:pt>
                <c:pt idx="213">
                  <c:v>110937</c:v>
                </c:pt>
                <c:pt idx="214">
                  <c:v>113887</c:v>
                </c:pt>
                <c:pt idx="215">
                  <c:v>150547</c:v>
                </c:pt>
                <c:pt idx="216">
                  <c:v>188317</c:v>
                </c:pt>
                <c:pt idx="217">
                  <c:v>189330</c:v>
                </c:pt>
                <c:pt idx="218">
                  <c:v>312231</c:v>
                </c:pt>
                <c:pt idx="219">
                  <c:v>348329</c:v>
                </c:pt>
                <c:pt idx="220">
                  <c:v>486713</c:v>
                </c:pt>
                <c:pt idx="221">
                  <c:v>499799</c:v>
                </c:pt>
                <c:pt idx="222">
                  <c:v>553790</c:v>
                </c:pt>
                <c:pt idx="223">
                  <c:v>621285</c:v>
                </c:pt>
                <c:pt idx="224">
                  <c:v>964394</c:v>
                </c:pt>
                <c:pt idx="225">
                  <c:v>1125448</c:v>
                </c:pt>
                <c:pt idx="226">
                  <c:v>1177613</c:v>
                </c:pt>
                <c:pt idx="227">
                  <c:v>1384747</c:v>
                </c:pt>
                <c:pt idx="228">
                  <c:v>1390941</c:v>
                </c:pt>
                <c:pt idx="229">
                  <c:v>2645020</c:v>
                </c:pt>
              </c:numCache>
            </c:numRef>
          </c:yVal>
          <c:smooth val="0"/>
          <c:extLst>
            <c:ext xmlns:c16="http://schemas.microsoft.com/office/drawing/2014/chart" uri="{C3380CC4-5D6E-409C-BE32-E72D297353CC}">
              <c16:uniqueId val="{00000000-13A1-4624-8A57-823D95DEC936}"/>
            </c:ext>
          </c:extLst>
        </c:ser>
        <c:ser>
          <c:idx val="1"/>
          <c:order val="1"/>
          <c:tx>
            <c:v>DAG</c:v>
          </c:tx>
          <c:spPr>
            <a:ln w="25400" cap="rnd">
              <a:noFill/>
              <a:round/>
            </a:ln>
            <a:effectLst/>
          </c:spPr>
          <c:marker>
            <c:symbol val="x"/>
            <c:size val="5"/>
            <c:spPr>
              <a:noFill/>
              <a:ln w="9525">
                <a:solidFill>
                  <a:schemeClr val="accent2"/>
                </a:solidFill>
              </a:ln>
              <a:effectLst/>
            </c:spPr>
          </c:marker>
          <c:yVal>
            <c:numRef>
              <c:f>CompressionCactus!$B$1:$B$230</c:f>
              <c:numCache>
                <c:formatCode>General</c:formatCode>
                <c:ptCount val="230"/>
                <c:pt idx="0">
                  <c:v>32</c:v>
                </c:pt>
                <c:pt idx="1">
                  <c:v>33</c:v>
                </c:pt>
                <c:pt idx="2">
                  <c:v>37</c:v>
                </c:pt>
                <c:pt idx="3">
                  <c:v>38</c:v>
                </c:pt>
                <c:pt idx="4">
                  <c:v>41</c:v>
                </c:pt>
                <c:pt idx="5">
                  <c:v>42</c:v>
                </c:pt>
                <c:pt idx="6">
                  <c:v>43</c:v>
                </c:pt>
                <c:pt idx="7">
                  <c:v>43</c:v>
                </c:pt>
                <c:pt idx="8">
                  <c:v>45</c:v>
                </c:pt>
                <c:pt idx="9">
                  <c:v>50</c:v>
                </c:pt>
                <c:pt idx="10">
                  <c:v>53</c:v>
                </c:pt>
                <c:pt idx="11">
                  <c:v>54</c:v>
                </c:pt>
                <c:pt idx="12">
                  <c:v>54</c:v>
                </c:pt>
                <c:pt idx="13">
                  <c:v>54</c:v>
                </c:pt>
                <c:pt idx="14">
                  <c:v>60</c:v>
                </c:pt>
                <c:pt idx="15">
                  <c:v>63</c:v>
                </c:pt>
                <c:pt idx="16">
                  <c:v>63</c:v>
                </c:pt>
                <c:pt idx="17">
                  <c:v>63</c:v>
                </c:pt>
                <c:pt idx="18">
                  <c:v>63</c:v>
                </c:pt>
                <c:pt idx="19">
                  <c:v>63</c:v>
                </c:pt>
                <c:pt idx="20">
                  <c:v>63</c:v>
                </c:pt>
                <c:pt idx="21">
                  <c:v>65</c:v>
                </c:pt>
                <c:pt idx="22">
                  <c:v>66</c:v>
                </c:pt>
                <c:pt idx="23">
                  <c:v>66</c:v>
                </c:pt>
                <c:pt idx="24">
                  <c:v>68</c:v>
                </c:pt>
                <c:pt idx="25">
                  <c:v>68</c:v>
                </c:pt>
                <c:pt idx="26">
                  <c:v>68</c:v>
                </c:pt>
                <c:pt idx="27">
                  <c:v>68</c:v>
                </c:pt>
                <c:pt idx="28">
                  <c:v>70</c:v>
                </c:pt>
                <c:pt idx="29">
                  <c:v>70</c:v>
                </c:pt>
                <c:pt idx="30">
                  <c:v>70</c:v>
                </c:pt>
                <c:pt idx="31">
                  <c:v>71</c:v>
                </c:pt>
                <c:pt idx="32">
                  <c:v>71</c:v>
                </c:pt>
                <c:pt idx="33">
                  <c:v>71</c:v>
                </c:pt>
                <c:pt idx="34">
                  <c:v>71</c:v>
                </c:pt>
                <c:pt idx="35">
                  <c:v>71</c:v>
                </c:pt>
                <c:pt idx="36">
                  <c:v>72</c:v>
                </c:pt>
                <c:pt idx="37">
                  <c:v>72</c:v>
                </c:pt>
                <c:pt idx="38">
                  <c:v>75</c:v>
                </c:pt>
                <c:pt idx="39">
                  <c:v>75</c:v>
                </c:pt>
                <c:pt idx="40">
                  <c:v>75</c:v>
                </c:pt>
                <c:pt idx="41">
                  <c:v>75</c:v>
                </c:pt>
                <c:pt idx="42">
                  <c:v>75</c:v>
                </c:pt>
                <c:pt idx="43">
                  <c:v>78</c:v>
                </c:pt>
                <c:pt idx="44">
                  <c:v>79</c:v>
                </c:pt>
                <c:pt idx="45">
                  <c:v>80</c:v>
                </c:pt>
                <c:pt idx="46">
                  <c:v>81</c:v>
                </c:pt>
                <c:pt idx="47">
                  <c:v>81</c:v>
                </c:pt>
                <c:pt idx="48">
                  <c:v>81</c:v>
                </c:pt>
                <c:pt idx="49">
                  <c:v>83</c:v>
                </c:pt>
                <c:pt idx="50">
                  <c:v>84</c:v>
                </c:pt>
                <c:pt idx="51">
                  <c:v>84</c:v>
                </c:pt>
                <c:pt idx="52">
                  <c:v>85</c:v>
                </c:pt>
                <c:pt idx="53">
                  <c:v>85</c:v>
                </c:pt>
                <c:pt idx="54">
                  <c:v>85</c:v>
                </c:pt>
                <c:pt idx="55">
                  <c:v>86</c:v>
                </c:pt>
                <c:pt idx="56">
                  <c:v>86</c:v>
                </c:pt>
                <c:pt idx="57">
                  <c:v>86</c:v>
                </c:pt>
                <c:pt idx="58">
                  <c:v>86</c:v>
                </c:pt>
                <c:pt idx="59">
                  <c:v>87</c:v>
                </c:pt>
                <c:pt idx="60">
                  <c:v>88</c:v>
                </c:pt>
                <c:pt idx="61">
                  <c:v>89</c:v>
                </c:pt>
                <c:pt idx="62">
                  <c:v>89</c:v>
                </c:pt>
                <c:pt idx="63">
                  <c:v>92</c:v>
                </c:pt>
                <c:pt idx="64">
                  <c:v>93</c:v>
                </c:pt>
                <c:pt idx="65">
                  <c:v>93</c:v>
                </c:pt>
                <c:pt idx="66">
                  <c:v>94</c:v>
                </c:pt>
                <c:pt idx="67">
                  <c:v>94</c:v>
                </c:pt>
                <c:pt idx="68">
                  <c:v>94</c:v>
                </c:pt>
                <c:pt idx="69">
                  <c:v>96</c:v>
                </c:pt>
                <c:pt idx="70">
                  <c:v>98</c:v>
                </c:pt>
                <c:pt idx="71">
                  <c:v>98</c:v>
                </c:pt>
                <c:pt idx="72">
                  <c:v>101</c:v>
                </c:pt>
                <c:pt idx="73">
                  <c:v>101</c:v>
                </c:pt>
                <c:pt idx="74">
                  <c:v>102</c:v>
                </c:pt>
                <c:pt idx="75">
                  <c:v>103</c:v>
                </c:pt>
                <c:pt idx="76">
                  <c:v>104</c:v>
                </c:pt>
                <c:pt idx="77">
                  <c:v>104</c:v>
                </c:pt>
                <c:pt idx="78">
                  <c:v>106</c:v>
                </c:pt>
                <c:pt idx="79">
                  <c:v>108</c:v>
                </c:pt>
                <c:pt idx="80">
                  <c:v>112</c:v>
                </c:pt>
                <c:pt idx="81">
                  <c:v>112</c:v>
                </c:pt>
                <c:pt idx="82">
                  <c:v>113</c:v>
                </c:pt>
                <c:pt idx="83">
                  <c:v>113</c:v>
                </c:pt>
                <c:pt idx="84">
                  <c:v>115</c:v>
                </c:pt>
                <c:pt idx="85">
                  <c:v>119</c:v>
                </c:pt>
                <c:pt idx="86">
                  <c:v>119</c:v>
                </c:pt>
                <c:pt idx="87">
                  <c:v>122</c:v>
                </c:pt>
                <c:pt idx="88">
                  <c:v>124</c:v>
                </c:pt>
                <c:pt idx="89">
                  <c:v>125</c:v>
                </c:pt>
                <c:pt idx="90">
                  <c:v>126</c:v>
                </c:pt>
                <c:pt idx="91">
                  <c:v>127</c:v>
                </c:pt>
                <c:pt idx="92">
                  <c:v>127</c:v>
                </c:pt>
                <c:pt idx="93">
                  <c:v>127</c:v>
                </c:pt>
                <c:pt idx="94">
                  <c:v>127</c:v>
                </c:pt>
                <c:pt idx="95">
                  <c:v>128</c:v>
                </c:pt>
                <c:pt idx="96">
                  <c:v>128</c:v>
                </c:pt>
                <c:pt idx="97">
                  <c:v>129</c:v>
                </c:pt>
                <c:pt idx="98">
                  <c:v>129</c:v>
                </c:pt>
                <c:pt idx="99">
                  <c:v>131</c:v>
                </c:pt>
                <c:pt idx="100">
                  <c:v>131</c:v>
                </c:pt>
                <c:pt idx="101">
                  <c:v>133</c:v>
                </c:pt>
                <c:pt idx="102">
                  <c:v>136</c:v>
                </c:pt>
                <c:pt idx="103">
                  <c:v>139</c:v>
                </c:pt>
                <c:pt idx="104">
                  <c:v>145</c:v>
                </c:pt>
                <c:pt idx="105">
                  <c:v>146</c:v>
                </c:pt>
                <c:pt idx="106">
                  <c:v>149</c:v>
                </c:pt>
                <c:pt idx="107">
                  <c:v>155</c:v>
                </c:pt>
                <c:pt idx="108">
                  <c:v>160</c:v>
                </c:pt>
                <c:pt idx="109">
                  <c:v>166</c:v>
                </c:pt>
                <c:pt idx="110">
                  <c:v>189</c:v>
                </c:pt>
                <c:pt idx="111">
                  <c:v>193</c:v>
                </c:pt>
                <c:pt idx="112">
                  <c:v>196</c:v>
                </c:pt>
                <c:pt idx="113">
                  <c:v>198</c:v>
                </c:pt>
                <c:pt idx="114">
                  <c:v>202</c:v>
                </c:pt>
                <c:pt idx="115">
                  <c:v>203</c:v>
                </c:pt>
                <c:pt idx="116">
                  <c:v>203</c:v>
                </c:pt>
                <c:pt idx="117">
                  <c:v>218</c:v>
                </c:pt>
                <c:pt idx="118">
                  <c:v>220</c:v>
                </c:pt>
                <c:pt idx="119">
                  <c:v>220</c:v>
                </c:pt>
                <c:pt idx="120">
                  <c:v>225</c:v>
                </c:pt>
                <c:pt idx="121">
                  <c:v>242</c:v>
                </c:pt>
                <c:pt idx="122">
                  <c:v>243</c:v>
                </c:pt>
                <c:pt idx="123">
                  <c:v>259</c:v>
                </c:pt>
                <c:pt idx="124">
                  <c:v>261</c:v>
                </c:pt>
                <c:pt idx="125">
                  <c:v>266</c:v>
                </c:pt>
                <c:pt idx="126">
                  <c:v>268</c:v>
                </c:pt>
                <c:pt idx="127">
                  <c:v>283</c:v>
                </c:pt>
                <c:pt idx="128">
                  <c:v>288</c:v>
                </c:pt>
                <c:pt idx="129">
                  <c:v>301</c:v>
                </c:pt>
                <c:pt idx="130">
                  <c:v>309</c:v>
                </c:pt>
                <c:pt idx="131">
                  <c:v>311</c:v>
                </c:pt>
                <c:pt idx="132">
                  <c:v>326</c:v>
                </c:pt>
                <c:pt idx="133">
                  <c:v>339</c:v>
                </c:pt>
                <c:pt idx="134">
                  <c:v>346</c:v>
                </c:pt>
                <c:pt idx="135">
                  <c:v>351</c:v>
                </c:pt>
                <c:pt idx="136">
                  <c:v>355</c:v>
                </c:pt>
                <c:pt idx="137">
                  <c:v>359</c:v>
                </c:pt>
                <c:pt idx="138">
                  <c:v>368</c:v>
                </c:pt>
                <c:pt idx="139">
                  <c:v>383</c:v>
                </c:pt>
                <c:pt idx="140">
                  <c:v>383</c:v>
                </c:pt>
                <c:pt idx="141">
                  <c:v>393</c:v>
                </c:pt>
                <c:pt idx="142">
                  <c:v>428</c:v>
                </c:pt>
                <c:pt idx="143">
                  <c:v>429</c:v>
                </c:pt>
                <c:pt idx="144">
                  <c:v>431</c:v>
                </c:pt>
                <c:pt idx="145">
                  <c:v>441</c:v>
                </c:pt>
                <c:pt idx="146">
                  <c:v>442</c:v>
                </c:pt>
                <c:pt idx="147">
                  <c:v>443</c:v>
                </c:pt>
                <c:pt idx="148">
                  <c:v>444</c:v>
                </c:pt>
                <c:pt idx="149">
                  <c:v>449</c:v>
                </c:pt>
                <c:pt idx="150">
                  <c:v>482</c:v>
                </c:pt>
                <c:pt idx="151">
                  <c:v>494</c:v>
                </c:pt>
                <c:pt idx="152">
                  <c:v>525</c:v>
                </c:pt>
                <c:pt idx="153">
                  <c:v>551</c:v>
                </c:pt>
                <c:pt idx="154">
                  <c:v>585</c:v>
                </c:pt>
                <c:pt idx="155">
                  <c:v>603</c:v>
                </c:pt>
                <c:pt idx="156">
                  <c:v>624</c:v>
                </c:pt>
                <c:pt idx="157">
                  <c:v>634</c:v>
                </c:pt>
                <c:pt idx="158">
                  <c:v>636</c:v>
                </c:pt>
                <c:pt idx="159">
                  <c:v>655</c:v>
                </c:pt>
                <c:pt idx="160">
                  <c:v>664</c:v>
                </c:pt>
                <c:pt idx="161">
                  <c:v>735</c:v>
                </c:pt>
                <c:pt idx="162">
                  <c:v>744</c:v>
                </c:pt>
                <c:pt idx="163">
                  <c:v>761</c:v>
                </c:pt>
                <c:pt idx="164">
                  <c:v>769</c:v>
                </c:pt>
                <c:pt idx="165">
                  <c:v>785</c:v>
                </c:pt>
                <c:pt idx="166">
                  <c:v>792</c:v>
                </c:pt>
                <c:pt idx="167">
                  <c:v>813</c:v>
                </c:pt>
                <c:pt idx="168">
                  <c:v>839</c:v>
                </c:pt>
                <c:pt idx="169">
                  <c:v>863</c:v>
                </c:pt>
                <c:pt idx="170">
                  <c:v>886</c:v>
                </c:pt>
                <c:pt idx="171">
                  <c:v>889</c:v>
                </c:pt>
                <c:pt idx="172">
                  <c:v>896</c:v>
                </c:pt>
                <c:pt idx="173">
                  <c:v>997</c:v>
                </c:pt>
                <c:pt idx="174">
                  <c:v>1101</c:v>
                </c:pt>
                <c:pt idx="175">
                  <c:v>1101</c:v>
                </c:pt>
                <c:pt idx="176">
                  <c:v>1181</c:v>
                </c:pt>
                <c:pt idx="177">
                  <c:v>1241</c:v>
                </c:pt>
                <c:pt idx="178">
                  <c:v>1317</c:v>
                </c:pt>
                <c:pt idx="179">
                  <c:v>1447</c:v>
                </c:pt>
                <c:pt idx="180">
                  <c:v>1463</c:v>
                </c:pt>
                <c:pt idx="181">
                  <c:v>1464</c:v>
                </c:pt>
                <c:pt idx="182">
                  <c:v>1582</c:v>
                </c:pt>
                <c:pt idx="183">
                  <c:v>1619</c:v>
                </c:pt>
                <c:pt idx="184">
                  <c:v>1716</c:v>
                </c:pt>
                <c:pt idx="185">
                  <c:v>1796</c:v>
                </c:pt>
                <c:pt idx="186">
                  <c:v>1812</c:v>
                </c:pt>
                <c:pt idx="187">
                  <c:v>1816</c:v>
                </c:pt>
                <c:pt idx="188">
                  <c:v>1829</c:v>
                </c:pt>
                <c:pt idx="189">
                  <c:v>1940</c:v>
                </c:pt>
                <c:pt idx="190">
                  <c:v>2068</c:v>
                </c:pt>
                <c:pt idx="191">
                  <c:v>2287</c:v>
                </c:pt>
                <c:pt idx="192">
                  <c:v>2744</c:v>
                </c:pt>
                <c:pt idx="193">
                  <c:v>2793</c:v>
                </c:pt>
                <c:pt idx="194">
                  <c:v>2821</c:v>
                </c:pt>
                <c:pt idx="195">
                  <c:v>2893</c:v>
                </c:pt>
                <c:pt idx="196">
                  <c:v>3526</c:v>
                </c:pt>
                <c:pt idx="197">
                  <c:v>3529</c:v>
                </c:pt>
                <c:pt idx="198">
                  <c:v>3529</c:v>
                </c:pt>
                <c:pt idx="199">
                  <c:v>3734</c:v>
                </c:pt>
                <c:pt idx="200">
                  <c:v>3735</c:v>
                </c:pt>
                <c:pt idx="201">
                  <c:v>3735</c:v>
                </c:pt>
                <c:pt idx="202">
                  <c:v>4068</c:v>
                </c:pt>
                <c:pt idx="203">
                  <c:v>4824</c:v>
                </c:pt>
                <c:pt idx="204">
                  <c:v>4854</c:v>
                </c:pt>
                <c:pt idx="205">
                  <c:v>4887</c:v>
                </c:pt>
                <c:pt idx="206">
                  <c:v>5173</c:v>
                </c:pt>
                <c:pt idx="207">
                  <c:v>5291</c:v>
                </c:pt>
                <c:pt idx="208">
                  <c:v>5465</c:v>
                </c:pt>
                <c:pt idx="209">
                  <c:v>5508</c:v>
                </c:pt>
                <c:pt idx="210">
                  <c:v>5572</c:v>
                </c:pt>
                <c:pt idx="211">
                  <c:v>6019</c:v>
                </c:pt>
                <c:pt idx="212">
                  <c:v>6545</c:v>
                </c:pt>
                <c:pt idx="213">
                  <c:v>6997</c:v>
                </c:pt>
                <c:pt idx="214">
                  <c:v>7982</c:v>
                </c:pt>
                <c:pt idx="215">
                  <c:v>8315</c:v>
                </c:pt>
                <c:pt idx="216">
                  <c:v>8623</c:v>
                </c:pt>
                <c:pt idx="217">
                  <c:v>8952</c:v>
                </c:pt>
                <c:pt idx="218">
                  <c:v>8994</c:v>
                </c:pt>
                <c:pt idx="219">
                  <c:v>9379</c:v>
                </c:pt>
                <c:pt idx="220">
                  <c:v>9481</c:v>
                </c:pt>
                <c:pt idx="221">
                  <c:v>9543</c:v>
                </c:pt>
                <c:pt idx="222">
                  <c:v>11000</c:v>
                </c:pt>
                <c:pt idx="223">
                  <c:v>16223</c:v>
                </c:pt>
                <c:pt idx="224">
                  <c:v>17182</c:v>
                </c:pt>
                <c:pt idx="225">
                  <c:v>17419</c:v>
                </c:pt>
                <c:pt idx="226">
                  <c:v>21459</c:v>
                </c:pt>
                <c:pt idx="227">
                  <c:v>30089</c:v>
                </c:pt>
                <c:pt idx="228">
                  <c:v>32738</c:v>
                </c:pt>
                <c:pt idx="229">
                  <c:v>63812</c:v>
                </c:pt>
              </c:numCache>
            </c:numRef>
          </c:yVal>
          <c:smooth val="0"/>
          <c:extLst>
            <c:ext xmlns:c16="http://schemas.microsoft.com/office/drawing/2014/chart" uri="{C3380CC4-5D6E-409C-BE32-E72D297353CC}">
              <c16:uniqueId val="{00000001-13A1-4624-8A57-823D95DEC936}"/>
            </c:ext>
          </c:extLst>
        </c:ser>
        <c:dLbls>
          <c:showLegendKey val="0"/>
          <c:showVal val="0"/>
          <c:showCatName val="0"/>
          <c:showSerName val="0"/>
          <c:showPercent val="0"/>
          <c:showBubbleSize val="0"/>
        </c:dLbls>
        <c:axId val="439017720"/>
        <c:axId val="439014976"/>
      </c:scatterChart>
      <c:valAx>
        <c:axId val="439017720"/>
        <c:scaling>
          <c:orientation val="minMax"/>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a:t>Benchmarks</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439014976"/>
        <c:crosses val="autoZero"/>
        <c:crossBetween val="midCat"/>
      </c:valAx>
      <c:valAx>
        <c:axId val="439014976"/>
        <c:scaling>
          <c:logBase val="10"/>
          <c:orientation val="minMax"/>
          <c:min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a:t>Number</a:t>
                </a:r>
                <a:r>
                  <a:rPr lang="en-US" sz="1600" b="1" baseline="0"/>
                  <a:t> of proedures inlined</a:t>
                </a:r>
                <a:endParaRPr lang="en-US" sz="1600" b="1"/>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439017720"/>
        <c:crosses val="autoZero"/>
        <c:crossBetween val="midCat"/>
      </c:valAx>
      <c:spPr>
        <a:noFill/>
        <a:ln>
          <a:noFill/>
        </a:ln>
        <a:effectLst/>
      </c:spPr>
    </c:plotArea>
    <c:legend>
      <c:legendPos val="t"/>
      <c:layout>
        <c:manualLayout>
          <c:xMode val="edge"/>
          <c:yMode val="edge"/>
          <c:x val="0.42653374251120207"/>
          <c:y val="0.10173409169856124"/>
          <c:w val="0.20524759219780245"/>
          <c:h val="7.065579528702437E-2"/>
        </c:manualLayout>
      </c:layout>
      <c:overlay val="1"/>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ScatterNoHoudini!$B$1</c:f>
              <c:strCache>
                <c:ptCount val="1"/>
                <c:pt idx="0">
                  <c:v>DI</c:v>
                </c:pt>
              </c:strCache>
            </c:strRef>
          </c:tx>
          <c:spPr>
            <a:ln w="25400" cap="rnd">
              <a:noFill/>
              <a:round/>
            </a:ln>
            <a:effectLst/>
          </c:spPr>
          <c:marker>
            <c:symbol val="circle"/>
            <c:size val="5"/>
            <c:spPr>
              <a:solidFill>
                <a:schemeClr val="accent1"/>
              </a:solidFill>
              <a:ln w="9525">
                <a:solidFill>
                  <a:schemeClr val="accent1"/>
                </a:solidFill>
              </a:ln>
              <a:effectLst/>
            </c:spPr>
          </c:marker>
          <c:xVal>
            <c:numRef>
              <c:f>ScatterNoHoudini!$A$2:$A$426</c:f>
              <c:numCache>
                <c:formatCode>General</c:formatCode>
                <c:ptCount val="425"/>
                <c:pt idx="0">
                  <c:v>2000</c:v>
                </c:pt>
                <c:pt idx="1">
                  <c:v>2000</c:v>
                </c:pt>
                <c:pt idx="2">
                  <c:v>2000</c:v>
                </c:pt>
                <c:pt idx="3">
                  <c:v>2000</c:v>
                </c:pt>
                <c:pt idx="4">
                  <c:v>456.83</c:v>
                </c:pt>
                <c:pt idx="5">
                  <c:v>2000</c:v>
                </c:pt>
                <c:pt idx="6">
                  <c:v>2000</c:v>
                </c:pt>
                <c:pt idx="7">
                  <c:v>2000</c:v>
                </c:pt>
                <c:pt idx="8">
                  <c:v>2000</c:v>
                </c:pt>
                <c:pt idx="9">
                  <c:v>2000</c:v>
                </c:pt>
                <c:pt idx="10">
                  <c:v>2000</c:v>
                </c:pt>
                <c:pt idx="11">
                  <c:v>451.53</c:v>
                </c:pt>
                <c:pt idx="12">
                  <c:v>2000</c:v>
                </c:pt>
                <c:pt idx="13">
                  <c:v>2000</c:v>
                </c:pt>
                <c:pt idx="14">
                  <c:v>2000</c:v>
                </c:pt>
                <c:pt idx="15">
                  <c:v>2000</c:v>
                </c:pt>
                <c:pt idx="16">
                  <c:v>2000</c:v>
                </c:pt>
                <c:pt idx="17">
                  <c:v>2000</c:v>
                </c:pt>
                <c:pt idx="18">
                  <c:v>2000</c:v>
                </c:pt>
                <c:pt idx="19">
                  <c:v>2000</c:v>
                </c:pt>
                <c:pt idx="20">
                  <c:v>2000</c:v>
                </c:pt>
                <c:pt idx="21">
                  <c:v>378.34</c:v>
                </c:pt>
                <c:pt idx="22">
                  <c:v>1017.27</c:v>
                </c:pt>
                <c:pt idx="23">
                  <c:v>1041.23</c:v>
                </c:pt>
                <c:pt idx="24">
                  <c:v>2000</c:v>
                </c:pt>
                <c:pt idx="25">
                  <c:v>2000</c:v>
                </c:pt>
                <c:pt idx="26">
                  <c:v>0.57999999999999996</c:v>
                </c:pt>
                <c:pt idx="27">
                  <c:v>0.66</c:v>
                </c:pt>
                <c:pt idx="28">
                  <c:v>0.63</c:v>
                </c:pt>
                <c:pt idx="29">
                  <c:v>0.61</c:v>
                </c:pt>
                <c:pt idx="30">
                  <c:v>0.94</c:v>
                </c:pt>
                <c:pt idx="31">
                  <c:v>0.56000000000000005</c:v>
                </c:pt>
                <c:pt idx="32">
                  <c:v>0.6</c:v>
                </c:pt>
                <c:pt idx="33">
                  <c:v>0.67</c:v>
                </c:pt>
                <c:pt idx="34">
                  <c:v>2000</c:v>
                </c:pt>
                <c:pt idx="35">
                  <c:v>2000</c:v>
                </c:pt>
                <c:pt idx="36">
                  <c:v>2000</c:v>
                </c:pt>
                <c:pt idx="37">
                  <c:v>2000</c:v>
                </c:pt>
                <c:pt idx="38">
                  <c:v>2000</c:v>
                </c:pt>
                <c:pt idx="39">
                  <c:v>2000</c:v>
                </c:pt>
                <c:pt idx="40">
                  <c:v>2000</c:v>
                </c:pt>
                <c:pt idx="41">
                  <c:v>38.659999999999997</c:v>
                </c:pt>
                <c:pt idx="42">
                  <c:v>37.5</c:v>
                </c:pt>
                <c:pt idx="43">
                  <c:v>2000</c:v>
                </c:pt>
                <c:pt idx="44">
                  <c:v>2000</c:v>
                </c:pt>
                <c:pt idx="45">
                  <c:v>2000</c:v>
                </c:pt>
                <c:pt idx="46">
                  <c:v>2000</c:v>
                </c:pt>
                <c:pt idx="47">
                  <c:v>122.01</c:v>
                </c:pt>
                <c:pt idx="48">
                  <c:v>2000</c:v>
                </c:pt>
                <c:pt idx="49">
                  <c:v>2000</c:v>
                </c:pt>
                <c:pt idx="50">
                  <c:v>2000</c:v>
                </c:pt>
                <c:pt idx="51">
                  <c:v>2000</c:v>
                </c:pt>
                <c:pt idx="52">
                  <c:v>2000</c:v>
                </c:pt>
                <c:pt idx="53">
                  <c:v>2000</c:v>
                </c:pt>
                <c:pt idx="54">
                  <c:v>2000</c:v>
                </c:pt>
                <c:pt idx="55">
                  <c:v>2000</c:v>
                </c:pt>
                <c:pt idx="56">
                  <c:v>2000</c:v>
                </c:pt>
                <c:pt idx="57">
                  <c:v>296.85000000000002</c:v>
                </c:pt>
                <c:pt idx="58">
                  <c:v>2000</c:v>
                </c:pt>
                <c:pt idx="59">
                  <c:v>2000</c:v>
                </c:pt>
                <c:pt idx="60">
                  <c:v>2000</c:v>
                </c:pt>
                <c:pt idx="61">
                  <c:v>2000</c:v>
                </c:pt>
                <c:pt idx="62">
                  <c:v>2000</c:v>
                </c:pt>
                <c:pt idx="63">
                  <c:v>2000</c:v>
                </c:pt>
                <c:pt idx="64">
                  <c:v>132.49</c:v>
                </c:pt>
                <c:pt idx="65">
                  <c:v>282.57</c:v>
                </c:pt>
                <c:pt idx="66">
                  <c:v>2000</c:v>
                </c:pt>
                <c:pt idx="67">
                  <c:v>2000</c:v>
                </c:pt>
                <c:pt idx="68">
                  <c:v>2000</c:v>
                </c:pt>
                <c:pt idx="69">
                  <c:v>2000</c:v>
                </c:pt>
                <c:pt idx="70">
                  <c:v>445.29</c:v>
                </c:pt>
                <c:pt idx="71">
                  <c:v>2000</c:v>
                </c:pt>
                <c:pt idx="72">
                  <c:v>2000</c:v>
                </c:pt>
                <c:pt idx="73">
                  <c:v>104.01</c:v>
                </c:pt>
                <c:pt idx="74">
                  <c:v>2000</c:v>
                </c:pt>
                <c:pt idx="75">
                  <c:v>85.62</c:v>
                </c:pt>
                <c:pt idx="76">
                  <c:v>2000</c:v>
                </c:pt>
                <c:pt idx="77">
                  <c:v>2000</c:v>
                </c:pt>
                <c:pt idx="78">
                  <c:v>2000</c:v>
                </c:pt>
                <c:pt idx="79">
                  <c:v>2000</c:v>
                </c:pt>
                <c:pt idx="80">
                  <c:v>906.45</c:v>
                </c:pt>
                <c:pt idx="81">
                  <c:v>144.56</c:v>
                </c:pt>
                <c:pt idx="82">
                  <c:v>217.58</c:v>
                </c:pt>
                <c:pt idx="83">
                  <c:v>199.61</c:v>
                </c:pt>
                <c:pt idx="84">
                  <c:v>315.32</c:v>
                </c:pt>
                <c:pt idx="85">
                  <c:v>291.88</c:v>
                </c:pt>
                <c:pt idx="86">
                  <c:v>54.32</c:v>
                </c:pt>
                <c:pt idx="87">
                  <c:v>66.680000000000007</c:v>
                </c:pt>
                <c:pt idx="88">
                  <c:v>429.89</c:v>
                </c:pt>
                <c:pt idx="89">
                  <c:v>401.34</c:v>
                </c:pt>
                <c:pt idx="90">
                  <c:v>233.21</c:v>
                </c:pt>
                <c:pt idx="91">
                  <c:v>182.17</c:v>
                </c:pt>
                <c:pt idx="92">
                  <c:v>2000</c:v>
                </c:pt>
                <c:pt idx="93">
                  <c:v>2000</c:v>
                </c:pt>
                <c:pt idx="94">
                  <c:v>155.35</c:v>
                </c:pt>
                <c:pt idx="95">
                  <c:v>146.80000000000001</c:v>
                </c:pt>
                <c:pt idx="96">
                  <c:v>143.41999999999999</c:v>
                </c:pt>
                <c:pt idx="97">
                  <c:v>143.63</c:v>
                </c:pt>
                <c:pt idx="98">
                  <c:v>28.45</c:v>
                </c:pt>
                <c:pt idx="99">
                  <c:v>29.77</c:v>
                </c:pt>
                <c:pt idx="100">
                  <c:v>29.17</c:v>
                </c:pt>
                <c:pt idx="101">
                  <c:v>26.71</c:v>
                </c:pt>
                <c:pt idx="102">
                  <c:v>192.11</c:v>
                </c:pt>
                <c:pt idx="103">
                  <c:v>51.38</c:v>
                </c:pt>
                <c:pt idx="104">
                  <c:v>118.4</c:v>
                </c:pt>
                <c:pt idx="105">
                  <c:v>68.239999999999995</c:v>
                </c:pt>
                <c:pt idx="106">
                  <c:v>2000</c:v>
                </c:pt>
                <c:pt idx="107">
                  <c:v>2000</c:v>
                </c:pt>
                <c:pt idx="108">
                  <c:v>2000</c:v>
                </c:pt>
                <c:pt idx="109">
                  <c:v>168.1</c:v>
                </c:pt>
                <c:pt idx="110">
                  <c:v>2000</c:v>
                </c:pt>
                <c:pt idx="111">
                  <c:v>563.34</c:v>
                </c:pt>
                <c:pt idx="112">
                  <c:v>2000</c:v>
                </c:pt>
                <c:pt idx="113">
                  <c:v>2000</c:v>
                </c:pt>
                <c:pt idx="114">
                  <c:v>2000</c:v>
                </c:pt>
                <c:pt idx="115">
                  <c:v>2000</c:v>
                </c:pt>
                <c:pt idx="116">
                  <c:v>2000</c:v>
                </c:pt>
                <c:pt idx="117">
                  <c:v>2000</c:v>
                </c:pt>
                <c:pt idx="118">
                  <c:v>2000</c:v>
                </c:pt>
                <c:pt idx="119">
                  <c:v>2000</c:v>
                </c:pt>
                <c:pt idx="120">
                  <c:v>2000</c:v>
                </c:pt>
                <c:pt idx="121">
                  <c:v>1942</c:v>
                </c:pt>
                <c:pt idx="122">
                  <c:v>2000</c:v>
                </c:pt>
                <c:pt idx="123">
                  <c:v>131.96</c:v>
                </c:pt>
                <c:pt idx="124">
                  <c:v>121.86</c:v>
                </c:pt>
                <c:pt idx="125">
                  <c:v>2000</c:v>
                </c:pt>
                <c:pt idx="126">
                  <c:v>2000</c:v>
                </c:pt>
                <c:pt idx="127">
                  <c:v>2000</c:v>
                </c:pt>
                <c:pt idx="128">
                  <c:v>2000</c:v>
                </c:pt>
                <c:pt idx="129">
                  <c:v>2000</c:v>
                </c:pt>
                <c:pt idx="130">
                  <c:v>2000</c:v>
                </c:pt>
                <c:pt idx="131">
                  <c:v>2000</c:v>
                </c:pt>
                <c:pt idx="132">
                  <c:v>2000</c:v>
                </c:pt>
                <c:pt idx="133">
                  <c:v>2000</c:v>
                </c:pt>
                <c:pt idx="134">
                  <c:v>2000</c:v>
                </c:pt>
                <c:pt idx="135">
                  <c:v>2000</c:v>
                </c:pt>
                <c:pt idx="136">
                  <c:v>2000</c:v>
                </c:pt>
                <c:pt idx="137">
                  <c:v>2000</c:v>
                </c:pt>
                <c:pt idx="138">
                  <c:v>2000</c:v>
                </c:pt>
                <c:pt idx="139">
                  <c:v>2000</c:v>
                </c:pt>
                <c:pt idx="140">
                  <c:v>96.9</c:v>
                </c:pt>
                <c:pt idx="141">
                  <c:v>133.96</c:v>
                </c:pt>
                <c:pt idx="142">
                  <c:v>2000</c:v>
                </c:pt>
                <c:pt idx="143">
                  <c:v>2000</c:v>
                </c:pt>
                <c:pt idx="144">
                  <c:v>259.05</c:v>
                </c:pt>
                <c:pt idx="145">
                  <c:v>2000</c:v>
                </c:pt>
                <c:pt idx="146">
                  <c:v>2000</c:v>
                </c:pt>
                <c:pt idx="147">
                  <c:v>672.89</c:v>
                </c:pt>
                <c:pt idx="148">
                  <c:v>2000</c:v>
                </c:pt>
                <c:pt idx="149">
                  <c:v>63.98</c:v>
                </c:pt>
                <c:pt idx="150">
                  <c:v>882.69</c:v>
                </c:pt>
                <c:pt idx="151">
                  <c:v>2000</c:v>
                </c:pt>
                <c:pt idx="152">
                  <c:v>2000</c:v>
                </c:pt>
                <c:pt idx="153">
                  <c:v>103.77</c:v>
                </c:pt>
                <c:pt idx="154">
                  <c:v>27.92</c:v>
                </c:pt>
                <c:pt idx="155">
                  <c:v>588.89</c:v>
                </c:pt>
                <c:pt idx="156">
                  <c:v>2000</c:v>
                </c:pt>
                <c:pt idx="157">
                  <c:v>1367.64</c:v>
                </c:pt>
                <c:pt idx="158">
                  <c:v>635.11</c:v>
                </c:pt>
                <c:pt idx="159">
                  <c:v>1989.25</c:v>
                </c:pt>
                <c:pt idx="160">
                  <c:v>2000</c:v>
                </c:pt>
                <c:pt idx="161">
                  <c:v>290.52999999999997</c:v>
                </c:pt>
                <c:pt idx="162">
                  <c:v>496.49</c:v>
                </c:pt>
                <c:pt idx="163">
                  <c:v>848.72</c:v>
                </c:pt>
                <c:pt idx="164">
                  <c:v>440.23</c:v>
                </c:pt>
                <c:pt idx="165">
                  <c:v>10.91</c:v>
                </c:pt>
                <c:pt idx="166">
                  <c:v>12.45</c:v>
                </c:pt>
                <c:pt idx="167">
                  <c:v>582.55999999999995</c:v>
                </c:pt>
                <c:pt idx="168">
                  <c:v>249.25</c:v>
                </c:pt>
                <c:pt idx="169">
                  <c:v>443.7</c:v>
                </c:pt>
                <c:pt idx="170">
                  <c:v>1040.8499999999999</c:v>
                </c:pt>
                <c:pt idx="171">
                  <c:v>2000</c:v>
                </c:pt>
                <c:pt idx="172">
                  <c:v>771.65</c:v>
                </c:pt>
                <c:pt idx="173">
                  <c:v>2000</c:v>
                </c:pt>
                <c:pt idx="174">
                  <c:v>2000</c:v>
                </c:pt>
                <c:pt idx="175">
                  <c:v>2000</c:v>
                </c:pt>
                <c:pt idx="176">
                  <c:v>2000</c:v>
                </c:pt>
                <c:pt idx="177">
                  <c:v>2000</c:v>
                </c:pt>
                <c:pt idx="178">
                  <c:v>854.41</c:v>
                </c:pt>
                <c:pt idx="179">
                  <c:v>2000</c:v>
                </c:pt>
                <c:pt idx="180">
                  <c:v>2000</c:v>
                </c:pt>
                <c:pt idx="181">
                  <c:v>2000</c:v>
                </c:pt>
                <c:pt idx="182">
                  <c:v>269.52</c:v>
                </c:pt>
                <c:pt idx="183">
                  <c:v>71.099999999999994</c:v>
                </c:pt>
                <c:pt idx="184">
                  <c:v>34.85</c:v>
                </c:pt>
                <c:pt idx="185">
                  <c:v>2000</c:v>
                </c:pt>
                <c:pt idx="186">
                  <c:v>2000</c:v>
                </c:pt>
                <c:pt idx="187">
                  <c:v>61.11</c:v>
                </c:pt>
                <c:pt idx="188">
                  <c:v>80.400000000000006</c:v>
                </c:pt>
                <c:pt idx="189">
                  <c:v>2000</c:v>
                </c:pt>
                <c:pt idx="190">
                  <c:v>10.43</c:v>
                </c:pt>
                <c:pt idx="191">
                  <c:v>92.09</c:v>
                </c:pt>
                <c:pt idx="192">
                  <c:v>210.88</c:v>
                </c:pt>
                <c:pt idx="193">
                  <c:v>329.39</c:v>
                </c:pt>
                <c:pt idx="194">
                  <c:v>110.29</c:v>
                </c:pt>
                <c:pt idx="195">
                  <c:v>90.01</c:v>
                </c:pt>
                <c:pt idx="196">
                  <c:v>2000</c:v>
                </c:pt>
                <c:pt idx="197">
                  <c:v>2000</c:v>
                </c:pt>
                <c:pt idx="198">
                  <c:v>2000</c:v>
                </c:pt>
                <c:pt idx="199">
                  <c:v>2000</c:v>
                </c:pt>
                <c:pt idx="200">
                  <c:v>509.49</c:v>
                </c:pt>
                <c:pt idx="201">
                  <c:v>720.94</c:v>
                </c:pt>
                <c:pt idx="202">
                  <c:v>2000</c:v>
                </c:pt>
                <c:pt idx="203">
                  <c:v>44.51</c:v>
                </c:pt>
                <c:pt idx="204">
                  <c:v>258.70999999999998</c:v>
                </c:pt>
                <c:pt idx="205">
                  <c:v>31.36</c:v>
                </c:pt>
                <c:pt idx="206">
                  <c:v>66.58</c:v>
                </c:pt>
                <c:pt idx="207">
                  <c:v>36</c:v>
                </c:pt>
                <c:pt idx="208">
                  <c:v>67.06</c:v>
                </c:pt>
                <c:pt idx="209">
                  <c:v>350.92</c:v>
                </c:pt>
                <c:pt idx="210">
                  <c:v>135.32</c:v>
                </c:pt>
                <c:pt idx="211">
                  <c:v>17.05</c:v>
                </c:pt>
                <c:pt idx="212">
                  <c:v>2000</c:v>
                </c:pt>
                <c:pt idx="213">
                  <c:v>2000</c:v>
                </c:pt>
                <c:pt idx="214">
                  <c:v>889.79</c:v>
                </c:pt>
                <c:pt idx="215">
                  <c:v>912.65</c:v>
                </c:pt>
                <c:pt idx="216">
                  <c:v>1227.1400000000001</c:v>
                </c:pt>
                <c:pt idx="217">
                  <c:v>2000</c:v>
                </c:pt>
                <c:pt idx="218">
                  <c:v>34.64</c:v>
                </c:pt>
                <c:pt idx="219">
                  <c:v>2000</c:v>
                </c:pt>
                <c:pt idx="220">
                  <c:v>125.8</c:v>
                </c:pt>
                <c:pt idx="221">
                  <c:v>2000</c:v>
                </c:pt>
                <c:pt idx="222">
                  <c:v>2000</c:v>
                </c:pt>
                <c:pt idx="223">
                  <c:v>169.78</c:v>
                </c:pt>
                <c:pt idx="224">
                  <c:v>1365.13</c:v>
                </c:pt>
                <c:pt idx="225">
                  <c:v>301.43</c:v>
                </c:pt>
                <c:pt idx="226">
                  <c:v>284.02</c:v>
                </c:pt>
                <c:pt idx="227">
                  <c:v>2000</c:v>
                </c:pt>
                <c:pt idx="228">
                  <c:v>172.01</c:v>
                </c:pt>
                <c:pt idx="229">
                  <c:v>2000</c:v>
                </c:pt>
                <c:pt idx="230">
                  <c:v>2000</c:v>
                </c:pt>
                <c:pt idx="231">
                  <c:v>501.29</c:v>
                </c:pt>
                <c:pt idx="232">
                  <c:v>898.88</c:v>
                </c:pt>
                <c:pt idx="233">
                  <c:v>707.99</c:v>
                </c:pt>
                <c:pt idx="234">
                  <c:v>825.71</c:v>
                </c:pt>
                <c:pt idx="235">
                  <c:v>73.599999999999994</c:v>
                </c:pt>
                <c:pt idx="236">
                  <c:v>2000</c:v>
                </c:pt>
                <c:pt idx="237">
                  <c:v>2000</c:v>
                </c:pt>
                <c:pt idx="238">
                  <c:v>39.19</c:v>
                </c:pt>
                <c:pt idx="239">
                  <c:v>33.56</c:v>
                </c:pt>
                <c:pt idx="240">
                  <c:v>2000</c:v>
                </c:pt>
                <c:pt idx="241">
                  <c:v>2000</c:v>
                </c:pt>
                <c:pt idx="242">
                  <c:v>19.22</c:v>
                </c:pt>
                <c:pt idx="243">
                  <c:v>2000</c:v>
                </c:pt>
                <c:pt idx="244">
                  <c:v>2000</c:v>
                </c:pt>
                <c:pt idx="245">
                  <c:v>232.39</c:v>
                </c:pt>
                <c:pt idx="246">
                  <c:v>2000</c:v>
                </c:pt>
                <c:pt idx="247">
                  <c:v>33.56</c:v>
                </c:pt>
                <c:pt idx="248">
                  <c:v>85.47</c:v>
                </c:pt>
                <c:pt idx="249">
                  <c:v>2000</c:v>
                </c:pt>
                <c:pt idx="250">
                  <c:v>1453.06</c:v>
                </c:pt>
                <c:pt idx="251">
                  <c:v>78.95</c:v>
                </c:pt>
                <c:pt idx="252">
                  <c:v>299.52</c:v>
                </c:pt>
                <c:pt idx="253">
                  <c:v>35.96</c:v>
                </c:pt>
                <c:pt idx="254">
                  <c:v>1013.03</c:v>
                </c:pt>
                <c:pt idx="255">
                  <c:v>2000</c:v>
                </c:pt>
                <c:pt idx="256">
                  <c:v>390.84</c:v>
                </c:pt>
                <c:pt idx="257">
                  <c:v>309.11</c:v>
                </c:pt>
                <c:pt idx="258">
                  <c:v>536.34</c:v>
                </c:pt>
                <c:pt idx="259">
                  <c:v>2000</c:v>
                </c:pt>
                <c:pt idx="260">
                  <c:v>2000</c:v>
                </c:pt>
                <c:pt idx="261">
                  <c:v>2000</c:v>
                </c:pt>
                <c:pt idx="262">
                  <c:v>2000</c:v>
                </c:pt>
                <c:pt idx="263">
                  <c:v>2000</c:v>
                </c:pt>
                <c:pt idx="264">
                  <c:v>2000</c:v>
                </c:pt>
                <c:pt idx="265">
                  <c:v>2000</c:v>
                </c:pt>
                <c:pt idx="266">
                  <c:v>2000</c:v>
                </c:pt>
                <c:pt idx="267">
                  <c:v>2000</c:v>
                </c:pt>
                <c:pt idx="268">
                  <c:v>42.54</c:v>
                </c:pt>
                <c:pt idx="269">
                  <c:v>47.38</c:v>
                </c:pt>
                <c:pt idx="270">
                  <c:v>93.68</c:v>
                </c:pt>
                <c:pt idx="271">
                  <c:v>95.1</c:v>
                </c:pt>
                <c:pt idx="272">
                  <c:v>2000</c:v>
                </c:pt>
                <c:pt idx="273">
                  <c:v>284.44</c:v>
                </c:pt>
                <c:pt idx="274">
                  <c:v>2000</c:v>
                </c:pt>
                <c:pt idx="275">
                  <c:v>2000</c:v>
                </c:pt>
                <c:pt idx="276">
                  <c:v>2000</c:v>
                </c:pt>
                <c:pt idx="277">
                  <c:v>80.55</c:v>
                </c:pt>
                <c:pt idx="278">
                  <c:v>120.63</c:v>
                </c:pt>
                <c:pt idx="279">
                  <c:v>2000</c:v>
                </c:pt>
                <c:pt idx="280">
                  <c:v>2000</c:v>
                </c:pt>
                <c:pt idx="281">
                  <c:v>2000</c:v>
                </c:pt>
                <c:pt idx="282">
                  <c:v>2000</c:v>
                </c:pt>
                <c:pt idx="283">
                  <c:v>2000</c:v>
                </c:pt>
                <c:pt idx="284">
                  <c:v>2000</c:v>
                </c:pt>
                <c:pt idx="285">
                  <c:v>95.68</c:v>
                </c:pt>
                <c:pt idx="286">
                  <c:v>130.37</c:v>
                </c:pt>
                <c:pt idx="287">
                  <c:v>2000</c:v>
                </c:pt>
                <c:pt idx="288">
                  <c:v>53.11</c:v>
                </c:pt>
                <c:pt idx="289">
                  <c:v>2000</c:v>
                </c:pt>
                <c:pt idx="290">
                  <c:v>776.79</c:v>
                </c:pt>
                <c:pt idx="291">
                  <c:v>759.26</c:v>
                </c:pt>
                <c:pt idx="292">
                  <c:v>335.15</c:v>
                </c:pt>
                <c:pt idx="293">
                  <c:v>115.24</c:v>
                </c:pt>
                <c:pt idx="294">
                  <c:v>661.35</c:v>
                </c:pt>
                <c:pt idx="295">
                  <c:v>2000</c:v>
                </c:pt>
                <c:pt idx="296">
                  <c:v>848.35</c:v>
                </c:pt>
                <c:pt idx="297">
                  <c:v>132.88</c:v>
                </c:pt>
                <c:pt idx="298">
                  <c:v>105.34</c:v>
                </c:pt>
                <c:pt idx="299">
                  <c:v>83.73</c:v>
                </c:pt>
                <c:pt idx="300">
                  <c:v>2000</c:v>
                </c:pt>
                <c:pt idx="301">
                  <c:v>101.9</c:v>
                </c:pt>
                <c:pt idx="302">
                  <c:v>2000</c:v>
                </c:pt>
                <c:pt idx="303">
                  <c:v>2000</c:v>
                </c:pt>
                <c:pt idx="304">
                  <c:v>999.32</c:v>
                </c:pt>
                <c:pt idx="305">
                  <c:v>2000</c:v>
                </c:pt>
                <c:pt idx="306">
                  <c:v>2000</c:v>
                </c:pt>
                <c:pt idx="307">
                  <c:v>405.52</c:v>
                </c:pt>
                <c:pt idx="308">
                  <c:v>2000</c:v>
                </c:pt>
                <c:pt idx="309">
                  <c:v>808.7</c:v>
                </c:pt>
                <c:pt idx="310">
                  <c:v>193.82</c:v>
                </c:pt>
                <c:pt idx="311">
                  <c:v>1420.43</c:v>
                </c:pt>
                <c:pt idx="312">
                  <c:v>2000</c:v>
                </c:pt>
                <c:pt idx="313">
                  <c:v>1425.41</c:v>
                </c:pt>
                <c:pt idx="314">
                  <c:v>2000</c:v>
                </c:pt>
                <c:pt idx="315">
                  <c:v>2000</c:v>
                </c:pt>
                <c:pt idx="316">
                  <c:v>2000</c:v>
                </c:pt>
                <c:pt idx="317">
                  <c:v>2000</c:v>
                </c:pt>
                <c:pt idx="318">
                  <c:v>2000</c:v>
                </c:pt>
                <c:pt idx="319">
                  <c:v>2000</c:v>
                </c:pt>
                <c:pt idx="320">
                  <c:v>2000</c:v>
                </c:pt>
                <c:pt idx="321">
                  <c:v>2000</c:v>
                </c:pt>
                <c:pt idx="322">
                  <c:v>221.65</c:v>
                </c:pt>
                <c:pt idx="323">
                  <c:v>2000</c:v>
                </c:pt>
                <c:pt idx="324">
                  <c:v>2000</c:v>
                </c:pt>
                <c:pt idx="325">
                  <c:v>3.56</c:v>
                </c:pt>
                <c:pt idx="326">
                  <c:v>2000</c:v>
                </c:pt>
                <c:pt idx="327">
                  <c:v>217.55</c:v>
                </c:pt>
                <c:pt idx="328">
                  <c:v>40.1</c:v>
                </c:pt>
                <c:pt idx="329">
                  <c:v>48.74</c:v>
                </c:pt>
                <c:pt idx="330">
                  <c:v>36.409999999999997</c:v>
                </c:pt>
                <c:pt idx="331">
                  <c:v>1391.86</c:v>
                </c:pt>
                <c:pt idx="332">
                  <c:v>2000</c:v>
                </c:pt>
                <c:pt idx="333">
                  <c:v>329.84</c:v>
                </c:pt>
                <c:pt idx="334">
                  <c:v>645.96</c:v>
                </c:pt>
                <c:pt idx="335">
                  <c:v>2000</c:v>
                </c:pt>
                <c:pt idx="336">
                  <c:v>2000</c:v>
                </c:pt>
                <c:pt idx="337">
                  <c:v>2000</c:v>
                </c:pt>
                <c:pt idx="338">
                  <c:v>2000</c:v>
                </c:pt>
                <c:pt idx="339">
                  <c:v>2000</c:v>
                </c:pt>
                <c:pt idx="340">
                  <c:v>1684.39</c:v>
                </c:pt>
                <c:pt idx="341">
                  <c:v>2000</c:v>
                </c:pt>
                <c:pt idx="342">
                  <c:v>2000</c:v>
                </c:pt>
                <c:pt idx="343">
                  <c:v>373.68</c:v>
                </c:pt>
                <c:pt idx="344">
                  <c:v>433.18</c:v>
                </c:pt>
                <c:pt idx="345">
                  <c:v>228.44</c:v>
                </c:pt>
                <c:pt idx="346">
                  <c:v>396.94</c:v>
                </c:pt>
                <c:pt idx="347">
                  <c:v>376.74</c:v>
                </c:pt>
                <c:pt idx="348">
                  <c:v>2000</c:v>
                </c:pt>
                <c:pt idx="349">
                  <c:v>2000</c:v>
                </c:pt>
                <c:pt idx="350">
                  <c:v>2000</c:v>
                </c:pt>
                <c:pt idx="351">
                  <c:v>2000</c:v>
                </c:pt>
                <c:pt idx="352">
                  <c:v>2000</c:v>
                </c:pt>
                <c:pt idx="353">
                  <c:v>2000</c:v>
                </c:pt>
                <c:pt idx="354">
                  <c:v>2000</c:v>
                </c:pt>
                <c:pt idx="355">
                  <c:v>2000</c:v>
                </c:pt>
                <c:pt idx="356">
                  <c:v>81.66</c:v>
                </c:pt>
                <c:pt idx="357">
                  <c:v>779.95</c:v>
                </c:pt>
                <c:pt idx="358">
                  <c:v>809.5</c:v>
                </c:pt>
                <c:pt idx="359">
                  <c:v>810.42</c:v>
                </c:pt>
                <c:pt idx="360">
                  <c:v>24.49</c:v>
                </c:pt>
                <c:pt idx="361">
                  <c:v>21.91</c:v>
                </c:pt>
                <c:pt idx="362">
                  <c:v>23.95</c:v>
                </c:pt>
                <c:pt idx="363">
                  <c:v>109.79</c:v>
                </c:pt>
                <c:pt idx="364">
                  <c:v>115.06</c:v>
                </c:pt>
                <c:pt idx="365">
                  <c:v>2000</c:v>
                </c:pt>
                <c:pt idx="366">
                  <c:v>2000</c:v>
                </c:pt>
                <c:pt idx="367">
                  <c:v>2000</c:v>
                </c:pt>
                <c:pt idx="368">
                  <c:v>2000</c:v>
                </c:pt>
                <c:pt idx="369">
                  <c:v>2000</c:v>
                </c:pt>
                <c:pt idx="370">
                  <c:v>618.77</c:v>
                </c:pt>
                <c:pt idx="371">
                  <c:v>2000</c:v>
                </c:pt>
                <c:pt idx="372">
                  <c:v>2000</c:v>
                </c:pt>
                <c:pt idx="373">
                  <c:v>2000</c:v>
                </c:pt>
                <c:pt idx="374">
                  <c:v>137.76</c:v>
                </c:pt>
                <c:pt idx="375">
                  <c:v>49.03</c:v>
                </c:pt>
                <c:pt idx="376">
                  <c:v>17.489999999999998</c:v>
                </c:pt>
                <c:pt idx="377">
                  <c:v>42.51</c:v>
                </c:pt>
                <c:pt idx="378">
                  <c:v>2000</c:v>
                </c:pt>
                <c:pt idx="379">
                  <c:v>2000</c:v>
                </c:pt>
                <c:pt idx="380">
                  <c:v>104.58</c:v>
                </c:pt>
                <c:pt idx="381">
                  <c:v>2000</c:v>
                </c:pt>
                <c:pt idx="382">
                  <c:v>62.36</c:v>
                </c:pt>
                <c:pt idx="383">
                  <c:v>6.99</c:v>
                </c:pt>
                <c:pt idx="384">
                  <c:v>2000</c:v>
                </c:pt>
                <c:pt idx="385">
                  <c:v>20.420000000000002</c:v>
                </c:pt>
                <c:pt idx="386">
                  <c:v>512.88</c:v>
                </c:pt>
                <c:pt idx="387">
                  <c:v>2000</c:v>
                </c:pt>
                <c:pt idx="388">
                  <c:v>2000</c:v>
                </c:pt>
                <c:pt idx="389">
                  <c:v>2000</c:v>
                </c:pt>
                <c:pt idx="390">
                  <c:v>2000</c:v>
                </c:pt>
                <c:pt idx="391">
                  <c:v>2000</c:v>
                </c:pt>
                <c:pt idx="392">
                  <c:v>7.74</c:v>
                </c:pt>
                <c:pt idx="393">
                  <c:v>2000</c:v>
                </c:pt>
                <c:pt idx="394">
                  <c:v>273.27999999999997</c:v>
                </c:pt>
                <c:pt idx="395">
                  <c:v>71.53</c:v>
                </c:pt>
                <c:pt idx="396">
                  <c:v>2000</c:v>
                </c:pt>
                <c:pt idx="397">
                  <c:v>77.099999999999994</c:v>
                </c:pt>
                <c:pt idx="398">
                  <c:v>169.19</c:v>
                </c:pt>
                <c:pt idx="399">
                  <c:v>2000</c:v>
                </c:pt>
                <c:pt idx="400">
                  <c:v>69.900000000000006</c:v>
                </c:pt>
                <c:pt idx="401">
                  <c:v>2000</c:v>
                </c:pt>
                <c:pt idx="402">
                  <c:v>2000</c:v>
                </c:pt>
                <c:pt idx="403">
                  <c:v>151.21</c:v>
                </c:pt>
                <c:pt idx="404">
                  <c:v>2000</c:v>
                </c:pt>
                <c:pt idx="405">
                  <c:v>2000</c:v>
                </c:pt>
                <c:pt idx="406">
                  <c:v>2000</c:v>
                </c:pt>
                <c:pt idx="407">
                  <c:v>2000</c:v>
                </c:pt>
                <c:pt idx="408">
                  <c:v>2000</c:v>
                </c:pt>
                <c:pt idx="409">
                  <c:v>2000</c:v>
                </c:pt>
                <c:pt idx="410">
                  <c:v>113.82</c:v>
                </c:pt>
                <c:pt idx="411">
                  <c:v>248.52</c:v>
                </c:pt>
                <c:pt idx="412">
                  <c:v>270.33999999999997</c:v>
                </c:pt>
                <c:pt idx="413">
                  <c:v>210.26</c:v>
                </c:pt>
                <c:pt idx="414">
                  <c:v>995.67</c:v>
                </c:pt>
                <c:pt idx="415">
                  <c:v>59.94</c:v>
                </c:pt>
                <c:pt idx="416">
                  <c:v>2000</c:v>
                </c:pt>
                <c:pt idx="417">
                  <c:v>2000</c:v>
                </c:pt>
                <c:pt idx="418">
                  <c:v>2000</c:v>
                </c:pt>
                <c:pt idx="419">
                  <c:v>2000</c:v>
                </c:pt>
                <c:pt idx="420">
                  <c:v>680.51</c:v>
                </c:pt>
                <c:pt idx="421">
                  <c:v>821.53</c:v>
                </c:pt>
                <c:pt idx="422">
                  <c:v>2000</c:v>
                </c:pt>
                <c:pt idx="423">
                  <c:v>2000</c:v>
                </c:pt>
                <c:pt idx="424">
                  <c:v>2000</c:v>
                </c:pt>
              </c:numCache>
            </c:numRef>
          </c:xVal>
          <c:yVal>
            <c:numRef>
              <c:f>ScatterNoHoudini!$B$2:$B$426</c:f>
              <c:numCache>
                <c:formatCode>General</c:formatCode>
                <c:ptCount val="425"/>
                <c:pt idx="0">
                  <c:v>28.83</c:v>
                </c:pt>
                <c:pt idx="1">
                  <c:v>2000</c:v>
                </c:pt>
                <c:pt idx="2">
                  <c:v>2000</c:v>
                </c:pt>
                <c:pt idx="3">
                  <c:v>1964.48</c:v>
                </c:pt>
                <c:pt idx="4">
                  <c:v>14.59</c:v>
                </c:pt>
                <c:pt idx="5">
                  <c:v>2000</c:v>
                </c:pt>
                <c:pt idx="6">
                  <c:v>470.08</c:v>
                </c:pt>
                <c:pt idx="7">
                  <c:v>788.45</c:v>
                </c:pt>
                <c:pt idx="8">
                  <c:v>27.55</c:v>
                </c:pt>
                <c:pt idx="9">
                  <c:v>1534.3</c:v>
                </c:pt>
                <c:pt idx="10">
                  <c:v>192.91</c:v>
                </c:pt>
                <c:pt idx="11">
                  <c:v>15.21</c:v>
                </c:pt>
                <c:pt idx="12">
                  <c:v>491.01</c:v>
                </c:pt>
                <c:pt idx="13">
                  <c:v>1458.71</c:v>
                </c:pt>
                <c:pt idx="14">
                  <c:v>342.32</c:v>
                </c:pt>
                <c:pt idx="15">
                  <c:v>2000</c:v>
                </c:pt>
                <c:pt idx="16">
                  <c:v>2000</c:v>
                </c:pt>
                <c:pt idx="17">
                  <c:v>2000</c:v>
                </c:pt>
                <c:pt idx="18">
                  <c:v>2000</c:v>
                </c:pt>
                <c:pt idx="19">
                  <c:v>1889.62</c:v>
                </c:pt>
                <c:pt idx="20">
                  <c:v>2000</c:v>
                </c:pt>
                <c:pt idx="21">
                  <c:v>27.3</c:v>
                </c:pt>
                <c:pt idx="22">
                  <c:v>68.52</c:v>
                </c:pt>
                <c:pt idx="23">
                  <c:v>60.92</c:v>
                </c:pt>
                <c:pt idx="24">
                  <c:v>2000</c:v>
                </c:pt>
                <c:pt idx="25">
                  <c:v>2000</c:v>
                </c:pt>
                <c:pt idx="26">
                  <c:v>0.64</c:v>
                </c:pt>
                <c:pt idx="27">
                  <c:v>0.59</c:v>
                </c:pt>
                <c:pt idx="28">
                  <c:v>0.65</c:v>
                </c:pt>
                <c:pt idx="29">
                  <c:v>0.57999999999999996</c:v>
                </c:pt>
                <c:pt idx="30">
                  <c:v>0.61</c:v>
                </c:pt>
                <c:pt idx="31">
                  <c:v>0.57999999999999996</c:v>
                </c:pt>
                <c:pt idx="32">
                  <c:v>0.63</c:v>
                </c:pt>
                <c:pt idx="33">
                  <c:v>0.61</c:v>
                </c:pt>
                <c:pt idx="34">
                  <c:v>2000</c:v>
                </c:pt>
                <c:pt idx="35">
                  <c:v>2000</c:v>
                </c:pt>
                <c:pt idx="36">
                  <c:v>2000</c:v>
                </c:pt>
                <c:pt idx="37">
                  <c:v>2000</c:v>
                </c:pt>
                <c:pt idx="38">
                  <c:v>2000</c:v>
                </c:pt>
                <c:pt idx="39">
                  <c:v>2000</c:v>
                </c:pt>
                <c:pt idx="40">
                  <c:v>2000</c:v>
                </c:pt>
                <c:pt idx="41">
                  <c:v>6.33</c:v>
                </c:pt>
                <c:pt idx="42">
                  <c:v>6.81</c:v>
                </c:pt>
                <c:pt idx="43">
                  <c:v>2000</c:v>
                </c:pt>
                <c:pt idx="44">
                  <c:v>2000</c:v>
                </c:pt>
                <c:pt idx="45">
                  <c:v>2000</c:v>
                </c:pt>
                <c:pt idx="46">
                  <c:v>2000</c:v>
                </c:pt>
                <c:pt idx="47">
                  <c:v>72.31</c:v>
                </c:pt>
                <c:pt idx="48">
                  <c:v>2000</c:v>
                </c:pt>
                <c:pt idx="49">
                  <c:v>2000</c:v>
                </c:pt>
                <c:pt idx="50">
                  <c:v>241.68</c:v>
                </c:pt>
                <c:pt idx="51">
                  <c:v>240.63</c:v>
                </c:pt>
                <c:pt idx="52">
                  <c:v>2000</c:v>
                </c:pt>
                <c:pt idx="53">
                  <c:v>2000</c:v>
                </c:pt>
                <c:pt idx="54">
                  <c:v>2000</c:v>
                </c:pt>
                <c:pt idx="55">
                  <c:v>2000</c:v>
                </c:pt>
                <c:pt idx="56">
                  <c:v>2000</c:v>
                </c:pt>
                <c:pt idx="57">
                  <c:v>183.98</c:v>
                </c:pt>
                <c:pt idx="58">
                  <c:v>2000</c:v>
                </c:pt>
                <c:pt idx="59">
                  <c:v>557.19000000000005</c:v>
                </c:pt>
                <c:pt idx="60">
                  <c:v>2000</c:v>
                </c:pt>
                <c:pt idx="61">
                  <c:v>2000</c:v>
                </c:pt>
                <c:pt idx="62">
                  <c:v>2000</c:v>
                </c:pt>
                <c:pt idx="63">
                  <c:v>2000</c:v>
                </c:pt>
                <c:pt idx="64">
                  <c:v>73.67</c:v>
                </c:pt>
                <c:pt idx="65">
                  <c:v>448.08</c:v>
                </c:pt>
                <c:pt idx="66">
                  <c:v>2000</c:v>
                </c:pt>
                <c:pt idx="67">
                  <c:v>2000</c:v>
                </c:pt>
                <c:pt idx="68">
                  <c:v>2000</c:v>
                </c:pt>
                <c:pt idx="69">
                  <c:v>2000</c:v>
                </c:pt>
                <c:pt idx="70">
                  <c:v>417.51</c:v>
                </c:pt>
                <c:pt idx="71">
                  <c:v>2000</c:v>
                </c:pt>
                <c:pt idx="72">
                  <c:v>2000</c:v>
                </c:pt>
                <c:pt idx="73">
                  <c:v>84.08</c:v>
                </c:pt>
                <c:pt idx="74">
                  <c:v>2000</c:v>
                </c:pt>
                <c:pt idx="75">
                  <c:v>47.43</c:v>
                </c:pt>
                <c:pt idx="76">
                  <c:v>2000</c:v>
                </c:pt>
                <c:pt idx="77">
                  <c:v>760.67</c:v>
                </c:pt>
                <c:pt idx="78">
                  <c:v>773.53</c:v>
                </c:pt>
                <c:pt idx="79">
                  <c:v>2000</c:v>
                </c:pt>
                <c:pt idx="80">
                  <c:v>225.98</c:v>
                </c:pt>
                <c:pt idx="81">
                  <c:v>65.61</c:v>
                </c:pt>
                <c:pt idx="82">
                  <c:v>98.6</c:v>
                </c:pt>
                <c:pt idx="83">
                  <c:v>111.06</c:v>
                </c:pt>
                <c:pt idx="84">
                  <c:v>72.290000000000006</c:v>
                </c:pt>
                <c:pt idx="85">
                  <c:v>65.63</c:v>
                </c:pt>
                <c:pt idx="86">
                  <c:v>79.16</c:v>
                </c:pt>
                <c:pt idx="87">
                  <c:v>71.77</c:v>
                </c:pt>
                <c:pt idx="88">
                  <c:v>67.319999999999993</c:v>
                </c:pt>
                <c:pt idx="89">
                  <c:v>65.930000000000007</c:v>
                </c:pt>
                <c:pt idx="90">
                  <c:v>69.27</c:v>
                </c:pt>
                <c:pt idx="91">
                  <c:v>56.66</c:v>
                </c:pt>
                <c:pt idx="92">
                  <c:v>319.92</c:v>
                </c:pt>
                <c:pt idx="93">
                  <c:v>2000</c:v>
                </c:pt>
                <c:pt idx="94">
                  <c:v>109.58</c:v>
                </c:pt>
                <c:pt idx="95">
                  <c:v>104.27</c:v>
                </c:pt>
                <c:pt idx="96">
                  <c:v>103.57</c:v>
                </c:pt>
                <c:pt idx="97">
                  <c:v>101.83</c:v>
                </c:pt>
                <c:pt idx="98">
                  <c:v>37.85</c:v>
                </c:pt>
                <c:pt idx="99">
                  <c:v>47.03</c:v>
                </c:pt>
                <c:pt idx="100">
                  <c:v>27.17</c:v>
                </c:pt>
                <c:pt idx="101">
                  <c:v>40.799999999999997</c:v>
                </c:pt>
                <c:pt idx="102">
                  <c:v>37.880000000000003</c:v>
                </c:pt>
                <c:pt idx="103">
                  <c:v>20.11</c:v>
                </c:pt>
                <c:pt idx="104">
                  <c:v>38.69</c:v>
                </c:pt>
                <c:pt idx="105">
                  <c:v>69.599999999999994</c:v>
                </c:pt>
                <c:pt idx="106">
                  <c:v>1784.1</c:v>
                </c:pt>
                <c:pt idx="107">
                  <c:v>270.81</c:v>
                </c:pt>
                <c:pt idx="108">
                  <c:v>1288.73</c:v>
                </c:pt>
                <c:pt idx="109">
                  <c:v>79.72</c:v>
                </c:pt>
                <c:pt idx="110">
                  <c:v>2000</c:v>
                </c:pt>
                <c:pt idx="111">
                  <c:v>28.11</c:v>
                </c:pt>
                <c:pt idx="112">
                  <c:v>2000</c:v>
                </c:pt>
                <c:pt idx="113">
                  <c:v>2000</c:v>
                </c:pt>
                <c:pt idx="114">
                  <c:v>660.27</c:v>
                </c:pt>
                <c:pt idx="115">
                  <c:v>2000</c:v>
                </c:pt>
                <c:pt idx="116">
                  <c:v>295.08</c:v>
                </c:pt>
                <c:pt idx="117">
                  <c:v>349.53</c:v>
                </c:pt>
                <c:pt idx="118">
                  <c:v>2000</c:v>
                </c:pt>
                <c:pt idx="119">
                  <c:v>2000</c:v>
                </c:pt>
                <c:pt idx="120">
                  <c:v>92.09</c:v>
                </c:pt>
                <c:pt idx="121">
                  <c:v>93.69</c:v>
                </c:pt>
                <c:pt idx="122">
                  <c:v>2000</c:v>
                </c:pt>
                <c:pt idx="123">
                  <c:v>130.97999999999999</c:v>
                </c:pt>
                <c:pt idx="124">
                  <c:v>101.22</c:v>
                </c:pt>
                <c:pt idx="125">
                  <c:v>2000</c:v>
                </c:pt>
                <c:pt idx="126">
                  <c:v>2000</c:v>
                </c:pt>
                <c:pt idx="127">
                  <c:v>2000</c:v>
                </c:pt>
                <c:pt idx="128">
                  <c:v>2000</c:v>
                </c:pt>
                <c:pt idx="129">
                  <c:v>2000</c:v>
                </c:pt>
                <c:pt idx="130">
                  <c:v>2000</c:v>
                </c:pt>
                <c:pt idx="131">
                  <c:v>2000</c:v>
                </c:pt>
                <c:pt idx="132">
                  <c:v>2000</c:v>
                </c:pt>
                <c:pt idx="133">
                  <c:v>2000</c:v>
                </c:pt>
                <c:pt idx="134">
                  <c:v>2000</c:v>
                </c:pt>
                <c:pt idx="135">
                  <c:v>2000</c:v>
                </c:pt>
                <c:pt idx="136">
                  <c:v>2000</c:v>
                </c:pt>
                <c:pt idx="137">
                  <c:v>2000</c:v>
                </c:pt>
                <c:pt idx="138">
                  <c:v>2000</c:v>
                </c:pt>
                <c:pt idx="139">
                  <c:v>2000</c:v>
                </c:pt>
                <c:pt idx="140">
                  <c:v>25.52</c:v>
                </c:pt>
                <c:pt idx="141">
                  <c:v>72.63</c:v>
                </c:pt>
                <c:pt idx="142">
                  <c:v>2000</c:v>
                </c:pt>
                <c:pt idx="143">
                  <c:v>2000</c:v>
                </c:pt>
                <c:pt idx="144">
                  <c:v>135.9</c:v>
                </c:pt>
                <c:pt idx="145">
                  <c:v>1019.56</c:v>
                </c:pt>
                <c:pt idx="146">
                  <c:v>2000</c:v>
                </c:pt>
                <c:pt idx="147">
                  <c:v>299.47000000000003</c:v>
                </c:pt>
                <c:pt idx="148">
                  <c:v>2000</c:v>
                </c:pt>
                <c:pt idx="149">
                  <c:v>21.23</c:v>
                </c:pt>
                <c:pt idx="150">
                  <c:v>2000</c:v>
                </c:pt>
                <c:pt idx="151">
                  <c:v>2000</c:v>
                </c:pt>
                <c:pt idx="152">
                  <c:v>1205.8</c:v>
                </c:pt>
                <c:pt idx="153">
                  <c:v>81.459999999999994</c:v>
                </c:pt>
                <c:pt idx="154">
                  <c:v>35.950000000000003</c:v>
                </c:pt>
                <c:pt idx="155">
                  <c:v>77.02</c:v>
                </c:pt>
                <c:pt idx="156">
                  <c:v>2000</c:v>
                </c:pt>
                <c:pt idx="157">
                  <c:v>159.09</c:v>
                </c:pt>
                <c:pt idx="158">
                  <c:v>52.23</c:v>
                </c:pt>
                <c:pt idx="159">
                  <c:v>116.01</c:v>
                </c:pt>
                <c:pt idx="160">
                  <c:v>1120.1199999999999</c:v>
                </c:pt>
                <c:pt idx="161">
                  <c:v>9.31</c:v>
                </c:pt>
                <c:pt idx="162">
                  <c:v>76.33</c:v>
                </c:pt>
                <c:pt idx="163">
                  <c:v>88.72</c:v>
                </c:pt>
                <c:pt idx="164">
                  <c:v>92.83</c:v>
                </c:pt>
                <c:pt idx="165">
                  <c:v>14.14</c:v>
                </c:pt>
                <c:pt idx="166">
                  <c:v>15.33</c:v>
                </c:pt>
                <c:pt idx="167">
                  <c:v>143.94999999999999</c:v>
                </c:pt>
                <c:pt idx="168">
                  <c:v>418.35</c:v>
                </c:pt>
                <c:pt idx="169">
                  <c:v>122.46</c:v>
                </c:pt>
                <c:pt idx="170">
                  <c:v>301.98</c:v>
                </c:pt>
                <c:pt idx="171">
                  <c:v>2000</c:v>
                </c:pt>
                <c:pt idx="172">
                  <c:v>1100.18</c:v>
                </c:pt>
                <c:pt idx="173">
                  <c:v>2000</c:v>
                </c:pt>
                <c:pt idx="174">
                  <c:v>2000</c:v>
                </c:pt>
                <c:pt idx="175">
                  <c:v>2000</c:v>
                </c:pt>
                <c:pt idx="176">
                  <c:v>2000</c:v>
                </c:pt>
                <c:pt idx="177">
                  <c:v>873.53</c:v>
                </c:pt>
                <c:pt idx="178">
                  <c:v>2000</c:v>
                </c:pt>
                <c:pt idx="179">
                  <c:v>2000</c:v>
                </c:pt>
                <c:pt idx="180">
                  <c:v>2000</c:v>
                </c:pt>
                <c:pt idx="181">
                  <c:v>2000</c:v>
                </c:pt>
                <c:pt idx="182">
                  <c:v>60.97</c:v>
                </c:pt>
                <c:pt idx="183">
                  <c:v>48.03</c:v>
                </c:pt>
                <c:pt idx="184">
                  <c:v>23.97</c:v>
                </c:pt>
                <c:pt idx="185">
                  <c:v>2000</c:v>
                </c:pt>
                <c:pt idx="186">
                  <c:v>2000</c:v>
                </c:pt>
                <c:pt idx="187">
                  <c:v>71.099999999999994</c:v>
                </c:pt>
                <c:pt idx="188">
                  <c:v>108.5</c:v>
                </c:pt>
                <c:pt idx="189">
                  <c:v>2000</c:v>
                </c:pt>
                <c:pt idx="190">
                  <c:v>6.88</c:v>
                </c:pt>
                <c:pt idx="191">
                  <c:v>29.24</c:v>
                </c:pt>
                <c:pt idx="192">
                  <c:v>82.07</c:v>
                </c:pt>
                <c:pt idx="193">
                  <c:v>53.35</c:v>
                </c:pt>
                <c:pt idx="194">
                  <c:v>18.18</c:v>
                </c:pt>
                <c:pt idx="195">
                  <c:v>120.73</c:v>
                </c:pt>
                <c:pt idx="196">
                  <c:v>176.72</c:v>
                </c:pt>
                <c:pt idx="197">
                  <c:v>144.43</c:v>
                </c:pt>
                <c:pt idx="198">
                  <c:v>930.67</c:v>
                </c:pt>
                <c:pt idx="199">
                  <c:v>2000</c:v>
                </c:pt>
                <c:pt idx="200">
                  <c:v>119.47</c:v>
                </c:pt>
                <c:pt idx="201">
                  <c:v>128.13</c:v>
                </c:pt>
                <c:pt idx="202">
                  <c:v>550.23</c:v>
                </c:pt>
                <c:pt idx="203">
                  <c:v>37.71</c:v>
                </c:pt>
                <c:pt idx="204">
                  <c:v>51.63</c:v>
                </c:pt>
                <c:pt idx="205">
                  <c:v>23.22</c:v>
                </c:pt>
                <c:pt idx="206">
                  <c:v>33.229999999999997</c:v>
                </c:pt>
                <c:pt idx="207">
                  <c:v>44.68</c:v>
                </c:pt>
                <c:pt idx="208">
                  <c:v>49.1</c:v>
                </c:pt>
                <c:pt idx="209">
                  <c:v>73.709999999999994</c:v>
                </c:pt>
                <c:pt idx="210">
                  <c:v>75.72</c:v>
                </c:pt>
                <c:pt idx="211">
                  <c:v>35.299999999999997</c:v>
                </c:pt>
                <c:pt idx="212">
                  <c:v>148.72999999999999</c:v>
                </c:pt>
                <c:pt idx="213">
                  <c:v>2000</c:v>
                </c:pt>
                <c:pt idx="214">
                  <c:v>637.48</c:v>
                </c:pt>
                <c:pt idx="215">
                  <c:v>103.31</c:v>
                </c:pt>
                <c:pt idx="216">
                  <c:v>389.22</c:v>
                </c:pt>
                <c:pt idx="217">
                  <c:v>11.66</c:v>
                </c:pt>
                <c:pt idx="218">
                  <c:v>10.02</c:v>
                </c:pt>
                <c:pt idx="219">
                  <c:v>1858.88</c:v>
                </c:pt>
                <c:pt idx="220">
                  <c:v>167.9</c:v>
                </c:pt>
                <c:pt idx="221">
                  <c:v>2000</c:v>
                </c:pt>
                <c:pt idx="222">
                  <c:v>216.91</c:v>
                </c:pt>
                <c:pt idx="223">
                  <c:v>32.49</c:v>
                </c:pt>
                <c:pt idx="224">
                  <c:v>302.33</c:v>
                </c:pt>
                <c:pt idx="225">
                  <c:v>102.84</c:v>
                </c:pt>
                <c:pt idx="226">
                  <c:v>116.46</c:v>
                </c:pt>
                <c:pt idx="227">
                  <c:v>684.8</c:v>
                </c:pt>
                <c:pt idx="228">
                  <c:v>96.4</c:v>
                </c:pt>
                <c:pt idx="229">
                  <c:v>942.09</c:v>
                </c:pt>
                <c:pt idx="230">
                  <c:v>2000</c:v>
                </c:pt>
                <c:pt idx="231">
                  <c:v>997.27</c:v>
                </c:pt>
                <c:pt idx="232">
                  <c:v>2000</c:v>
                </c:pt>
                <c:pt idx="233">
                  <c:v>1566.48</c:v>
                </c:pt>
                <c:pt idx="234">
                  <c:v>2000</c:v>
                </c:pt>
                <c:pt idx="235">
                  <c:v>81.88</c:v>
                </c:pt>
                <c:pt idx="236">
                  <c:v>492.87</c:v>
                </c:pt>
                <c:pt idx="237">
                  <c:v>1103.55</c:v>
                </c:pt>
                <c:pt idx="238">
                  <c:v>52.5</c:v>
                </c:pt>
                <c:pt idx="239">
                  <c:v>54.83</c:v>
                </c:pt>
                <c:pt idx="240">
                  <c:v>1088.32</c:v>
                </c:pt>
                <c:pt idx="241">
                  <c:v>2000</c:v>
                </c:pt>
                <c:pt idx="242">
                  <c:v>10.15</c:v>
                </c:pt>
                <c:pt idx="243">
                  <c:v>1018.12</c:v>
                </c:pt>
                <c:pt idx="244">
                  <c:v>2000</c:v>
                </c:pt>
                <c:pt idx="245">
                  <c:v>114.93</c:v>
                </c:pt>
                <c:pt idx="246">
                  <c:v>1446.41</c:v>
                </c:pt>
                <c:pt idx="247">
                  <c:v>47.3</c:v>
                </c:pt>
                <c:pt idx="248">
                  <c:v>118.68</c:v>
                </c:pt>
                <c:pt idx="249">
                  <c:v>1205.6199999999999</c:v>
                </c:pt>
                <c:pt idx="250">
                  <c:v>1039.02</c:v>
                </c:pt>
                <c:pt idx="251">
                  <c:v>35.64</c:v>
                </c:pt>
                <c:pt idx="252">
                  <c:v>111.43</c:v>
                </c:pt>
                <c:pt idx="253">
                  <c:v>76.19</c:v>
                </c:pt>
                <c:pt idx="254">
                  <c:v>186.76</c:v>
                </c:pt>
                <c:pt idx="255">
                  <c:v>896.22</c:v>
                </c:pt>
                <c:pt idx="256">
                  <c:v>77.69</c:v>
                </c:pt>
                <c:pt idx="257">
                  <c:v>155.77000000000001</c:v>
                </c:pt>
                <c:pt idx="258">
                  <c:v>485.13</c:v>
                </c:pt>
                <c:pt idx="259">
                  <c:v>2000</c:v>
                </c:pt>
                <c:pt idx="260">
                  <c:v>2000</c:v>
                </c:pt>
                <c:pt idx="261">
                  <c:v>2000</c:v>
                </c:pt>
                <c:pt idx="262">
                  <c:v>2000</c:v>
                </c:pt>
                <c:pt idx="263">
                  <c:v>2000</c:v>
                </c:pt>
                <c:pt idx="264">
                  <c:v>2000</c:v>
                </c:pt>
                <c:pt idx="265">
                  <c:v>2000</c:v>
                </c:pt>
                <c:pt idx="266">
                  <c:v>2000</c:v>
                </c:pt>
                <c:pt idx="267">
                  <c:v>2000</c:v>
                </c:pt>
                <c:pt idx="268">
                  <c:v>3.08</c:v>
                </c:pt>
                <c:pt idx="269">
                  <c:v>3.07</c:v>
                </c:pt>
                <c:pt idx="270">
                  <c:v>74.709999999999994</c:v>
                </c:pt>
                <c:pt idx="271">
                  <c:v>57.38</c:v>
                </c:pt>
                <c:pt idx="272">
                  <c:v>2000</c:v>
                </c:pt>
                <c:pt idx="273">
                  <c:v>145.13999999999999</c:v>
                </c:pt>
                <c:pt idx="274">
                  <c:v>2000</c:v>
                </c:pt>
                <c:pt idx="275">
                  <c:v>2000</c:v>
                </c:pt>
                <c:pt idx="276">
                  <c:v>2000</c:v>
                </c:pt>
                <c:pt idx="277">
                  <c:v>138.82</c:v>
                </c:pt>
                <c:pt idx="278">
                  <c:v>266.58999999999997</c:v>
                </c:pt>
                <c:pt idx="279">
                  <c:v>2000</c:v>
                </c:pt>
                <c:pt idx="280">
                  <c:v>2000</c:v>
                </c:pt>
                <c:pt idx="281">
                  <c:v>2000</c:v>
                </c:pt>
                <c:pt idx="282">
                  <c:v>2000</c:v>
                </c:pt>
                <c:pt idx="283">
                  <c:v>2000</c:v>
                </c:pt>
                <c:pt idx="284">
                  <c:v>2000</c:v>
                </c:pt>
                <c:pt idx="285">
                  <c:v>57.35</c:v>
                </c:pt>
                <c:pt idx="286">
                  <c:v>35.74</c:v>
                </c:pt>
                <c:pt idx="287">
                  <c:v>230.84</c:v>
                </c:pt>
                <c:pt idx="288">
                  <c:v>65.83</c:v>
                </c:pt>
                <c:pt idx="289">
                  <c:v>2000</c:v>
                </c:pt>
                <c:pt idx="290">
                  <c:v>2000</c:v>
                </c:pt>
                <c:pt idx="291">
                  <c:v>662.94</c:v>
                </c:pt>
                <c:pt idx="292">
                  <c:v>576.52</c:v>
                </c:pt>
                <c:pt idx="293">
                  <c:v>63.31</c:v>
                </c:pt>
                <c:pt idx="294">
                  <c:v>543.48</c:v>
                </c:pt>
                <c:pt idx="295">
                  <c:v>2000</c:v>
                </c:pt>
                <c:pt idx="296">
                  <c:v>430.77</c:v>
                </c:pt>
                <c:pt idx="297">
                  <c:v>213.81</c:v>
                </c:pt>
                <c:pt idx="298">
                  <c:v>36.619999999999997</c:v>
                </c:pt>
                <c:pt idx="299">
                  <c:v>25.12</c:v>
                </c:pt>
                <c:pt idx="300">
                  <c:v>104.35</c:v>
                </c:pt>
                <c:pt idx="301">
                  <c:v>121.13</c:v>
                </c:pt>
                <c:pt idx="302">
                  <c:v>2000</c:v>
                </c:pt>
                <c:pt idx="303">
                  <c:v>650.95000000000005</c:v>
                </c:pt>
                <c:pt idx="304">
                  <c:v>177.18</c:v>
                </c:pt>
                <c:pt idx="305">
                  <c:v>2000</c:v>
                </c:pt>
                <c:pt idx="306">
                  <c:v>2000</c:v>
                </c:pt>
                <c:pt idx="307">
                  <c:v>182.73</c:v>
                </c:pt>
                <c:pt idx="308">
                  <c:v>651.91999999999996</c:v>
                </c:pt>
                <c:pt idx="309">
                  <c:v>299.47000000000003</c:v>
                </c:pt>
                <c:pt idx="310">
                  <c:v>140.63</c:v>
                </c:pt>
                <c:pt idx="311">
                  <c:v>1268.25</c:v>
                </c:pt>
                <c:pt idx="312">
                  <c:v>2000</c:v>
                </c:pt>
                <c:pt idx="313">
                  <c:v>2000</c:v>
                </c:pt>
                <c:pt idx="314">
                  <c:v>2000</c:v>
                </c:pt>
                <c:pt idx="315">
                  <c:v>2000</c:v>
                </c:pt>
                <c:pt idx="316">
                  <c:v>2000</c:v>
                </c:pt>
                <c:pt idx="317">
                  <c:v>2000</c:v>
                </c:pt>
                <c:pt idx="318">
                  <c:v>2000</c:v>
                </c:pt>
                <c:pt idx="319">
                  <c:v>2000</c:v>
                </c:pt>
                <c:pt idx="320">
                  <c:v>2000</c:v>
                </c:pt>
                <c:pt idx="321">
                  <c:v>2000</c:v>
                </c:pt>
                <c:pt idx="322">
                  <c:v>427.05</c:v>
                </c:pt>
                <c:pt idx="323">
                  <c:v>2000</c:v>
                </c:pt>
                <c:pt idx="324">
                  <c:v>2000</c:v>
                </c:pt>
                <c:pt idx="325">
                  <c:v>50.23</c:v>
                </c:pt>
                <c:pt idx="326">
                  <c:v>6.07</c:v>
                </c:pt>
                <c:pt idx="327">
                  <c:v>2000</c:v>
                </c:pt>
                <c:pt idx="328">
                  <c:v>156.59</c:v>
                </c:pt>
                <c:pt idx="329">
                  <c:v>27.39</c:v>
                </c:pt>
                <c:pt idx="330">
                  <c:v>114.28</c:v>
                </c:pt>
                <c:pt idx="331">
                  <c:v>2000</c:v>
                </c:pt>
                <c:pt idx="332">
                  <c:v>2000</c:v>
                </c:pt>
                <c:pt idx="333">
                  <c:v>49.88</c:v>
                </c:pt>
                <c:pt idx="334">
                  <c:v>101.55</c:v>
                </c:pt>
                <c:pt idx="335">
                  <c:v>2000</c:v>
                </c:pt>
                <c:pt idx="336">
                  <c:v>1359.94</c:v>
                </c:pt>
                <c:pt idx="337">
                  <c:v>1607</c:v>
                </c:pt>
                <c:pt idx="338">
                  <c:v>2000</c:v>
                </c:pt>
                <c:pt idx="339">
                  <c:v>2000</c:v>
                </c:pt>
                <c:pt idx="340">
                  <c:v>360.86</c:v>
                </c:pt>
                <c:pt idx="341">
                  <c:v>319.19</c:v>
                </c:pt>
                <c:pt idx="342">
                  <c:v>2000</c:v>
                </c:pt>
                <c:pt idx="343">
                  <c:v>196.31</c:v>
                </c:pt>
                <c:pt idx="344">
                  <c:v>282.19</c:v>
                </c:pt>
                <c:pt idx="345">
                  <c:v>190.59</c:v>
                </c:pt>
                <c:pt idx="346">
                  <c:v>660.19</c:v>
                </c:pt>
                <c:pt idx="347">
                  <c:v>619.84</c:v>
                </c:pt>
                <c:pt idx="348">
                  <c:v>2000</c:v>
                </c:pt>
                <c:pt idx="349">
                  <c:v>2000</c:v>
                </c:pt>
                <c:pt idx="350">
                  <c:v>2000</c:v>
                </c:pt>
                <c:pt idx="351">
                  <c:v>2000</c:v>
                </c:pt>
                <c:pt idx="352">
                  <c:v>2000</c:v>
                </c:pt>
                <c:pt idx="353">
                  <c:v>2000</c:v>
                </c:pt>
                <c:pt idx="354">
                  <c:v>2000</c:v>
                </c:pt>
                <c:pt idx="355">
                  <c:v>2000</c:v>
                </c:pt>
                <c:pt idx="356">
                  <c:v>136.43</c:v>
                </c:pt>
                <c:pt idx="357">
                  <c:v>636</c:v>
                </c:pt>
                <c:pt idx="358">
                  <c:v>556.77</c:v>
                </c:pt>
                <c:pt idx="359">
                  <c:v>590.70000000000005</c:v>
                </c:pt>
                <c:pt idx="360">
                  <c:v>61</c:v>
                </c:pt>
                <c:pt idx="361">
                  <c:v>50.91</c:v>
                </c:pt>
                <c:pt idx="362">
                  <c:v>67.38</c:v>
                </c:pt>
                <c:pt idx="363">
                  <c:v>62.86</c:v>
                </c:pt>
                <c:pt idx="364">
                  <c:v>78.040000000000006</c:v>
                </c:pt>
                <c:pt idx="365">
                  <c:v>2000</c:v>
                </c:pt>
                <c:pt idx="366">
                  <c:v>2000</c:v>
                </c:pt>
                <c:pt idx="367">
                  <c:v>2000</c:v>
                </c:pt>
                <c:pt idx="368">
                  <c:v>2000</c:v>
                </c:pt>
                <c:pt idx="369">
                  <c:v>2000</c:v>
                </c:pt>
                <c:pt idx="370">
                  <c:v>212.08</c:v>
                </c:pt>
                <c:pt idx="371">
                  <c:v>155.12</c:v>
                </c:pt>
                <c:pt idx="372">
                  <c:v>672.21</c:v>
                </c:pt>
                <c:pt idx="373">
                  <c:v>2000</c:v>
                </c:pt>
                <c:pt idx="374">
                  <c:v>90.61</c:v>
                </c:pt>
                <c:pt idx="375">
                  <c:v>67.86</c:v>
                </c:pt>
                <c:pt idx="376">
                  <c:v>23.23</c:v>
                </c:pt>
                <c:pt idx="377">
                  <c:v>65.62</c:v>
                </c:pt>
                <c:pt idx="378">
                  <c:v>2000</c:v>
                </c:pt>
                <c:pt idx="379">
                  <c:v>2000</c:v>
                </c:pt>
                <c:pt idx="380">
                  <c:v>155.53</c:v>
                </c:pt>
                <c:pt idx="381">
                  <c:v>998.45</c:v>
                </c:pt>
                <c:pt idx="382">
                  <c:v>32.35</c:v>
                </c:pt>
                <c:pt idx="383">
                  <c:v>5.4</c:v>
                </c:pt>
                <c:pt idx="384">
                  <c:v>1144.73</c:v>
                </c:pt>
                <c:pt idx="385">
                  <c:v>17.079999999999998</c:v>
                </c:pt>
                <c:pt idx="386">
                  <c:v>95.41</c:v>
                </c:pt>
                <c:pt idx="387">
                  <c:v>474.47</c:v>
                </c:pt>
                <c:pt idx="388">
                  <c:v>354.76</c:v>
                </c:pt>
                <c:pt idx="389">
                  <c:v>335.9</c:v>
                </c:pt>
                <c:pt idx="390">
                  <c:v>395.62</c:v>
                </c:pt>
                <c:pt idx="391">
                  <c:v>429.49</c:v>
                </c:pt>
                <c:pt idx="392">
                  <c:v>12.26</c:v>
                </c:pt>
                <c:pt idx="393">
                  <c:v>166.47</c:v>
                </c:pt>
                <c:pt idx="394">
                  <c:v>56.86</c:v>
                </c:pt>
                <c:pt idx="395">
                  <c:v>11.17</c:v>
                </c:pt>
                <c:pt idx="396">
                  <c:v>609.64</c:v>
                </c:pt>
                <c:pt idx="397">
                  <c:v>106.41</c:v>
                </c:pt>
                <c:pt idx="398">
                  <c:v>157.86000000000001</c:v>
                </c:pt>
                <c:pt idx="399">
                  <c:v>2000</c:v>
                </c:pt>
                <c:pt idx="400">
                  <c:v>65.37</c:v>
                </c:pt>
                <c:pt idx="401">
                  <c:v>2000</c:v>
                </c:pt>
                <c:pt idx="402">
                  <c:v>2000</c:v>
                </c:pt>
                <c:pt idx="403">
                  <c:v>144.15</c:v>
                </c:pt>
                <c:pt idx="404">
                  <c:v>607.16999999999996</c:v>
                </c:pt>
                <c:pt idx="405">
                  <c:v>701.39</c:v>
                </c:pt>
                <c:pt idx="406">
                  <c:v>2000</c:v>
                </c:pt>
                <c:pt idx="407">
                  <c:v>243.52</c:v>
                </c:pt>
                <c:pt idx="408">
                  <c:v>230.83</c:v>
                </c:pt>
                <c:pt idx="409">
                  <c:v>395.32</c:v>
                </c:pt>
                <c:pt idx="410">
                  <c:v>54.67</c:v>
                </c:pt>
                <c:pt idx="411">
                  <c:v>92.88</c:v>
                </c:pt>
                <c:pt idx="412">
                  <c:v>218.98</c:v>
                </c:pt>
                <c:pt idx="413">
                  <c:v>77.36</c:v>
                </c:pt>
                <c:pt idx="414">
                  <c:v>337.65</c:v>
                </c:pt>
                <c:pt idx="415">
                  <c:v>19.34</c:v>
                </c:pt>
                <c:pt idx="416">
                  <c:v>1787.43</c:v>
                </c:pt>
                <c:pt idx="417">
                  <c:v>2000</c:v>
                </c:pt>
                <c:pt idx="418">
                  <c:v>2000</c:v>
                </c:pt>
                <c:pt idx="419">
                  <c:v>277.81</c:v>
                </c:pt>
                <c:pt idx="420">
                  <c:v>233.61</c:v>
                </c:pt>
                <c:pt idx="421">
                  <c:v>150.6</c:v>
                </c:pt>
                <c:pt idx="422">
                  <c:v>488</c:v>
                </c:pt>
                <c:pt idx="423">
                  <c:v>2000</c:v>
                </c:pt>
                <c:pt idx="424">
                  <c:v>2000</c:v>
                </c:pt>
              </c:numCache>
            </c:numRef>
          </c:yVal>
          <c:smooth val="0"/>
          <c:extLst>
            <c:ext xmlns:c16="http://schemas.microsoft.com/office/drawing/2014/chart" uri="{C3380CC4-5D6E-409C-BE32-E72D297353CC}">
              <c16:uniqueId val="{00000000-BC5D-43DC-AB3C-7F370BE60089}"/>
            </c:ext>
          </c:extLst>
        </c:ser>
        <c:dLbls>
          <c:showLegendKey val="0"/>
          <c:showVal val="0"/>
          <c:showCatName val="0"/>
          <c:showSerName val="0"/>
          <c:showPercent val="0"/>
          <c:showBubbleSize val="0"/>
        </c:dLbls>
        <c:axId val="439016544"/>
        <c:axId val="439019288"/>
      </c:scatterChart>
      <c:scatterChart>
        <c:scatterStyle val="smoothMarker"/>
        <c:varyColors val="0"/>
        <c:ser>
          <c:idx val="1"/>
          <c:order val="1"/>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ScatterNoHoudini!$E$27:$E$28</c:f>
              <c:numCache>
                <c:formatCode>General</c:formatCode>
                <c:ptCount val="2"/>
                <c:pt idx="0">
                  <c:v>0</c:v>
                </c:pt>
                <c:pt idx="1">
                  <c:v>2000</c:v>
                </c:pt>
              </c:numCache>
            </c:numRef>
          </c:xVal>
          <c:yVal>
            <c:numRef>
              <c:f>ScatterNoHoudini!$F$27:$F$28</c:f>
              <c:numCache>
                <c:formatCode>General</c:formatCode>
                <c:ptCount val="2"/>
                <c:pt idx="0">
                  <c:v>0</c:v>
                </c:pt>
                <c:pt idx="1">
                  <c:v>2000</c:v>
                </c:pt>
              </c:numCache>
            </c:numRef>
          </c:yVal>
          <c:smooth val="1"/>
          <c:extLst>
            <c:ext xmlns:c16="http://schemas.microsoft.com/office/drawing/2014/chart" uri="{C3380CC4-5D6E-409C-BE32-E72D297353CC}">
              <c16:uniqueId val="{00000001-BC5D-43DC-AB3C-7F370BE60089}"/>
            </c:ext>
          </c:extLst>
        </c:ser>
        <c:dLbls>
          <c:showLegendKey val="0"/>
          <c:showVal val="0"/>
          <c:showCatName val="0"/>
          <c:showSerName val="0"/>
          <c:showPercent val="0"/>
          <c:showBubbleSize val="0"/>
        </c:dLbls>
        <c:axId val="439016544"/>
        <c:axId val="439019288"/>
      </c:scatterChart>
      <c:valAx>
        <c:axId val="439016544"/>
        <c:scaling>
          <c:orientation val="minMax"/>
          <c:max val="20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a:t>SI-Inv (seconds)</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439019288"/>
        <c:crosses val="autoZero"/>
        <c:crossBetween val="midCat"/>
      </c:valAx>
      <c:valAx>
        <c:axId val="439019288"/>
        <c:scaling>
          <c:orientation val="minMax"/>
          <c:max val="2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600" b="1"/>
                  <a:t>DI-Inv</a:t>
                </a:r>
                <a:r>
                  <a:rPr lang="en-US" sz="1600" b="1" baseline="0"/>
                  <a:t> (seconds)</a:t>
                </a:r>
                <a:endParaRPr lang="en-US" sz="1600" b="1"/>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4390165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ser>
          <c:idx val="1"/>
          <c:order val="1"/>
          <c:spPr>
            <a:ln w="19050" cap="rnd">
              <a:solidFill>
                <a:schemeClr val="accent2"/>
              </a:solidFill>
              <a:round/>
            </a:ln>
            <a:effectLst/>
          </c:spPr>
          <c:marker>
            <c:symbol val="circle"/>
            <c:size val="5"/>
            <c:spPr>
              <a:solidFill>
                <a:schemeClr val="accent2"/>
              </a:solidFill>
              <a:ln w="9525">
                <a:solidFill>
                  <a:schemeClr val="accent2"/>
                </a:solidFill>
              </a:ln>
              <a:effectLst/>
            </c:spPr>
          </c:marker>
          <c:xVal>
            <c:numRef>
              <c:f>ScatterHoudini!$D$35:$D$36</c:f>
              <c:numCache>
                <c:formatCode>General</c:formatCode>
                <c:ptCount val="2"/>
                <c:pt idx="0">
                  <c:v>0</c:v>
                </c:pt>
                <c:pt idx="1">
                  <c:v>2000</c:v>
                </c:pt>
              </c:numCache>
            </c:numRef>
          </c:xVal>
          <c:yVal>
            <c:numRef>
              <c:f>ScatterHoudini!$E$35:$E$36</c:f>
              <c:numCache>
                <c:formatCode>General</c:formatCode>
                <c:ptCount val="2"/>
                <c:pt idx="0">
                  <c:v>0</c:v>
                </c:pt>
                <c:pt idx="1">
                  <c:v>2000</c:v>
                </c:pt>
              </c:numCache>
            </c:numRef>
          </c:yVal>
          <c:smooth val="1"/>
          <c:extLst>
            <c:ext xmlns:c16="http://schemas.microsoft.com/office/drawing/2014/chart" uri="{C3380CC4-5D6E-409C-BE32-E72D297353CC}">
              <c16:uniqueId val="{00000000-B6EC-4FA7-9602-F6AE42A0BE0C}"/>
            </c:ext>
          </c:extLst>
        </c:ser>
        <c:dLbls>
          <c:showLegendKey val="0"/>
          <c:showVal val="0"/>
          <c:showCatName val="0"/>
          <c:showSerName val="0"/>
          <c:showPercent val="0"/>
          <c:showBubbleSize val="0"/>
        </c:dLbls>
        <c:axId val="439017328"/>
        <c:axId val="439015760"/>
      </c:scatterChart>
      <c:scatterChart>
        <c:scatterStyle val="lineMarker"/>
        <c:varyColors val="0"/>
        <c:ser>
          <c:idx val="0"/>
          <c:order val="0"/>
          <c:tx>
            <c:strRef>
              <c:f>ScatterHoudini!$B$1</c:f>
              <c:strCache>
                <c:ptCount val="1"/>
                <c:pt idx="0">
                  <c:v>DAG Inlining</c:v>
                </c:pt>
              </c:strCache>
            </c:strRef>
          </c:tx>
          <c:spPr>
            <a:ln w="19050" cap="rnd">
              <a:noFill/>
              <a:round/>
            </a:ln>
            <a:effectLst/>
          </c:spPr>
          <c:marker>
            <c:symbol val="circle"/>
            <c:size val="5"/>
            <c:spPr>
              <a:solidFill>
                <a:schemeClr val="accent1"/>
              </a:solidFill>
              <a:ln w="9525">
                <a:solidFill>
                  <a:schemeClr val="accent1"/>
                </a:solidFill>
              </a:ln>
              <a:effectLst/>
            </c:spPr>
          </c:marker>
          <c:xVal>
            <c:numRef>
              <c:f>ScatterHoudini!$A$2:$A$692</c:f>
              <c:numCache>
                <c:formatCode>General</c:formatCode>
                <c:ptCount val="691"/>
                <c:pt idx="0">
                  <c:v>354.84</c:v>
                </c:pt>
                <c:pt idx="1">
                  <c:v>2000</c:v>
                </c:pt>
                <c:pt idx="2">
                  <c:v>2000</c:v>
                </c:pt>
                <c:pt idx="3">
                  <c:v>105.84</c:v>
                </c:pt>
                <c:pt idx="4">
                  <c:v>226.19</c:v>
                </c:pt>
                <c:pt idx="5">
                  <c:v>2000</c:v>
                </c:pt>
                <c:pt idx="6">
                  <c:v>2000</c:v>
                </c:pt>
                <c:pt idx="7">
                  <c:v>858.3</c:v>
                </c:pt>
                <c:pt idx="8">
                  <c:v>352.13</c:v>
                </c:pt>
                <c:pt idx="9">
                  <c:v>2000</c:v>
                </c:pt>
                <c:pt idx="10">
                  <c:v>293.38</c:v>
                </c:pt>
                <c:pt idx="11">
                  <c:v>214.31</c:v>
                </c:pt>
                <c:pt idx="12">
                  <c:v>2000</c:v>
                </c:pt>
                <c:pt idx="13">
                  <c:v>201.06</c:v>
                </c:pt>
                <c:pt idx="14">
                  <c:v>2000</c:v>
                </c:pt>
                <c:pt idx="15">
                  <c:v>2000</c:v>
                </c:pt>
                <c:pt idx="16">
                  <c:v>2000</c:v>
                </c:pt>
                <c:pt idx="17">
                  <c:v>2000</c:v>
                </c:pt>
                <c:pt idx="18">
                  <c:v>2000</c:v>
                </c:pt>
                <c:pt idx="19">
                  <c:v>543.04</c:v>
                </c:pt>
                <c:pt idx="20">
                  <c:v>2000</c:v>
                </c:pt>
                <c:pt idx="21">
                  <c:v>2000</c:v>
                </c:pt>
                <c:pt idx="22">
                  <c:v>2000</c:v>
                </c:pt>
                <c:pt idx="23">
                  <c:v>2000</c:v>
                </c:pt>
                <c:pt idx="24">
                  <c:v>2000</c:v>
                </c:pt>
                <c:pt idx="25">
                  <c:v>2000</c:v>
                </c:pt>
                <c:pt idx="26">
                  <c:v>2000</c:v>
                </c:pt>
                <c:pt idx="27">
                  <c:v>2000</c:v>
                </c:pt>
                <c:pt idx="28">
                  <c:v>2000</c:v>
                </c:pt>
                <c:pt idx="29">
                  <c:v>2000</c:v>
                </c:pt>
                <c:pt idx="30">
                  <c:v>2000</c:v>
                </c:pt>
                <c:pt idx="31">
                  <c:v>2000</c:v>
                </c:pt>
                <c:pt idx="32">
                  <c:v>2000</c:v>
                </c:pt>
                <c:pt idx="33">
                  <c:v>2000</c:v>
                </c:pt>
                <c:pt idx="34">
                  <c:v>2000</c:v>
                </c:pt>
                <c:pt idx="35">
                  <c:v>2000</c:v>
                </c:pt>
                <c:pt idx="36">
                  <c:v>2000</c:v>
                </c:pt>
                <c:pt idx="37">
                  <c:v>2000</c:v>
                </c:pt>
                <c:pt idx="38">
                  <c:v>2000</c:v>
                </c:pt>
                <c:pt idx="39">
                  <c:v>2000</c:v>
                </c:pt>
                <c:pt idx="40">
                  <c:v>742.37</c:v>
                </c:pt>
                <c:pt idx="41">
                  <c:v>558.45000000000005</c:v>
                </c:pt>
                <c:pt idx="42">
                  <c:v>2000</c:v>
                </c:pt>
                <c:pt idx="43">
                  <c:v>2000</c:v>
                </c:pt>
                <c:pt idx="44">
                  <c:v>83.92</c:v>
                </c:pt>
                <c:pt idx="45">
                  <c:v>2000</c:v>
                </c:pt>
                <c:pt idx="46">
                  <c:v>2000</c:v>
                </c:pt>
                <c:pt idx="47">
                  <c:v>2000</c:v>
                </c:pt>
                <c:pt idx="48">
                  <c:v>2000</c:v>
                </c:pt>
                <c:pt idx="49">
                  <c:v>1145.5</c:v>
                </c:pt>
                <c:pt idx="50">
                  <c:v>941.45</c:v>
                </c:pt>
                <c:pt idx="51">
                  <c:v>2000</c:v>
                </c:pt>
                <c:pt idx="52">
                  <c:v>2000</c:v>
                </c:pt>
                <c:pt idx="53">
                  <c:v>2000</c:v>
                </c:pt>
                <c:pt idx="54">
                  <c:v>2000</c:v>
                </c:pt>
                <c:pt idx="55">
                  <c:v>2000</c:v>
                </c:pt>
                <c:pt idx="56">
                  <c:v>2000</c:v>
                </c:pt>
                <c:pt idx="57">
                  <c:v>233.74</c:v>
                </c:pt>
                <c:pt idx="58">
                  <c:v>183.61</c:v>
                </c:pt>
                <c:pt idx="59">
                  <c:v>202.95</c:v>
                </c:pt>
                <c:pt idx="60">
                  <c:v>173.46</c:v>
                </c:pt>
                <c:pt idx="61">
                  <c:v>158.53</c:v>
                </c:pt>
                <c:pt idx="62">
                  <c:v>159.1</c:v>
                </c:pt>
                <c:pt idx="63">
                  <c:v>165.57</c:v>
                </c:pt>
                <c:pt idx="64">
                  <c:v>156.87</c:v>
                </c:pt>
                <c:pt idx="65">
                  <c:v>2000</c:v>
                </c:pt>
                <c:pt idx="66">
                  <c:v>2000</c:v>
                </c:pt>
                <c:pt idx="67">
                  <c:v>2000</c:v>
                </c:pt>
                <c:pt idx="68">
                  <c:v>2000</c:v>
                </c:pt>
                <c:pt idx="69">
                  <c:v>2000</c:v>
                </c:pt>
                <c:pt idx="70">
                  <c:v>2000</c:v>
                </c:pt>
                <c:pt idx="71">
                  <c:v>2000</c:v>
                </c:pt>
                <c:pt idx="72">
                  <c:v>2000</c:v>
                </c:pt>
                <c:pt idx="73">
                  <c:v>2000</c:v>
                </c:pt>
                <c:pt idx="74">
                  <c:v>2000</c:v>
                </c:pt>
                <c:pt idx="75">
                  <c:v>2000</c:v>
                </c:pt>
                <c:pt idx="76">
                  <c:v>2000</c:v>
                </c:pt>
                <c:pt idx="77">
                  <c:v>2000</c:v>
                </c:pt>
                <c:pt idx="78">
                  <c:v>2000</c:v>
                </c:pt>
                <c:pt idx="79">
                  <c:v>2000</c:v>
                </c:pt>
                <c:pt idx="80">
                  <c:v>2000</c:v>
                </c:pt>
                <c:pt idx="81">
                  <c:v>2000</c:v>
                </c:pt>
                <c:pt idx="82">
                  <c:v>2000</c:v>
                </c:pt>
                <c:pt idx="83">
                  <c:v>2000</c:v>
                </c:pt>
                <c:pt idx="84">
                  <c:v>2000</c:v>
                </c:pt>
                <c:pt idx="85">
                  <c:v>2000</c:v>
                </c:pt>
                <c:pt idx="86">
                  <c:v>297.63</c:v>
                </c:pt>
                <c:pt idx="87">
                  <c:v>355.6</c:v>
                </c:pt>
                <c:pt idx="88">
                  <c:v>90.3</c:v>
                </c:pt>
                <c:pt idx="89">
                  <c:v>2000</c:v>
                </c:pt>
                <c:pt idx="90">
                  <c:v>2000</c:v>
                </c:pt>
                <c:pt idx="91">
                  <c:v>2000</c:v>
                </c:pt>
                <c:pt idx="92">
                  <c:v>2000</c:v>
                </c:pt>
                <c:pt idx="93">
                  <c:v>2000</c:v>
                </c:pt>
                <c:pt idx="94">
                  <c:v>2000</c:v>
                </c:pt>
                <c:pt idx="95">
                  <c:v>2000</c:v>
                </c:pt>
                <c:pt idx="96">
                  <c:v>2000</c:v>
                </c:pt>
                <c:pt idx="97">
                  <c:v>2000</c:v>
                </c:pt>
                <c:pt idx="98">
                  <c:v>2000</c:v>
                </c:pt>
                <c:pt idx="99">
                  <c:v>2000</c:v>
                </c:pt>
                <c:pt idx="100">
                  <c:v>2000</c:v>
                </c:pt>
                <c:pt idx="101">
                  <c:v>73.069999999999993</c:v>
                </c:pt>
                <c:pt idx="102">
                  <c:v>92.65</c:v>
                </c:pt>
                <c:pt idx="103">
                  <c:v>2000</c:v>
                </c:pt>
                <c:pt idx="104">
                  <c:v>2000</c:v>
                </c:pt>
                <c:pt idx="105">
                  <c:v>2000</c:v>
                </c:pt>
                <c:pt idx="106">
                  <c:v>2000</c:v>
                </c:pt>
                <c:pt idx="107">
                  <c:v>106.77</c:v>
                </c:pt>
                <c:pt idx="108">
                  <c:v>114.14</c:v>
                </c:pt>
                <c:pt idx="109">
                  <c:v>797.39</c:v>
                </c:pt>
                <c:pt idx="110">
                  <c:v>722.59</c:v>
                </c:pt>
                <c:pt idx="111">
                  <c:v>289.52999999999997</c:v>
                </c:pt>
                <c:pt idx="112">
                  <c:v>178.89</c:v>
                </c:pt>
                <c:pt idx="113">
                  <c:v>65.8</c:v>
                </c:pt>
                <c:pt idx="114">
                  <c:v>2000</c:v>
                </c:pt>
                <c:pt idx="115">
                  <c:v>2000</c:v>
                </c:pt>
                <c:pt idx="116">
                  <c:v>2000</c:v>
                </c:pt>
                <c:pt idx="117">
                  <c:v>2000</c:v>
                </c:pt>
                <c:pt idx="118">
                  <c:v>652.69000000000005</c:v>
                </c:pt>
                <c:pt idx="119">
                  <c:v>232.56</c:v>
                </c:pt>
                <c:pt idx="120">
                  <c:v>2000</c:v>
                </c:pt>
                <c:pt idx="121">
                  <c:v>2000</c:v>
                </c:pt>
                <c:pt idx="122">
                  <c:v>174.65</c:v>
                </c:pt>
                <c:pt idx="123">
                  <c:v>173.83</c:v>
                </c:pt>
                <c:pt idx="124">
                  <c:v>64.150000000000006</c:v>
                </c:pt>
                <c:pt idx="125">
                  <c:v>243.76</c:v>
                </c:pt>
                <c:pt idx="126">
                  <c:v>536.09</c:v>
                </c:pt>
                <c:pt idx="127">
                  <c:v>85.21</c:v>
                </c:pt>
                <c:pt idx="128">
                  <c:v>212.45</c:v>
                </c:pt>
                <c:pt idx="129">
                  <c:v>516.49</c:v>
                </c:pt>
                <c:pt idx="130">
                  <c:v>286.10000000000002</c:v>
                </c:pt>
                <c:pt idx="131">
                  <c:v>544.04</c:v>
                </c:pt>
                <c:pt idx="132">
                  <c:v>122.61</c:v>
                </c:pt>
                <c:pt idx="133">
                  <c:v>209.78</c:v>
                </c:pt>
                <c:pt idx="134">
                  <c:v>2000</c:v>
                </c:pt>
                <c:pt idx="135">
                  <c:v>2000</c:v>
                </c:pt>
                <c:pt idx="136">
                  <c:v>177.14</c:v>
                </c:pt>
                <c:pt idx="137">
                  <c:v>169</c:v>
                </c:pt>
                <c:pt idx="138">
                  <c:v>726.83</c:v>
                </c:pt>
                <c:pt idx="139">
                  <c:v>2000</c:v>
                </c:pt>
                <c:pt idx="140">
                  <c:v>2000</c:v>
                </c:pt>
                <c:pt idx="141">
                  <c:v>2000</c:v>
                </c:pt>
                <c:pt idx="142">
                  <c:v>2000</c:v>
                </c:pt>
                <c:pt idx="143">
                  <c:v>357.44</c:v>
                </c:pt>
                <c:pt idx="144">
                  <c:v>381.42</c:v>
                </c:pt>
                <c:pt idx="145">
                  <c:v>129.43</c:v>
                </c:pt>
                <c:pt idx="146">
                  <c:v>819.73</c:v>
                </c:pt>
                <c:pt idx="147">
                  <c:v>136.21</c:v>
                </c:pt>
                <c:pt idx="148">
                  <c:v>291.27</c:v>
                </c:pt>
                <c:pt idx="149">
                  <c:v>689.95</c:v>
                </c:pt>
                <c:pt idx="150">
                  <c:v>848.62</c:v>
                </c:pt>
                <c:pt idx="151">
                  <c:v>384.7</c:v>
                </c:pt>
                <c:pt idx="152">
                  <c:v>218.68</c:v>
                </c:pt>
                <c:pt idx="153">
                  <c:v>2000</c:v>
                </c:pt>
                <c:pt idx="154">
                  <c:v>97.94</c:v>
                </c:pt>
                <c:pt idx="155">
                  <c:v>314.10000000000002</c:v>
                </c:pt>
                <c:pt idx="156">
                  <c:v>292.66000000000003</c:v>
                </c:pt>
                <c:pt idx="157">
                  <c:v>54.82</c:v>
                </c:pt>
                <c:pt idx="158">
                  <c:v>53.16</c:v>
                </c:pt>
                <c:pt idx="159">
                  <c:v>89.9</c:v>
                </c:pt>
                <c:pt idx="160">
                  <c:v>70.19</c:v>
                </c:pt>
                <c:pt idx="161">
                  <c:v>2000</c:v>
                </c:pt>
                <c:pt idx="162">
                  <c:v>2000</c:v>
                </c:pt>
                <c:pt idx="163">
                  <c:v>2000</c:v>
                </c:pt>
                <c:pt idx="164">
                  <c:v>2000</c:v>
                </c:pt>
                <c:pt idx="165">
                  <c:v>2000</c:v>
                </c:pt>
                <c:pt idx="166">
                  <c:v>2000</c:v>
                </c:pt>
                <c:pt idx="167">
                  <c:v>334.98</c:v>
                </c:pt>
                <c:pt idx="168">
                  <c:v>297.11</c:v>
                </c:pt>
                <c:pt idx="169">
                  <c:v>261.02</c:v>
                </c:pt>
                <c:pt idx="170">
                  <c:v>263.05</c:v>
                </c:pt>
                <c:pt idx="171">
                  <c:v>94.52</c:v>
                </c:pt>
                <c:pt idx="172">
                  <c:v>2000</c:v>
                </c:pt>
                <c:pt idx="173">
                  <c:v>100</c:v>
                </c:pt>
                <c:pt idx="174">
                  <c:v>2000</c:v>
                </c:pt>
                <c:pt idx="175">
                  <c:v>2000</c:v>
                </c:pt>
                <c:pt idx="176">
                  <c:v>2000</c:v>
                </c:pt>
                <c:pt idx="177">
                  <c:v>2000</c:v>
                </c:pt>
                <c:pt idx="178">
                  <c:v>2000</c:v>
                </c:pt>
                <c:pt idx="179">
                  <c:v>2000</c:v>
                </c:pt>
                <c:pt idx="180">
                  <c:v>2000</c:v>
                </c:pt>
                <c:pt idx="181">
                  <c:v>2000</c:v>
                </c:pt>
                <c:pt idx="182">
                  <c:v>2000</c:v>
                </c:pt>
                <c:pt idx="183">
                  <c:v>2000</c:v>
                </c:pt>
                <c:pt idx="184">
                  <c:v>2000</c:v>
                </c:pt>
                <c:pt idx="185">
                  <c:v>2000</c:v>
                </c:pt>
                <c:pt idx="186">
                  <c:v>2000</c:v>
                </c:pt>
                <c:pt idx="187">
                  <c:v>2000</c:v>
                </c:pt>
                <c:pt idx="188">
                  <c:v>2000</c:v>
                </c:pt>
                <c:pt idx="189">
                  <c:v>2000</c:v>
                </c:pt>
                <c:pt idx="190">
                  <c:v>2000</c:v>
                </c:pt>
                <c:pt idx="191">
                  <c:v>2000</c:v>
                </c:pt>
                <c:pt idx="192">
                  <c:v>2000</c:v>
                </c:pt>
                <c:pt idx="193">
                  <c:v>2000</c:v>
                </c:pt>
                <c:pt idx="194">
                  <c:v>2000</c:v>
                </c:pt>
                <c:pt idx="195">
                  <c:v>2000</c:v>
                </c:pt>
                <c:pt idx="196">
                  <c:v>121.34</c:v>
                </c:pt>
                <c:pt idx="197">
                  <c:v>123.01</c:v>
                </c:pt>
                <c:pt idx="198">
                  <c:v>134.71</c:v>
                </c:pt>
                <c:pt idx="199">
                  <c:v>137.96</c:v>
                </c:pt>
                <c:pt idx="200">
                  <c:v>41.88</c:v>
                </c:pt>
                <c:pt idx="201">
                  <c:v>37.549999999999997</c:v>
                </c:pt>
                <c:pt idx="202">
                  <c:v>37.67</c:v>
                </c:pt>
                <c:pt idx="203">
                  <c:v>40.049999999999997</c:v>
                </c:pt>
                <c:pt idx="204">
                  <c:v>169.44</c:v>
                </c:pt>
                <c:pt idx="205">
                  <c:v>65.44</c:v>
                </c:pt>
                <c:pt idx="206">
                  <c:v>129.91</c:v>
                </c:pt>
                <c:pt idx="207">
                  <c:v>2000</c:v>
                </c:pt>
                <c:pt idx="208">
                  <c:v>102.19</c:v>
                </c:pt>
                <c:pt idx="209">
                  <c:v>2000</c:v>
                </c:pt>
                <c:pt idx="210">
                  <c:v>712.13</c:v>
                </c:pt>
                <c:pt idx="211">
                  <c:v>410.45</c:v>
                </c:pt>
                <c:pt idx="212">
                  <c:v>62.46</c:v>
                </c:pt>
                <c:pt idx="213">
                  <c:v>2000</c:v>
                </c:pt>
                <c:pt idx="214">
                  <c:v>140.35</c:v>
                </c:pt>
                <c:pt idx="215">
                  <c:v>71.680000000000007</c:v>
                </c:pt>
                <c:pt idx="216">
                  <c:v>98.09</c:v>
                </c:pt>
                <c:pt idx="217">
                  <c:v>456.38</c:v>
                </c:pt>
                <c:pt idx="218">
                  <c:v>692</c:v>
                </c:pt>
                <c:pt idx="219">
                  <c:v>2000</c:v>
                </c:pt>
                <c:pt idx="220">
                  <c:v>606.35</c:v>
                </c:pt>
                <c:pt idx="221">
                  <c:v>86.88</c:v>
                </c:pt>
                <c:pt idx="222">
                  <c:v>1914.22</c:v>
                </c:pt>
                <c:pt idx="223">
                  <c:v>1782.27</c:v>
                </c:pt>
                <c:pt idx="224">
                  <c:v>369</c:v>
                </c:pt>
                <c:pt idx="225">
                  <c:v>80.510000000000005</c:v>
                </c:pt>
                <c:pt idx="226">
                  <c:v>127.46</c:v>
                </c:pt>
                <c:pt idx="227">
                  <c:v>149.18</c:v>
                </c:pt>
                <c:pt idx="228">
                  <c:v>384.54</c:v>
                </c:pt>
                <c:pt idx="229">
                  <c:v>2000</c:v>
                </c:pt>
                <c:pt idx="230">
                  <c:v>66.569999999999993</c:v>
                </c:pt>
                <c:pt idx="231">
                  <c:v>100.84</c:v>
                </c:pt>
                <c:pt idx="232">
                  <c:v>2000</c:v>
                </c:pt>
                <c:pt idx="233">
                  <c:v>2000</c:v>
                </c:pt>
                <c:pt idx="234">
                  <c:v>2000</c:v>
                </c:pt>
                <c:pt idx="235">
                  <c:v>2000</c:v>
                </c:pt>
                <c:pt idx="236">
                  <c:v>306.66000000000003</c:v>
                </c:pt>
                <c:pt idx="237">
                  <c:v>65.52</c:v>
                </c:pt>
                <c:pt idx="238">
                  <c:v>226.73</c:v>
                </c:pt>
                <c:pt idx="239">
                  <c:v>2000</c:v>
                </c:pt>
                <c:pt idx="240">
                  <c:v>2000</c:v>
                </c:pt>
                <c:pt idx="241">
                  <c:v>516.91999999999996</c:v>
                </c:pt>
                <c:pt idx="242">
                  <c:v>387.57</c:v>
                </c:pt>
                <c:pt idx="243">
                  <c:v>2000</c:v>
                </c:pt>
                <c:pt idx="244">
                  <c:v>2000</c:v>
                </c:pt>
                <c:pt idx="245">
                  <c:v>2000</c:v>
                </c:pt>
                <c:pt idx="246">
                  <c:v>2000</c:v>
                </c:pt>
                <c:pt idx="247">
                  <c:v>2000</c:v>
                </c:pt>
                <c:pt idx="248">
                  <c:v>219.58</c:v>
                </c:pt>
                <c:pt idx="249">
                  <c:v>1617.78</c:v>
                </c:pt>
                <c:pt idx="250">
                  <c:v>458.5</c:v>
                </c:pt>
                <c:pt idx="251">
                  <c:v>65.459999999999994</c:v>
                </c:pt>
                <c:pt idx="252">
                  <c:v>186.4</c:v>
                </c:pt>
                <c:pt idx="253">
                  <c:v>2000</c:v>
                </c:pt>
                <c:pt idx="254">
                  <c:v>2000</c:v>
                </c:pt>
                <c:pt idx="255">
                  <c:v>148.81</c:v>
                </c:pt>
                <c:pt idx="256">
                  <c:v>117.43</c:v>
                </c:pt>
                <c:pt idx="257">
                  <c:v>2000</c:v>
                </c:pt>
                <c:pt idx="258">
                  <c:v>440</c:v>
                </c:pt>
                <c:pt idx="259">
                  <c:v>300.85000000000002</c:v>
                </c:pt>
                <c:pt idx="260">
                  <c:v>232</c:v>
                </c:pt>
                <c:pt idx="261">
                  <c:v>1688.68</c:v>
                </c:pt>
                <c:pt idx="262">
                  <c:v>81.48</c:v>
                </c:pt>
                <c:pt idx="263">
                  <c:v>2000</c:v>
                </c:pt>
                <c:pt idx="264">
                  <c:v>76.489999999999995</c:v>
                </c:pt>
                <c:pt idx="265">
                  <c:v>2000</c:v>
                </c:pt>
                <c:pt idx="266">
                  <c:v>2000</c:v>
                </c:pt>
                <c:pt idx="267">
                  <c:v>215.39</c:v>
                </c:pt>
                <c:pt idx="268">
                  <c:v>81.650000000000006</c:v>
                </c:pt>
                <c:pt idx="269">
                  <c:v>30.5</c:v>
                </c:pt>
                <c:pt idx="270">
                  <c:v>310.44</c:v>
                </c:pt>
                <c:pt idx="271">
                  <c:v>2000</c:v>
                </c:pt>
                <c:pt idx="272">
                  <c:v>2000</c:v>
                </c:pt>
                <c:pt idx="273">
                  <c:v>2000</c:v>
                </c:pt>
                <c:pt idx="274">
                  <c:v>784.86</c:v>
                </c:pt>
                <c:pt idx="275">
                  <c:v>2000</c:v>
                </c:pt>
                <c:pt idx="276">
                  <c:v>1150.4100000000001</c:v>
                </c:pt>
                <c:pt idx="277">
                  <c:v>2000</c:v>
                </c:pt>
                <c:pt idx="278">
                  <c:v>357.86</c:v>
                </c:pt>
                <c:pt idx="279">
                  <c:v>1009.72</c:v>
                </c:pt>
                <c:pt idx="280">
                  <c:v>961.54</c:v>
                </c:pt>
                <c:pt idx="281">
                  <c:v>898.6</c:v>
                </c:pt>
                <c:pt idx="282">
                  <c:v>2000</c:v>
                </c:pt>
                <c:pt idx="283">
                  <c:v>48.77</c:v>
                </c:pt>
                <c:pt idx="284">
                  <c:v>52.38</c:v>
                </c:pt>
                <c:pt idx="285">
                  <c:v>119.75</c:v>
                </c:pt>
                <c:pt idx="286">
                  <c:v>207.55</c:v>
                </c:pt>
                <c:pt idx="287">
                  <c:v>276.31</c:v>
                </c:pt>
                <c:pt idx="288">
                  <c:v>480.72</c:v>
                </c:pt>
                <c:pt idx="289">
                  <c:v>258.91000000000003</c:v>
                </c:pt>
                <c:pt idx="290">
                  <c:v>388.85</c:v>
                </c:pt>
                <c:pt idx="291">
                  <c:v>2000</c:v>
                </c:pt>
                <c:pt idx="292">
                  <c:v>2000</c:v>
                </c:pt>
                <c:pt idx="293">
                  <c:v>2000</c:v>
                </c:pt>
                <c:pt idx="294">
                  <c:v>2000</c:v>
                </c:pt>
                <c:pt idx="295">
                  <c:v>37.86</c:v>
                </c:pt>
                <c:pt idx="296">
                  <c:v>2000</c:v>
                </c:pt>
                <c:pt idx="297">
                  <c:v>897.99</c:v>
                </c:pt>
                <c:pt idx="298">
                  <c:v>453.58</c:v>
                </c:pt>
                <c:pt idx="299">
                  <c:v>2000</c:v>
                </c:pt>
                <c:pt idx="300">
                  <c:v>2000</c:v>
                </c:pt>
                <c:pt idx="301">
                  <c:v>215.24</c:v>
                </c:pt>
                <c:pt idx="302">
                  <c:v>93.05</c:v>
                </c:pt>
                <c:pt idx="303">
                  <c:v>92.43</c:v>
                </c:pt>
                <c:pt idx="304">
                  <c:v>2000</c:v>
                </c:pt>
                <c:pt idx="305">
                  <c:v>2000</c:v>
                </c:pt>
                <c:pt idx="306">
                  <c:v>34.950000000000003</c:v>
                </c:pt>
                <c:pt idx="307">
                  <c:v>122.07</c:v>
                </c:pt>
                <c:pt idx="308">
                  <c:v>108.89</c:v>
                </c:pt>
                <c:pt idx="309">
                  <c:v>2000</c:v>
                </c:pt>
                <c:pt idx="310">
                  <c:v>1011.2</c:v>
                </c:pt>
                <c:pt idx="311">
                  <c:v>46.11</c:v>
                </c:pt>
                <c:pt idx="312">
                  <c:v>96.37</c:v>
                </c:pt>
                <c:pt idx="313">
                  <c:v>118.24</c:v>
                </c:pt>
                <c:pt idx="314">
                  <c:v>161.06</c:v>
                </c:pt>
                <c:pt idx="315">
                  <c:v>108.26</c:v>
                </c:pt>
                <c:pt idx="316">
                  <c:v>66.59</c:v>
                </c:pt>
                <c:pt idx="317">
                  <c:v>2000</c:v>
                </c:pt>
                <c:pt idx="318">
                  <c:v>131.87</c:v>
                </c:pt>
                <c:pt idx="319">
                  <c:v>164</c:v>
                </c:pt>
                <c:pt idx="320">
                  <c:v>2000</c:v>
                </c:pt>
                <c:pt idx="321">
                  <c:v>230.09</c:v>
                </c:pt>
                <c:pt idx="322">
                  <c:v>577.48</c:v>
                </c:pt>
                <c:pt idx="323">
                  <c:v>143.88999999999999</c:v>
                </c:pt>
                <c:pt idx="324">
                  <c:v>2000</c:v>
                </c:pt>
                <c:pt idx="325">
                  <c:v>38.03</c:v>
                </c:pt>
                <c:pt idx="326">
                  <c:v>117.63</c:v>
                </c:pt>
                <c:pt idx="327">
                  <c:v>85.05</c:v>
                </c:pt>
                <c:pt idx="328">
                  <c:v>80.03</c:v>
                </c:pt>
                <c:pt idx="329">
                  <c:v>34.299999999999997</c:v>
                </c:pt>
                <c:pt idx="330">
                  <c:v>77.349999999999994</c:v>
                </c:pt>
                <c:pt idx="331">
                  <c:v>67.290000000000006</c:v>
                </c:pt>
                <c:pt idx="332">
                  <c:v>98.52</c:v>
                </c:pt>
                <c:pt idx="333">
                  <c:v>20.39</c:v>
                </c:pt>
                <c:pt idx="334">
                  <c:v>2000</c:v>
                </c:pt>
                <c:pt idx="335">
                  <c:v>2000</c:v>
                </c:pt>
                <c:pt idx="336">
                  <c:v>2000</c:v>
                </c:pt>
                <c:pt idx="337">
                  <c:v>2000</c:v>
                </c:pt>
                <c:pt idx="338">
                  <c:v>2000</c:v>
                </c:pt>
                <c:pt idx="339">
                  <c:v>2000</c:v>
                </c:pt>
                <c:pt idx="340">
                  <c:v>176.14</c:v>
                </c:pt>
                <c:pt idx="341">
                  <c:v>324.04000000000002</c:v>
                </c:pt>
                <c:pt idx="342">
                  <c:v>489.18</c:v>
                </c:pt>
                <c:pt idx="343">
                  <c:v>2000</c:v>
                </c:pt>
                <c:pt idx="344">
                  <c:v>2000</c:v>
                </c:pt>
                <c:pt idx="345">
                  <c:v>67.790000000000006</c:v>
                </c:pt>
                <c:pt idx="346">
                  <c:v>2000</c:v>
                </c:pt>
                <c:pt idx="347">
                  <c:v>72.77</c:v>
                </c:pt>
                <c:pt idx="348">
                  <c:v>2000</c:v>
                </c:pt>
                <c:pt idx="349">
                  <c:v>1625.71</c:v>
                </c:pt>
                <c:pt idx="350">
                  <c:v>127.53</c:v>
                </c:pt>
                <c:pt idx="351">
                  <c:v>549.20000000000005</c:v>
                </c:pt>
                <c:pt idx="352">
                  <c:v>2000</c:v>
                </c:pt>
                <c:pt idx="353">
                  <c:v>328.43</c:v>
                </c:pt>
                <c:pt idx="354">
                  <c:v>92.22</c:v>
                </c:pt>
                <c:pt idx="355">
                  <c:v>155.11000000000001</c:v>
                </c:pt>
                <c:pt idx="356">
                  <c:v>2000</c:v>
                </c:pt>
                <c:pt idx="357">
                  <c:v>1116.53</c:v>
                </c:pt>
                <c:pt idx="358">
                  <c:v>69.099999999999994</c:v>
                </c:pt>
                <c:pt idx="359">
                  <c:v>79.94</c:v>
                </c:pt>
                <c:pt idx="360">
                  <c:v>76.760000000000005</c:v>
                </c:pt>
                <c:pt idx="361">
                  <c:v>50.05</c:v>
                </c:pt>
                <c:pt idx="362">
                  <c:v>35.96</c:v>
                </c:pt>
                <c:pt idx="363">
                  <c:v>114.82</c:v>
                </c:pt>
                <c:pt idx="364">
                  <c:v>618.25</c:v>
                </c:pt>
                <c:pt idx="365">
                  <c:v>31.32</c:v>
                </c:pt>
                <c:pt idx="366">
                  <c:v>45.93</c:v>
                </c:pt>
                <c:pt idx="367">
                  <c:v>279.87</c:v>
                </c:pt>
                <c:pt idx="368">
                  <c:v>588.17999999999995</c:v>
                </c:pt>
                <c:pt idx="369">
                  <c:v>70.09</c:v>
                </c:pt>
                <c:pt idx="370">
                  <c:v>231.53</c:v>
                </c:pt>
                <c:pt idx="371">
                  <c:v>366.29</c:v>
                </c:pt>
                <c:pt idx="372">
                  <c:v>69.61</c:v>
                </c:pt>
                <c:pt idx="373">
                  <c:v>50.02</c:v>
                </c:pt>
                <c:pt idx="374">
                  <c:v>76.739999999999995</c:v>
                </c:pt>
                <c:pt idx="375">
                  <c:v>120.73</c:v>
                </c:pt>
                <c:pt idx="376">
                  <c:v>583.02</c:v>
                </c:pt>
                <c:pt idx="377">
                  <c:v>467.38</c:v>
                </c:pt>
                <c:pt idx="378">
                  <c:v>64.25</c:v>
                </c:pt>
                <c:pt idx="379">
                  <c:v>186.2</c:v>
                </c:pt>
                <c:pt idx="380">
                  <c:v>34.840000000000003</c:v>
                </c:pt>
                <c:pt idx="381">
                  <c:v>121.14</c:v>
                </c:pt>
                <c:pt idx="382">
                  <c:v>95.54</c:v>
                </c:pt>
                <c:pt idx="383">
                  <c:v>99.77</c:v>
                </c:pt>
                <c:pt idx="384">
                  <c:v>393.71</c:v>
                </c:pt>
                <c:pt idx="385">
                  <c:v>2000</c:v>
                </c:pt>
                <c:pt idx="386">
                  <c:v>2000</c:v>
                </c:pt>
                <c:pt idx="387">
                  <c:v>2000</c:v>
                </c:pt>
                <c:pt idx="388">
                  <c:v>2000</c:v>
                </c:pt>
                <c:pt idx="389">
                  <c:v>2000</c:v>
                </c:pt>
                <c:pt idx="390">
                  <c:v>2000</c:v>
                </c:pt>
                <c:pt idx="391">
                  <c:v>2000</c:v>
                </c:pt>
                <c:pt idx="392">
                  <c:v>2000</c:v>
                </c:pt>
                <c:pt idx="393">
                  <c:v>2000</c:v>
                </c:pt>
                <c:pt idx="394">
                  <c:v>2000</c:v>
                </c:pt>
                <c:pt idx="395">
                  <c:v>2000</c:v>
                </c:pt>
                <c:pt idx="396">
                  <c:v>2000</c:v>
                </c:pt>
                <c:pt idx="397">
                  <c:v>2000</c:v>
                </c:pt>
                <c:pt idx="398">
                  <c:v>2000</c:v>
                </c:pt>
                <c:pt idx="399">
                  <c:v>2000</c:v>
                </c:pt>
                <c:pt idx="400">
                  <c:v>2000</c:v>
                </c:pt>
                <c:pt idx="401">
                  <c:v>170.49</c:v>
                </c:pt>
                <c:pt idx="402">
                  <c:v>157.4</c:v>
                </c:pt>
                <c:pt idx="403">
                  <c:v>2000</c:v>
                </c:pt>
                <c:pt idx="404">
                  <c:v>2000</c:v>
                </c:pt>
                <c:pt idx="405">
                  <c:v>244.88</c:v>
                </c:pt>
                <c:pt idx="406">
                  <c:v>154.19999999999999</c:v>
                </c:pt>
                <c:pt idx="407">
                  <c:v>2000</c:v>
                </c:pt>
                <c:pt idx="408">
                  <c:v>2000</c:v>
                </c:pt>
                <c:pt idx="409">
                  <c:v>109.2</c:v>
                </c:pt>
                <c:pt idx="410">
                  <c:v>97.08</c:v>
                </c:pt>
                <c:pt idx="411">
                  <c:v>2000</c:v>
                </c:pt>
                <c:pt idx="412">
                  <c:v>2000</c:v>
                </c:pt>
                <c:pt idx="413">
                  <c:v>2000</c:v>
                </c:pt>
                <c:pt idx="414">
                  <c:v>2000</c:v>
                </c:pt>
                <c:pt idx="415">
                  <c:v>2000</c:v>
                </c:pt>
                <c:pt idx="416">
                  <c:v>2000</c:v>
                </c:pt>
                <c:pt idx="417">
                  <c:v>2000</c:v>
                </c:pt>
                <c:pt idx="418">
                  <c:v>2000</c:v>
                </c:pt>
                <c:pt idx="419">
                  <c:v>2000</c:v>
                </c:pt>
                <c:pt idx="420">
                  <c:v>2000</c:v>
                </c:pt>
                <c:pt idx="421">
                  <c:v>2000</c:v>
                </c:pt>
                <c:pt idx="422">
                  <c:v>2000</c:v>
                </c:pt>
                <c:pt idx="423">
                  <c:v>2000</c:v>
                </c:pt>
                <c:pt idx="424">
                  <c:v>2000</c:v>
                </c:pt>
                <c:pt idx="425">
                  <c:v>2000</c:v>
                </c:pt>
                <c:pt idx="426">
                  <c:v>2000</c:v>
                </c:pt>
                <c:pt idx="427">
                  <c:v>266.89999999999998</c:v>
                </c:pt>
                <c:pt idx="428">
                  <c:v>581.46</c:v>
                </c:pt>
                <c:pt idx="429">
                  <c:v>748.93</c:v>
                </c:pt>
                <c:pt idx="430">
                  <c:v>1344.23</c:v>
                </c:pt>
                <c:pt idx="431">
                  <c:v>2000</c:v>
                </c:pt>
                <c:pt idx="432">
                  <c:v>163.19</c:v>
                </c:pt>
                <c:pt idx="433">
                  <c:v>183.69</c:v>
                </c:pt>
                <c:pt idx="434">
                  <c:v>2000</c:v>
                </c:pt>
                <c:pt idx="435">
                  <c:v>765.05</c:v>
                </c:pt>
                <c:pt idx="436">
                  <c:v>2000</c:v>
                </c:pt>
                <c:pt idx="437">
                  <c:v>408.5</c:v>
                </c:pt>
                <c:pt idx="438">
                  <c:v>2000</c:v>
                </c:pt>
                <c:pt idx="439">
                  <c:v>438.66</c:v>
                </c:pt>
                <c:pt idx="440">
                  <c:v>1010.14</c:v>
                </c:pt>
                <c:pt idx="441">
                  <c:v>2000</c:v>
                </c:pt>
                <c:pt idx="442">
                  <c:v>408.77</c:v>
                </c:pt>
                <c:pt idx="443">
                  <c:v>254.07</c:v>
                </c:pt>
                <c:pt idx="444">
                  <c:v>2000</c:v>
                </c:pt>
                <c:pt idx="445">
                  <c:v>84.38</c:v>
                </c:pt>
                <c:pt idx="446">
                  <c:v>2000</c:v>
                </c:pt>
                <c:pt idx="447">
                  <c:v>2000</c:v>
                </c:pt>
                <c:pt idx="448">
                  <c:v>54.1</c:v>
                </c:pt>
                <c:pt idx="449">
                  <c:v>1451.76</c:v>
                </c:pt>
                <c:pt idx="450">
                  <c:v>2000</c:v>
                </c:pt>
                <c:pt idx="451">
                  <c:v>41.56</c:v>
                </c:pt>
                <c:pt idx="452">
                  <c:v>267.51</c:v>
                </c:pt>
                <c:pt idx="453">
                  <c:v>2000</c:v>
                </c:pt>
                <c:pt idx="454">
                  <c:v>22.35</c:v>
                </c:pt>
                <c:pt idx="455">
                  <c:v>147.07</c:v>
                </c:pt>
                <c:pt idx="456">
                  <c:v>216.02</c:v>
                </c:pt>
                <c:pt idx="457">
                  <c:v>76.849999999999994</c:v>
                </c:pt>
                <c:pt idx="458">
                  <c:v>184.91</c:v>
                </c:pt>
                <c:pt idx="459">
                  <c:v>69.33</c:v>
                </c:pt>
                <c:pt idx="460">
                  <c:v>2000</c:v>
                </c:pt>
                <c:pt idx="461">
                  <c:v>111.59</c:v>
                </c:pt>
                <c:pt idx="462">
                  <c:v>113.31</c:v>
                </c:pt>
                <c:pt idx="463">
                  <c:v>2000</c:v>
                </c:pt>
                <c:pt idx="464">
                  <c:v>2000</c:v>
                </c:pt>
                <c:pt idx="465">
                  <c:v>75.84</c:v>
                </c:pt>
                <c:pt idx="466">
                  <c:v>2000</c:v>
                </c:pt>
                <c:pt idx="467">
                  <c:v>2000</c:v>
                </c:pt>
                <c:pt idx="468">
                  <c:v>2000</c:v>
                </c:pt>
                <c:pt idx="469">
                  <c:v>2000</c:v>
                </c:pt>
                <c:pt idx="470">
                  <c:v>2000</c:v>
                </c:pt>
                <c:pt idx="471">
                  <c:v>170.95</c:v>
                </c:pt>
                <c:pt idx="472">
                  <c:v>483.53</c:v>
                </c:pt>
                <c:pt idx="473">
                  <c:v>2000</c:v>
                </c:pt>
                <c:pt idx="474">
                  <c:v>2000</c:v>
                </c:pt>
                <c:pt idx="475">
                  <c:v>2000</c:v>
                </c:pt>
                <c:pt idx="476">
                  <c:v>2000</c:v>
                </c:pt>
                <c:pt idx="477">
                  <c:v>2000</c:v>
                </c:pt>
                <c:pt idx="478">
                  <c:v>86.4</c:v>
                </c:pt>
                <c:pt idx="479">
                  <c:v>2000</c:v>
                </c:pt>
                <c:pt idx="480">
                  <c:v>139.62</c:v>
                </c:pt>
                <c:pt idx="481">
                  <c:v>2000</c:v>
                </c:pt>
                <c:pt idx="482">
                  <c:v>2000</c:v>
                </c:pt>
                <c:pt idx="483">
                  <c:v>2000</c:v>
                </c:pt>
                <c:pt idx="484">
                  <c:v>2000</c:v>
                </c:pt>
                <c:pt idx="485">
                  <c:v>2000</c:v>
                </c:pt>
                <c:pt idx="486">
                  <c:v>2000</c:v>
                </c:pt>
                <c:pt idx="487">
                  <c:v>77.83</c:v>
                </c:pt>
                <c:pt idx="488">
                  <c:v>121.31</c:v>
                </c:pt>
                <c:pt idx="489">
                  <c:v>2000</c:v>
                </c:pt>
                <c:pt idx="490">
                  <c:v>2000</c:v>
                </c:pt>
                <c:pt idx="491">
                  <c:v>2000</c:v>
                </c:pt>
                <c:pt idx="492">
                  <c:v>770.34</c:v>
                </c:pt>
                <c:pt idx="493">
                  <c:v>424.62</c:v>
                </c:pt>
                <c:pt idx="494">
                  <c:v>2000</c:v>
                </c:pt>
                <c:pt idx="495">
                  <c:v>2000</c:v>
                </c:pt>
                <c:pt idx="496">
                  <c:v>568.36</c:v>
                </c:pt>
                <c:pt idx="497">
                  <c:v>2000</c:v>
                </c:pt>
                <c:pt idx="498">
                  <c:v>2000</c:v>
                </c:pt>
                <c:pt idx="499">
                  <c:v>2000</c:v>
                </c:pt>
                <c:pt idx="500">
                  <c:v>8.61</c:v>
                </c:pt>
                <c:pt idx="501">
                  <c:v>2000</c:v>
                </c:pt>
                <c:pt idx="502">
                  <c:v>2000</c:v>
                </c:pt>
                <c:pt idx="503">
                  <c:v>2000</c:v>
                </c:pt>
                <c:pt idx="504">
                  <c:v>405.49</c:v>
                </c:pt>
                <c:pt idx="505">
                  <c:v>2000</c:v>
                </c:pt>
                <c:pt idx="506">
                  <c:v>86.64</c:v>
                </c:pt>
                <c:pt idx="507">
                  <c:v>80.97</c:v>
                </c:pt>
                <c:pt idx="508">
                  <c:v>768.69</c:v>
                </c:pt>
                <c:pt idx="509">
                  <c:v>2000</c:v>
                </c:pt>
                <c:pt idx="510">
                  <c:v>2000</c:v>
                </c:pt>
                <c:pt idx="511">
                  <c:v>2000</c:v>
                </c:pt>
                <c:pt idx="512">
                  <c:v>2000</c:v>
                </c:pt>
                <c:pt idx="513">
                  <c:v>2000</c:v>
                </c:pt>
                <c:pt idx="514">
                  <c:v>2000</c:v>
                </c:pt>
                <c:pt idx="515">
                  <c:v>2000</c:v>
                </c:pt>
                <c:pt idx="516">
                  <c:v>2000</c:v>
                </c:pt>
                <c:pt idx="517">
                  <c:v>2000</c:v>
                </c:pt>
                <c:pt idx="518">
                  <c:v>2000</c:v>
                </c:pt>
                <c:pt idx="519">
                  <c:v>2000</c:v>
                </c:pt>
                <c:pt idx="520">
                  <c:v>701.03</c:v>
                </c:pt>
                <c:pt idx="521">
                  <c:v>2000</c:v>
                </c:pt>
                <c:pt idx="522">
                  <c:v>1172.26</c:v>
                </c:pt>
                <c:pt idx="523">
                  <c:v>271.37</c:v>
                </c:pt>
                <c:pt idx="524">
                  <c:v>2000</c:v>
                </c:pt>
                <c:pt idx="525">
                  <c:v>2000</c:v>
                </c:pt>
                <c:pt idx="526">
                  <c:v>2000</c:v>
                </c:pt>
                <c:pt idx="527">
                  <c:v>2000</c:v>
                </c:pt>
                <c:pt idx="528">
                  <c:v>2000</c:v>
                </c:pt>
                <c:pt idx="529">
                  <c:v>2000</c:v>
                </c:pt>
                <c:pt idx="530">
                  <c:v>359.41</c:v>
                </c:pt>
                <c:pt idx="531">
                  <c:v>2000</c:v>
                </c:pt>
                <c:pt idx="532">
                  <c:v>194.28</c:v>
                </c:pt>
                <c:pt idx="533">
                  <c:v>48.66</c:v>
                </c:pt>
                <c:pt idx="534">
                  <c:v>2000</c:v>
                </c:pt>
                <c:pt idx="535">
                  <c:v>2000</c:v>
                </c:pt>
                <c:pt idx="536">
                  <c:v>2000</c:v>
                </c:pt>
                <c:pt idx="537">
                  <c:v>2000</c:v>
                </c:pt>
                <c:pt idx="538">
                  <c:v>62.66</c:v>
                </c:pt>
                <c:pt idx="539">
                  <c:v>45.32</c:v>
                </c:pt>
                <c:pt idx="540">
                  <c:v>2000</c:v>
                </c:pt>
                <c:pt idx="541">
                  <c:v>2000</c:v>
                </c:pt>
                <c:pt idx="542">
                  <c:v>502.89</c:v>
                </c:pt>
                <c:pt idx="543">
                  <c:v>2000</c:v>
                </c:pt>
                <c:pt idx="544">
                  <c:v>326.02999999999997</c:v>
                </c:pt>
                <c:pt idx="545">
                  <c:v>2000</c:v>
                </c:pt>
                <c:pt idx="546">
                  <c:v>2000</c:v>
                </c:pt>
                <c:pt idx="547">
                  <c:v>2000</c:v>
                </c:pt>
                <c:pt idx="548">
                  <c:v>121.62</c:v>
                </c:pt>
                <c:pt idx="549">
                  <c:v>2000</c:v>
                </c:pt>
                <c:pt idx="550">
                  <c:v>283.48</c:v>
                </c:pt>
                <c:pt idx="551">
                  <c:v>245.11</c:v>
                </c:pt>
                <c:pt idx="552">
                  <c:v>139.22</c:v>
                </c:pt>
                <c:pt idx="553">
                  <c:v>1964.97</c:v>
                </c:pt>
                <c:pt idx="554">
                  <c:v>2000</c:v>
                </c:pt>
                <c:pt idx="555">
                  <c:v>2000</c:v>
                </c:pt>
                <c:pt idx="556">
                  <c:v>2000</c:v>
                </c:pt>
                <c:pt idx="557">
                  <c:v>2000</c:v>
                </c:pt>
                <c:pt idx="558">
                  <c:v>2000</c:v>
                </c:pt>
                <c:pt idx="559">
                  <c:v>97.54</c:v>
                </c:pt>
                <c:pt idx="560">
                  <c:v>83.48</c:v>
                </c:pt>
                <c:pt idx="561">
                  <c:v>83.34</c:v>
                </c:pt>
                <c:pt idx="562">
                  <c:v>104.98</c:v>
                </c:pt>
                <c:pt idx="563">
                  <c:v>297.66000000000003</c:v>
                </c:pt>
                <c:pt idx="564">
                  <c:v>356.6</c:v>
                </c:pt>
                <c:pt idx="565">
                  <c:v>72.8</c:v>
                </c:pt>
                <c:pt idx="566">
                  <c:v>47.74</c:v>
                </c:pt>
                <c:pt idx="567">
                  <c:v>53.22</c:v>
                </c:pt>
                <c:pt idx="568">
                  <c:v>2000</c:v>
                </c:pt>
                <c:pt idx="569">
                  <c:v>2000</c:v>
                </c:pt>
                <c:pt idx="570">
                  <c:v>2000</c:v>
                </c:pt>
                <c:pt idx="571">
                  <c:v>2000</c:v>
                </c:pt>
                <c:pt idx="572">
                  <c:v>2000</c:v>
                </c:pt>
                <c:pt idx="573">
                  <c:v>246.08</c:v>
                </c:pt>
                <c:pt idx="574">
                  <c:v>2000</c:v>
                </c:pt>
                <c:pt idx="575">
                  <c:v>2000</c:v>
                </c:pt>
                <c:pt idx="576">
                  <c:v>2000</c:v>
                </c:pt>
                <c:pt idx="577">
                  <c:v>2000</c:v>
                </c:pt>
                <c:pt idx="578">
                  <c:v>305.04000000000002</c:v>
                </c:pt>
                <c:pt idx="579">
                  <c:v>369.17</c:v>
                </c:pt>
                <c:pt idx="580">
                  <c:v>474.85</c:v>
                </c:pt>
                <c:pt idx="581">
                  <c:v>461.83</c:v>
                </c:pt>
                <c:pt idx="582">
                  <c:v>2000</c:v>
                </c:pt>
                <c:pt idx="583">
                  <c:v>2000</c:v>
                </c:pt>
                <c:pt idx="584">
                  <c:v>2000</c:v>
                </c:pt>
                <c:pt idx="585">
                  <c:v>1402.38</c:v>
                </c:pt>
                <c:pt idx="586">
                  <c:v>1480.38</c:v>
                </c:pt>
                <c:pt idx="587">
                  <c:v>264.05</c:v>
                </c:pt>
                <c:pt idx="588">
                  <c:v>632.32000000000005</c:v>
                </c:pt>
                <c:pt idx="589">
                  <c:v>638.66</c:v>
                </c:pt>
                <c:pt idx="590">
                  <c:v>587.75</c:v>
                </c:pt>
                <c:pt idx="591">
                  <c:v>26.12</c:v>
                </c:pt>
                <c:pt idx="592">
                  <c:v>20.329999999999998</c:v>
                </c:pt>
                <c:pt idx="593">
                  <c:v>19.55</c:v>
                </c:pt>
                <c:pt idx="594">
                  <c:v>176.42</c:v>
                </c:pt>
                <c:pt idx="595">
                  <c:v>206.15</c:v>
                </c:pt>
                <c:pt idx="596">
                  <c:v>61.47</c:v>
                </c:pt>
                <c:pt idx="597">
                  <c:v>63.16</c:v>
                </c:pt>
                <c:pt idx="598">
                  <c:v>2000</c:v>
                </c:pt>
                <c:pt idx="599">
                  <c:v>2000</c:v>
                </c:pt>
                <c:pt idx="600">
                  <c:v>2000</c:v>
                </c:pt>
                <c:pt idx="601">
                  <c:v>583</c:v>
                </c:pt>
                <c:pt idx="602">
                  <c:v>480.95</c:v>
                </c:pt>
                <c:pt idx="603">
                  <c:v>536.82000000000005</c:v>
                </c:pt>
                <c:pt idx="604">
                  <c:v>2000</c:v>
                </c:pt>
                <c:pt idx="605">
                  <c:v>2000</c:v>
                </c:pt>
                <c:pt idx="606">
                  <c:v>2000</c:v>
                </c:pt>
                <c:pt idx="607">
                  <c:v>169.07</c:v>
                </c:pt>
                <c:pt idx="608">
                  <c:v>84.23</c:v>
                </c:pt>
                <c:pt idx="609">
                  <c:v>2000</c:v>
                </c:pt>
                <c:pt idx="610">
                  <c:v>591.61</c:v>
                </c:pt>
                <c:pt idx="611">
                  <c:v>118.8</c:v>
                </c:pt>
                <c:pt idx="612">
                  <c:v>123.04</c:v>
                </c:pt>
                <c:pt idx="613">
                  <c:v>75.41</c:v>
                </c:pt>
                <c:pt idx="614">
                  <c:v>106.48</c:v>
                </c:pt>
                <c:pt idx="615">
                  <c:v>147.66999999999999</c:v>
                </c:pt>
                <c:pt idx="616">
                  <c:v>114.95</c:v>
                </c:pt>
                <c:pt idx="617">
                  <c:v>466.64</c:v>
                </c:pt>
                <c:pt idx="618">
                  <c:v>2000</c:v>
                </c:pt>
                <c:pt idx="619">
                  <c:v>97.88</c:v>
                </c:pt>
                <c:pt idx="620">
                  <c:v>218.06</c:v>
                </c:pt>
                <c:pt idx="621">
                  <c:v>2000</c:v>
                </c:pt>
                <c:pt idx="622">
                  <c:v>131.16999999999999</c:v>
                </c:pt>
                <c:pt idx="623">
                  <c:v>134.03</c:v>
                </c:pt>
                <c:pt idx="624">
                  <c:v>2000</c:v>
                </c:pt>
                <c:pt idx="625">
                  <c:v>2000</c:v>
                </c:pt>
                <c:pt idx="626">
                  <c:v>901.01</c:v>
                </c:pt>
                <c:pt idx="627">
                  <c:v>2000</c:v>
                </c:pt>
                <c:pt idx="628">
                  <c:v>2000</c:v>
                </c:pt>
                <c:pt idx="629">
                  <c:v>2000</c:v>
                </c:pt>
                <c:pt idx="630">
                  <c:v>2000</c:v>
                </c:pt>
                <c:pt idx="631">
                  <c:v>2000</c:v>
                </c:pt>
                <c:pt idx="632">
                  <c:v>132.11000000000001</c:v>
                </c:pt>
                <c:pt idx="633">
                  <c:v>70.52</c:v>
                </c:pt>
                <c:pt idx="634">
                  <c:v>2000</c:v>
                </c:pt>
                <c:pt idx="635">
                  <c:v>2000</c:v>
                </c:pt>
                <c:pt idx="636">
                  <c:v>2000</c:v>
                </c:pt>
                <c:pt idx="637">
                  <c:v>2000</c:v>
                </c:pt>
                <c:pt idx="638">
                  <c:v>65.08</c:v>
                </c:pt>
                <c:pt idx="639">
                  <c:v>2000</c:v>
                </c:pt>
                <c:pt idx="640">
                  <c:v>2000</c:v>
                </c:pt>
                <c:pt idx="641">
                  <c:v>2000</c:v>
                </c:pt>
                <c:pt idx="642">
                  <c:v>2000</c:v>
                </c:pt>
                <c:pt idx="643">
                  <c:v>2000</c:v>
                </c:pt>
                <c:pt idx="644">
                  <c:v>2000</c:v>
                </c:pt>
                <c:pt idx="645">
                  <c:v>2000</c:v>
                </c:pt>
                <c:pt idx="646">
                  <c:v>2000</c:v>
                </c:pt>
                <c:pt idx="647">
                  <c:v>62.3</c:v>
                </c:pt>
                <c:pt idx="648">
                  <c:v>2000</c:v>
                </c:pt>
                <c:pt idx="649">
                  <c:v>2000</c:v>
                </c:pt>
                <c:pt idx="650">
                  <c:v>2000</c:v>
                </c:pt>
                <c:pt idx="651">
                  <c:v>2000</c:v>
                </c:pt>
                <c:pt idx="652">
                  <c:v>2000</c:v>
                </c:pt>
                <c:pt idx="653">
                  <c:v>2000</c:v>
                </c:pt>
                <c:pt idx="654">
                  <c:v>2000</c:v>
                </c:pt>
                <c:pt idx="655">
                  <c:v>2000</c:v>
                </c:pt>
                <c:pt idx="656">
                  <c:v>2000</c:v>
                </c:pt>
                <c:pt idx="657">
                  <c:v>2000</c:v>
                </c:pt>
                <c:pt idx="658">
                  <c:v>2000</c:v>
                </c:pt>
                <c:pt idx="659">
                  <c:v>2000</c:v>
                </c:pt>
                <c:pt idx="660">
                  <c:v>161.72</c:v>
                </c:pt>
                <c:pt idx="661">
                  <c:v>2000</c:v>
                </c:pt>
                <c:pt idx="662">
                  <c:v>2000</c:v>
                </c:pt>
                <c:pt idx="663">
                  <c:v>2000</c:v>
                </c:pt>
                <c:pt idx="664">
                  <c:v>2000</c:v>
                </c:pt>
                <c:pt idx="665">
                  <c:v>2000</c:v>
                </c:pt>
                <c:pt idx="666">
                  <c:v>2000</c:v>
                </c:pt>
                <c:pt idx="667">
                  <c:v>2000</c:v>
                </c:pt>
                <c:pt idx="668">
                  <c:v>413.98</c:v>
                </c:pt>
                <c:pt idx="669">
                  <c:v>574.29999999999995</c:v>
                </c:pt>
                <c:pt idx="670">
                  <c:v>2000</c:v>
                </c:pt>
                <c:pt idx="671">
                  <c:v>2000</c:v>
                </c:pt>
                <c:pt idx="672">
                  <c:v>247.6</c:v>
                </c:pt>
                <c:pt idx="673">
                  <c:v>1817.09</c:v>
                </c:pt>
                <c:pt idx="674">
                  <c:v>111.65</c:v>
                </c:pt>
                <c:pt idx="675">
                  <c:v>80.91</c:v>
                </c:pt>
                <c:pt idx="676">
                  <c:v>114.49</c:v>
                </c:pt>
                <c:pt idx="677">
                  <c:v>353.78</c:v>
                </c:pt>
                <c:pt idx="678">
                  <c:v>461.06</c:v>
                </c:pt>
                <c:pt idx="679">
                  <c:v>62.86</c:v>
                </c:pt>
                <c:pt idx="680">
                  <c:v>2000</c:v>
                </c:pt>
                <c:pt idx="681">
                  <c:v>2000</c:v>
                </c:pt>
                <c:pt idx="682">
                  <c:v>2000</c:v>
                </c:pt>
                <c:pt idx="683">
                  <c:v>2000</c:v>
                </c:pt>
                <c:pt idx="684">
                  <c:v>1594.12</c:v>
                </c:pt>
                <c:pt idx="685">
                  <c:v>2000</c:v>
                </c:pt>
                <c:pt idx="686">
                  <c:v>2000</c:v>
                </c:pt>
                <c:pt idx="687">
                  <c:v>2000</c:v>
                </c:pt>
                <c:pt idx="688">
                  <c:v>2000</c:v>
                </c:pt>
                <c:pt idx="689">
                  <c:v>2000</c:v>
                </c:pt>
                <c:pt idx="690">
                  <c:v>403.73</c:v>
                </c:pt>
              </c:numCache>
            </c:numRef>
          </c:xVal>
          <c:yVal>
            <c:numRef>
              <c:f>ScatterHoudini!$B$2:$B$692</c:f>
              <c:numCache>
                <c:formatCode>General</c:formatCode>
                <c:ptCount val="691"/>
                <c:pt idx="0">
                  <c:v>179.2</c:v>
                </c:pt>
                <c:pt idx="1">
                  <c:v>1432.68</c:v>
                </c:pt>
                <c:pt idx="2">
                  <c:v>806.4</c:v>
                </c:pt>
                <c:pt idx="3">
                  <c:v>51.8</c:v>
                </c:pt>
                <c:pt idx="4">
                  <c:v>126.82</c:v>
                </c:pt>
                <c:pt idx="5">
                  <c:v>632.6</c:v>
                </c:pt>
                <c:pt idx="6">
                  <c:v>333.82</c:v>
                </c:pt>
                <c:pt idx="7">
                  <c:v>20.7</c:v>
                </c:pt>
                <c:pt idx="8">
                  <c:v>171.12</c:v>
                </c:pt>
                <c:pt idx="9">
                  <c:v>1437.45</c:v>
                </c:pt>
                <c:pt idx="10">
                  <c:v>125.46</c:v>
                </c:pt>
                <c:pt idx="11">
                  <c:v>135.52000000000001</c:v>
                </c:pt>
                <c:pt idx="12">
                  <c:v>419.84</c:v>
                </c:pt>
                <c:pt idx="13">
                  <c:v>78.16</c:v>
                </c:pt>
                <c:pt idx="14">
                  <c:v>323.68</c:v>
                </c:pt>
                <c:pt idx="15">
                  <c:v>2000</c:v>
                </c:pt>
                <c:pt idx="16">
                  <c:v>2000</c:v>
                </c:pt>
                <c:pt idx="17">
                  <c:v>2000</c:v>
                </c:pt>
                <c:pt idx="18">
                  <c:v>2000</c:v>
                </c:pt>
                <c:pt idx="19">
                  <c:v>132.78</c:v>
                </c:pt>
                <c:pt idx="20">
                  <c:v>537.07000000000005</c:v>
                </c:pt>
                <c:pt idx="21">
                  <c:v>2000</c:v>
                </c:pt>
                <c:pt idx="22">
                  <c:v>2000</c:v>
                </c:pt>
                <c:pt idx="23">
                  <c:v>2000</c:v>
                </c:pt>
                <c:pt idx="24">
                  <c:v>2000</c:v>
                </c:pt>
                <c:pt idx="25">
                  <c:v>2000</c:v>
                </c:pt>
                <c:pt idx="26">
                  <c:v>2000</c:v>
                </c:pt>
                <c:pt idx="27">
                  <c:v>2000</c:v>
                </c:pt>
                <c:pt idx="28">
                  <c:v>2000</c:v>
                </c:pt>
                <c:pt idx="29">
                  <c:v>2000</c:v>
                </c:pt>
                <c:pt idx="30">
                  <c:v>2000</c:v>
                </c:pt>
                <c:pt idx="31">
                  <c:v>121.43</c:v>
                </c:pt>
                <c:pt idx="32">
                  <c:v>2000</c:v>
                </c:pt>
                <c:pt idx="33">
                  <c:v>2000</c:v>
                </c:pt>
                <c:pt idx="34">
                  <c:v>910.85</c:v>
                </c:pt>
                <c:pt idx="35">
                  <c:v>2000</c:v>
                </c:pt>
                <c:pt idx="36">
                  <c:v>2000</c:v>
                </c:pt>
                <c:pt idx="37">
                  <c:v>2000</c:v>
                </c:pt>
                <c:pt idx="38">
                  <c:v>2000</c:v>
                </c:pt>
                <c:pt idx="39">
                  <c:v>2000</c:v>
                </c:pt>
                <c:pt idx="40">
                  <c:v>218.9</c:v>
                </c:pt>
                <c:pt idx="41">
                  <c:v>80.760000000000005</c:v>
                </c:pt>
                <c:pt idx="42">
                  <c:v>2000</c:v>
                </c:pt>
                <c:pt idx="43">
                  <c:v>2000</c:v>
                </c:pt>
                <c:pt idx="44">
                  <c:v>18.239999999999998</c:v>
                </c:pt>
                <c:pt idx="45">
                  <c:v>2000</c:v>
                </c:pt>
                <c:pt idx="46">
                  <c:v>2000</c:v>
                </c:pt>
                <c:pt idx="47">
                  <c:v>2000</c:v>
                </c:pt>
                <c:pt idx="48">
                  <c:v>2000</c:v>
                </c:pt>
                <c:pt idx="49">
                  <c:v>65.52</c:v>
                </c:pt>
                <c:pt idx="50">
                  <c:v>59.54</c:v>
                </c:pt>
                <c:pt idx="51">
                  <c:v>2000</c:v>
                </c:pt>
                <c:pt idx="52">
                  <c:v>2000</c:v>
                </c:pt>
                <c:pt idx="53">
                  <c:v>146.84</c:v>
                </c:pt>
                <c:pt idx="54">
                  <c:v>143.88</c:v>
                </c:pt>
                <c:pt idx="55">
                  <c:v>2000</c:v>
                </c:pt>
                <c:pt idx="56">
                  <c:v>2000</c:v>
                </c:pt>
                <c:pt idx="57">
                  <c:v>60.7</c:v>
                </c:pt>
                <c:pt idx="58">
                  <c:v>48.96</c:v>
                </c:pt>
                <c:pt idx="59">
                  <c:v>55.3</c:v>
                </c:pt>
                <c:pt idx="60">
                  <c:v>54.12</c:v>
                </c:pt>
                <c:pt idx="61">
                  <c:v>36.69</c:v>
                </c:pt>
                <c:pt idx="62">
                  <c:v>36.43</c:v>
                </c:pt>
                <c:pt idx="63">
                  <c:v>42.78</c:v>
                </c:pt>
                <c:pt idx="64">
                  <c:v>34.47</c:v>
                </c:pt>
                <c:pt idx="65">
                  <c:v>2000</c:v>
                </c:pt>
                <c:pt idx="66">
                  <c:v>1083.6400000000001</c:v>
                </c:pt>
                <c:pt idx="67">
                  <c:v>2000</c:v>
                </c:pt>
                <c:pt idx="68">
                  <c:v>2000</c:v>
                </c:pt>
                <c:pt idx="69">
                  <c:v>2000</c:v>
                </c:pt>
                <c:pt idx="70">
                  <c:v>2000</c:v>
                </c:pt>
                <c:pt idx="71">
                  <c:v>2000</c:v>
                </c:pt>
                <c:pt idx="72">
                  <c:v>2000</c:v>
                </c:pt>
                <c:pt idx="73">
                  <c:v>2000</c:v>
                </c:pt>
                <c:pt idx="74">
                  <c:v>2000</c:v>
                </c:pt>
                <c:pt idx="75">
                  <c:v>2000</c:v>
                </c:pt>
                <c:pt idx="76">
                  <c:v>2000</c:v>
                </c:pt>
                <c:pt idx="77">
                  <c:v>2000</c:v>
                </c:pt>
                <c:pt idx="78">
                  <c:v>2000</c:v>
                </c:pt>
                <c:pt idx="79">
                  <c:v>2000</c:v>
                </c:pt>
                <c:pt idx="80">
                  <c:v>2000</c:v>
                </c:pt>
                <c:pt idx="81">
                  <c:v>2000</c:v>
                </c:pt>
                <c:pt idx="82">
                  <c:v>2000</c:v>
                </c:pt>
                <c:pt idx="83">
                  <c:v>2000</c:v>
                </c:pt>
                <c:pt idx="84">
                  <c:v>2000</c:v>
                </c:pt>
                <c:pt idx="85">
                  <c:v>649.82000000000005</c:v>
                </c:pt>
                <c:pt idx="86">
                  <c:v>297.77999999999997</c:v>
                </c:pt>
                <c:pt idx="87">
                  <c:v>325.26</c:v>
                </c:pt>
                <c:pt idx="88">
                  <c:v>46.25</c:v>
                </c:pt>
                <c:pt idx="89">
                  <c:v>2000</c:v>
                </c:pt>
                <c:pt idx="90">
                  <c:v>2000</c:v>
                </c:pt>
                <c:pt idx="91">
                  <c:v>2000</c:v>
                </c:pt>
                <c:pt idx="92">
                  <c:v>2000</c:v>
                </c:pt>
                <c:pt idx="93">
                  <c:v>2000</c:v>
                </c:pt>
                <c:pt idx="94">
                  <c:v>2000</c:v>
                </c:pt>
                <c:pt idx="95">
                  <c:v>2000</c:v>
                </c:pt>
                <c:pt idx="96">
                  <c:v>2000</c:v>
                </c:pt>
                <c:pt idx="97">
                  <c:v>2000</c:v>
                </c:pt>
                <c:pt idx="98">
                  <c:v>2000</c:v>
                </c:pt>
                <c:pt idx="99">
                  <c:v>2000</c:v>
                </c:pt>
                <c:pt idx="100">
                  <c:v>2000</c:v>
                </c:pt>
                <c:pt idx="101">
                  <c:v>27.56</c:v>
                </c:pt>
                <c:pt idx="102">
                  <c:v>32.72</c:v>
                </c:pt>
                <c:pt idx="103">
                  <c:v>2000</c:v>
                </c:pt>
                <c:pt idx="104">
                  <c:v>2000</c:v>
                </c:pt>
                <c:pt idx="105">
                  <c:v>2000</c:v>
                </c:pt>
                <c:pt idx="106">
                  <c:v>2000</c:v>
                </c:pt>
                <c:pt idx="107">
                  <c:v>8.56</c:v>
                </c:pt>
                <c:pt idx="108">
                  <c:v>8.16</c:v>
                </c:pt>
                <c:pt idx="109">
                  <c:v>41.25</c:v>
                </c:pt>
                <c:pt idx="110">
                  <c:v>39.72</c:v>
                </c:pt>
                <c:pt idx="111">
                  <c:v>57.16</c:v>
                </c:pt>
                <c:pt idx="112">
                  <c:v>167.6</c:v>
                </c:pt>
                <c:pt idx="113">
                  <c:v>55.13</c:v>
                </c:pt>
                <c:pt idx="114">
                  <c:v>112.37</c:v>
                </c:pt>
                <c:pt idx="115">
                  <c:v>144.86000000000001</c:v>
                </c:pt>
                <c:pt idx="116">
                  <c:v>81.96</c:v>
                </c:pt>
                <c:pt idx="117">
                  <c:v>106.95</c:v>
                </c:pt>
                <c:pt idx="118">
                  <c:v>662.18</c:v>
                </c:pt>
                <c:pt idx="119">
                  <c:v>119.19</c:v>
                </c:pt>
                <c:pt idx="120">
                  <c:v>2000</c:v>
                </c:pt>
                <c:pt idx="121">
                  <c:v>2000</c:v>
                </c:pt>
                <c:pt idx="122">
                  <c:v>82.49</c:v>
                </c:pt>
                <c:pt idx="123">
                  <c:v>140.49</c:v>
                </c:pt>
                <c:pt idx="124">
                  <c:v>32.840000000000003</c:v>
                </c:pt>
                <c:pt idx="125">
                  <c:v>158.4</c:v>
                </c:pt>
                <c:pt idx="126">
                  <c:v>260.62</c:v>
                </c:pt>
                <c:pt idx="127">
                  <c:v>23.87</c:v>
                </c:pt>
                <c:pt idx="128">
                  <c:v>244.42</c:v>
                </c:pt>
                <c:pt idx="129">
                  <c:v>346.71</c:v>
                </c:pt>
                <c:pt idx="130">
                  <c:v>164.28</c:v>
                </c:pt>
                <c:pt idx="131">
                  <c:v>96.42</c:v>
                </c:pt>
                <c:pt idx="132">
                  <c:v>55.3</c:v>
                </c:pt>
                <c:pt idx="133">
                  <c:v>247.31</c:v>
                </c:pt>
                <c:pt idx="134">
                  <c:v>447.79</c:v>
                </c:pt>
                <c:pt idx="135">
                  <c:v>808.31</c:v>
                </c:pt>
                <c:pt idx="136">
                  <c:v>89.19</c:v>
                </c:pt>
                <c:pt idx="137">
                  <c:v>158.43</c:v>
                </c:pt>
                <c:pt idx="138">
                  <c:v>278.77</c:v>
                </c:pt>
                <c:pt idx="139">
                  <c:v>2000</c:v>
                </c:pt>
                <c:pt idx="140">
                  <c:v>2000</c:v>
                </c:pt>
                <c:pt idx="141">
                  <c:v>2000</c:v>
                </c:pt>
                <c:pt idx="142">
                  <c:v>2000</c:v>
                </c:pt>
                <c:pt idx="143">
                  <c:v>184.31</c:v>
                </c:pt>
                <c:pt idx="144">
                  <c:v>132.59</c:v>
                </c:pt>
                <c:pt idx="145">
                  <c:v>94.44</c:v>
                </c:pt>
                <c:pt idx="146">
                  <c:v>398.14</c:v>
                </c:pt>
                <c:pt idx="147">
                  <c:v>79.86</c:v>
                </c:pt>
                <c:pt idx="148">
                  <c:v>2000</c:v>
                </c:pt>
                <c:pt idx="149">
                  <c:v>202.08</c:v>
                </c:pt>
                <c:pt idx="150">
                  <c:v>151.97999999999999</c:v>
                </c:pt>
                <c:pt idx="151">
                  <c:v>153.16999999999999</c:v>
                </c:pt>
                <c:pt idx="152">
                  <c:v>66.42</c:v>
                </c:pt>
                <c:pt idx="153">
                  <c:v>2000</c:v>
                </c:pt>
                <c:pt idx="154">
                  <c:v>53.96</c:v>
                </c:pt>
                <c:pt idx="155">
                  <c:v>137.61000000000001</c:v>
                </c:pt>
                <c:pt idx="156">
                  <c:v>147.49</c:v>
                </c:pt>
                <c:pt idx="157">
                  <c:v>73.61</c:v>
                </c:pt>
                <c:pt idx="158">
                  <c:v>63.27</c:v>
                </c:pt>
                <c:pt idx="159">
                  <c:v>114.76</c:v>
                </c:pt>
                <c:pt idx="160">
                  <c:v>94.65</c:v>
                </c:pt>
                <c:pt idx="161">
                  <c:v>2000</c:v>
                </c:pt>
                <c:pt idx="162">
                  <c:v>2000</c:v>
                </c:pt>
                <c:pt idx="163">
                  <c:v>2000</c:v>
                </c:pt>
                <c:pt idx="164">
                  <c:v>2000</c:v>
                </c:pt>
                <c:pt idx="165">
                  <c:v>2000</c:v>
                </c:pt>
                <c:pt idx="166">
                  <c:v>2000</c:v>
                </c:pt>
                <c:pt idx="167">
                  <c:v>119.48</c:v>
                </c:pt>
                <c:pt idx="168">
                  <c:v>89.87</c:v>
                </c:pt>
                <c:pt idx="169">
                  <c:v>61.19</c:v>
                </c:pt>
                <c:pt idx="170">
                  <c:v>60.32</c:v>
                </c:pt>
                <c:pt idx="171">
                  <c:v>16.52</c:v>
                </c:pt>
                <c:pt idx="172">
                  <c:v>2000</c:v>
                </c:pt>
                <c:pt idx="173">
                  <c:v>65.2</c:v>
                </c:pt>
                <c:pt idx="174">
                  <c:v>2000</c:v>
                </c:pt>
                <c:pt idx="175">
                  <c:v>2000</c:v>
                </c:pt>
                <c:pt idx="176">
                  <c:v>2000</c:v>
                </c:pt>
                <c:pt idx="177">
                  <c:v>2000</c:v>
                </c:pt>
                <c:pt idx="178">
                  <c:v>2000</c:v>
                </c:pt>
                <c:pt idx="179">
                  <c:v>2000</c:v>
                </c:pt>
                <c:pt idx="180">
                  <c:v>2000</c:v>
                </c:pt>
                <c:pt idx="181">
                  <c:v>2000</c:v>
                </c:pt>
                <c:pt idx="182">
                  <c:v>2000</c:v>
                </c:pt>
                <c:pt idx="183">
                  <c:v>2000</c:v>
                </c:pt>
                <c:pt idx="184">
                  <c:v>2000</c:v>
                </c:pt>
                <c:pt idx="185">
                  <c:v>2000</c:v>
                </c:pt>
                <c:pt idx="186">
                  <c:v>2000</c:v>
                </c:pt>
                <c:pt idx="187">
                  <c:v>2000</c:v>
                </c:pt>
                <c:pt idx="188">
                  <c:v>2000</c:v>
                </c:pt>
                <c:pt idx="189">
                  <c:v>2000</c:v>
                </c:pt>
                <c:pt idx="190">
                  <c:v>2000</c:v>
                </c:pt>
                <c:pt idx="191">
                  <c:v>2000</c:v>
                </c:pt>
                <c:pt idx="192">
                  <c:v>2000</c:v>
                </c:pt>
                <c:pt idx="193">
                  <c:v>2000</c:v>
                </c:pt>
                <c:pt idx="194">
                  <c:v>2000</c:v>
                </c:pt>
                <c:pt idx="195">
                  <c:v>2000</c:v>
                </c:pt>
                <c:pt idx="196">
                  <c:v>146.37</c:v>
                </c:pt>
                <c:pt idx="197">
                  <c:v>118.53</c:v>
                </c:pt>
                <c:pt idx="198">
                  <c:v>134.84</c:v>
                </c:pt>
                <c:pt idx="199">
                  <c:v>128.81</c:v>
                </c:pt>
                <c:pt idx="200">
                  <c:v>117.01</c:v>
                </c:pt>
                <c:pt idx="201">
                  <c:v>86.63</c:v>
                </c:pt>
                <c:pt idx="202">
                  <c:v>116.27</c:v>
                </c:pt>
                <c:pt idx="203">
                  <c:v>83.68</c:v>
                </c:pt>
                <c:pt idx="204">
                  <c:v>67.040000000000006</c:v>
                </c:pt>
                <c:pt idx="205">
                  <c:v>29.1</c:v>
                </c:pt>
                <c:pt idx="206">
                  <c:v>46.17</c:v>
                </c:pt>
                <c:pt idx="207">
                  <c:v>2000</c:v>
                </c:pt>
                <c:pt idx="208">
                  <c:v>53.91</c:v>
                </c:pt>
                <c:pt idx="209">
                  <c:v>2000</c:v>
                </c:pt>
                <c:pt idx="210">
                  <c:v>792.17</c:v>
                </c:pt>
                <c:pt idx="211">
                  <c:v>175.89</c:v>
                </c:pt>
                <c:pt idx="212">
                  <c:v>83.41</c:v>
                </c:pt>
                <c:pt idx="213">
                  <c:v>2000</c:v>
                </c:pt>
                <c:pt idx="214">
                  <c:v>72.7</c:v>
                </c:pt>
                <c:pt idx="215">
                  <c:v>88.94</c:v>
                </c:pt>
                <c:pt idx="216">
                  <c:v>19.91</c:v>
                </c:pt>
                <c:pt idx="217">
                  <c:v>52.36</c:v>
                </c:pt>
                <c:pt idx="218">
                  <c:v>278.64999999999998</c:v>
                </c:pt>
                <c:pt idx="219">
                  <c:v>2000</c:v>
                </c:pt>
                <c:pt idx="220">
                  <c:v>120.08</c:v>
                </c:pt>
                <c:pt idx="221">
                  <c:v>39.909999999999997</c:v>
                </c:pt>
                <c:pt idx="222">
                  <c:v>60.09</c:v>
                </c:pt>
                <c:pt idx="223">
                  <c:v>45.69</c:v>
                </c:pt>
                <c:pt idx="224">
                  <c:v>109.85</c:v>
                </c:pt>
                <c:pt idx="225">
                  <c:v>37.47</c:v>
                </c:pt>
                <c:pt idx="226">
                  <c:v>15.94</c:v>
                </c:pt>
                <c:pt idx="227">
                  <c:v>17.28</c:v>
                </c:pt>
                <c:pt idx="228">
                  <c:v>38.14</c:v>
                </c:pt>
                <c:pt idx="229">
                  <c:v>2000</c:v>
                </c:pt>
                <c:pt idx="230">
                  <c:v>31.08</c:v>
                </c:pt>
                <c:pt idx="231">
                  <c:v>67.66</c:v>
                </c:pt>
                <c:pt idx="232">
                  <c:v>2000</c:v>
                </c:pt>
                <c:pt idx="233">
                  <c:v>612.75</c:v>
                </c:pt>
                <c:pt idx="234">
                  <c:v>1666.74</c:v>
                </c:pt>
                <c:pt idx="235">
                  <c:v>1512.62</c:v>
                </c:pt>
                <c:pt idx="236">
                  <c:v>313.99</c:v>
                </c:pt>
                <c:pt idx="237">
                  <c:v>90.41</c:v>
                </c:pt>
                <c:pt idx="238">
                  <c:v>190.18</c:v>
                </c:pt>
                <c:pt idx="239">
                  <c:v>687.11</c:v>
                </c:pt>
                <c:pt idx="240">
                  <c:v>719.2</c:v>
                </c:pt>
                <c:pt idx="241">
                  <c:v>251.3</c:v>
                </c:pt>
                <c:pt idx="242">
                  <c:v>585.27</c:v>
                </c:pt>
                <c:pt idx="243">
                  <c:v>2000</c:v>
                </c:pt>
                <c:pt idx="244">
                  <c:v>1531.74</c:v>
                </c:pt>
                <c:pt idx="245">
                  <c:v>2000</c:v>
                </c:pt>
                <c:pt idx="246">
                  <c:v>2000</c:v>
                </c:pt>
                <c:pt idx="247">
                  <c:v>734.02</c:v>
                </c:pt>
                <c:pt idx="248">
                  <c:v>547.37</c:v>
                </c:pt>
                <c:pt idx="249">
                  <c:v>214.05</c:v>
                </c:pt>
                <c:pt idx="250">
                  <c:v>138.85</c:v>
                </c:pt>
                <c:pt idx="251">
                  <c:v>19.829999999999998</c:v>
                </c:pt>
                <c:pt idx="252">
                  <c:v>71.22</c:v>
                </c:pt>
                <c:pt idx="253">
                  <c:v>2000</c:v>
                </c:pt>
                <c:pt idx="254">
                  <c:v>1869.38</c:v>
                </c:pt>
                <c:pt idx="255">
                  <c:v>2000</c:v>
                </c:pt>
                <c:pt idx="256">
                  <c:v>107.61</c:v>
                </c:pt>
                <c:pt idx="257">
                  <c:v>2000</c:v>
                </c:pt>
                <c:pt idx="258">
                  <c:v>235.45</c:v>
                </c:pt>
                <c:pt idx="259">
                  <c:v>209.56</c:v>
                </c:pt>
                <c:pt idx="260">
                  <c:v>197.1</c:v>
                </c:pt>
                <c:pt idx="261">
                  <c:v>739.85</c:v>
                </c:pt>
                <c:pt idx="262">
                  <c:v>45.72</c:v>
                </c:pt>
                <c:pt idx="263">
                  <c:v>2000</c:v>
                </c:pt>
                <c:pt idx="264">
                  <c:v>33.57</c:v>
                </c:pt>
                <c:pt idx="265">
                  <c:v>728.08</c:v>
                </c:pt>
                <c:pt idx="266">
                  <c:v>2000</c:v>
                </c:pt>
                <c:pt idx="267">
                  <c:v>176.78</c:v>
                </c:pt>
                <c:pt idx="268">
                  <c:v>83.6</c:v>
                </c:pt>
                <c:pt idx="269">
                  <c:v>60.46</c:v>
                </c:pt>
                <c:pt idx="270">
                  <c:v>97.74</c:v>
                </c:pt>
                <c:pt idx="271">
                  <c:v>488.18</c:v>
                </c:pt>
                <c:pt idx="272">
                  <c:v>592.80999999999995</c:v>
                </c:pt>
                <c:pt idx="273">
                  <c:v>2000</c:v>
                </c:pt>
                <c:pt idx="274">
                  <c:v>96.52</c:v>
                </c:pt>
                <c:pt idx="275">
                  <c:v>410.29</c:v>
                </c:pt>
                <c:pt idx="276">
                  <c:v>149.57</c:v>
                </c:pt>
                <c:pt idx="277">
                  <c:v>2000</c:v>
                </c:pt>
                <c:pt idx="278">
                  <c:v>16.16</c:v>
                </c:pt>
                <c:pt idx="279">
                  <c:v>206.61</c:v>
                </c:pt>
                <c:pt idx="280">
                  <c:v>132.19999999999999</c:v>
                </c:pt>
                <c:pt idx="281">
                  <c:v>124.52</c:v>
                </c:pt>
                <c:pt idx="282">
                  <c:v>2000</c:v>
                </c:pt>
                <c:pt idx="283">
                  <c:v>64.5</c:v>
                </c:pt>
                <c:pt idx="284">
                  <c:v>83.72</c:v>
                </c:pt>
                <c:pt idx="285">
                  <c:v>98.6</c:v>
                </c:pt>
                <c:pt idx="286">
                  <c:v>141.96</c:v>
                </c:pt>
                <c:pt idx="287">
                  <c:v>111.55</c:v>
                </c:pt>
                <c:pt idx="288">
                  <c:v>239.77</c:v>
                </c:pt>
                <c:pt idx="289">
                  <c:v>257.41000000000003</c:v>
                </c:pt>
                <c:pt idx="290">
                  <c:v>302.55</c:v>
                </c:pt>
                <c:pt idx="291">
                  <c:v>1548.47</c:v>
                </c:pt>
                <c:pt idx="292">
                  <c:v>1575.11</c:v>
                </c:pt>
                <c:pt idx="293">
                  <c:v>1212.49</c:v>
                </c:pt>
                <c:pt idx="294">
                  <c:v>1187.75</c:v>
                </c:pt>
                <c:pt idx="295">
                  <c:v>93.01</c:v>
                </c:pt>
                <c:pt idx="296">
                  <c:v>69.290000000000006</c:v>
                </c:pt>
                <c:pt idx="297">
                  <c:v>557.77</c:v>
                </c:pt>
                <c:pt idx="298">
                  <c:v>861.51</c:v>
                </c:pt>
                <c:pt idx="299">
                  <c:v>840.84</c:v>
                </c:pt>
                <c:pt idx="300">
                  <c:v>2000</c:v>
                </c:pt>
                <c:pt idx="301">
                  <c:v>80.010000000000005</c:v>
                </c:pt>
                <c:pt idx="302">
                  <c:v>46.5</c:v>
                </c:pt>
                <c:pt idx="303">
                  <c:v>18.03</c:v>
                </c:pt>
                <c:pt idx="304">
                  <c:v>2000</c:v>
                </c:pt>
                <c:pt idx="305">
                  <c:v>1280.3900000000001</c:v>
                </c:pt>
                <c:pt idx="306">
                  <c:v>68.16</c:v>
                </c:pt>
                <c:pt idx="307">
                  <c:v>166.26</c:v>
                </c:pt>
                <c:pt idx="308">
                  <c:v>127.36</c:v>
                </c:pt>
                <c:pt idx="309">
                  <c:v>2000</c:v>
                </c:pt>
                <c:pt idx="310">
                  <c:v>663.35</c:v>
                </c:pt>
                <c:pt idx="311">
                  <c:v>102.87</c:v>
                </c:pt>
                <c:pt idx="312">
                  <c:v>32.06</c:v>
                </c:pt>
                <c:pt idx="313">
                  <c:v>28.31</c:v>
                </c:pt>
                <c:pt idx="314">
                  <c:v>48.03</c:v>
                </c:pt>
                <c:pt idx="315">
                  <c:v>16.420000000000002</c:v>
                </c:pt>
                <c:pt idx="316">
                  <c:v>84.46</c:v>
                </c:pt>
                <c:pt idx="317">
                  <c:v>188.61</c:v>
                </c:pt>
                <c:pt idx="318">
                  <c:v>46.44</c:v>
                </c:pt>
                <c:pt idx="319">
                  <c:v>169.51</c:v>
                </c:pt>
                <c:pt idx="320">
                  <c:v>876.88</c:v>
                </c:pt>
                <c:pt idx="321">
                  <c:v>67.61</c:v>
                </c:pt>
                <c:pt idx="322">
                  <c:v>175.84</c:v>
                </c:pt>
                <c:pt idx="323">
                  <c:v>46.26</c:v>
                </c:pt>
                <c:pt idx="324">
                  <c:v>2000</c:v>
                </c:pt>
                <c:pt idx="325">
                  <c:v>61.94</c:v>
                </c:pt>
                <c:pt idx="326">
                  <c:v>56.05</c:v>
                </c:pt>
                <c:pt idx="327">
                  <c:v>35.26</c:v>
                </c:pt>
                <c:pt idx="328">
                  <c:v>35.51</c:v>
                </c:pt>
                <c:pt idx="329">
                  <c:v>89.42</c:v>
                </c:pt>
                <c:pt idx="330">
                  <c:v>67.319999999999993</c:v>
                </c:pt>
                <c:pt idx="331">
                  <c:v>47.28</c:v>
                </c:pt>
                <c:pt idx="332">
                  <c:v>150.46</c:v>
                </c:pt>
                <c:pt idx="333">
                  <c:v>100.73</c:v>
                </c:pt>
                <c:pt idx="334">
                  <c:v>107.16</c:v>
                </c:pt>
                <c:pt idx="335">
                  <c:v>2000</c:v>
                </c:pt>
                <c:pt idx="336">
                  <c:v>470.51</c:v>
                </c:pt>
                <c:pt idx="337">
                  <c:v>2000</c:v>
                </c:pt>
                <c:pt idx="338">
                  <c:v>2000</c:v>
                </c:pt>
                <c:pt idx="339">
                  <c:v>2000</c:v>
                </c:pt>
                <c:pt idx="340">
                  <c:v>98.65</c:v>
                </c:pt>
                <c:pt idx="341">
                  <c:v>599.38</c:v>
                </c:pt>
                <c:pt idx="342">
                  <c:v>289.58</c:v>
                </c:pt>
                <c:pt idx="343">
                  <c:v>2000</c:v>
                </c:pt>
                <c:pt idx="344">
                  <c:v>21.16</c:v>
                </c:pt>
                <c:pt idx="345">
                  <c:v>9.2200000000000006</c:v>
                </c:pt>
                <c:pt idx="346">
                  <c:v>815.45</c:v>
                </c:pt>
                <c:pt idx="347">
                  <c:v>156.43</c:v>
                </c:pt>
                <c:pt idx="348">
                  <c:v>666.59</c:v>
                </c:pt>
                <c:pt idx="349">
                  <c:v>122.31</c:v>
                </c:pt>
                <c:pt idx="350">
                  <c:v>35.44</c:v>
                </c:pt>
                <c:pt idx="351">
                  <c:v>108.01</c:v>
                </c:pt>
                <c:pt idx="352">
                  <c:v>235.33</c:v>
                </c:pt>
                <c:pt idx="353">
                  <c:v>202.97</c:v>
                </c:pt>
                <c:pt idx="354">
                  <c:v>41.21</c:v>
                </c:pt>
                <c:pt idx="355">
                  <c:v>111.18</c:v>
                </c:pt>
                <c:pt idx="356">
                  <c:v>807.24</c:v>
                </c:pt>
                <c:pt idx="357">
                  <c:v>1181.29</c:v>
                </c:pt>
                <c:pt idx="358">
                  <c:v>68.209999999999994</c:v>
                </c:pt>
                <c:pt idx="359">
                  <c:v>172.03</c:v>
                </c:pt>
                <c:pt idx="360">
                  <c:v>126.32</c:v>
                </c:pt>
                <c:pt idx="361">
                  <c:v>91.32</c:v>
                </c:pt>
                <c:pt idx="362">
                  <c:v>80.900000000000006</c:v>
                </c:pt>
                <c:pt idx="363">
                  <c:v>143.47999999999999</c:v>
                </c:pt>
                <c:pt idx="364">
                  <c:v>597.66</c:v>
                </c:pt>
                <c:pt idx="365">
                  <c:v>66.83</c:v>
                </c:pt>
                <c:pt idx="366">
                  <c:v>67.69</c:v>
                </c:pt>
                <c:pt idx="367">
                  <c:v>308.64</c:v>
                </c:pt>
                <c:pt idx="368">
                  <c:v>751.77</c:v>
                </c:pt>
                <c:pt idx="369">
                  <c:v>14.99</c:v>
                </c:pt>
                <c:pt idx="370">
                  <c:v>259.10000000000002</c:v>
                </c:pt>
                <c:pt idx="371">
                  <c:v>490.01</c:v>
                </c:pt>
                <c:pt idx="372">
                  <c:v>79.62</c:v>
                </c:pt>
                <c:pt idx="373">
                  <c:v>61.99</c:v>
                </c:pt>
                <c:pt idx="374">
                  <c:v>57.4</c:v>
                </c:pt>
                <c:pt idx="375">
                  <c:v>166.57</c:v>
                </c:pt>
                <c:pt idx="376">
                  <c:v>530.61</c:v>
                </c:pt>
                <c:pt idx="377">
                  <c:v>446.02</c:v>
                </c:pt>
                <c:pt idx="378">
                  <c:v>34.31</c:v>
                </c:pt>
                <c:pt idx="379">
                  <c:v>74.58</c:v>
                </c:pt>
                <c:pt idx="380">
                  <c:v>76.16</c:v>
                </c:pt>
                <c:pt idx="381">
                  <c:v>82.3</c:v>
                </c:pt>
                <c:pt idx="382">
                  <c:v>81.87</c:v>
                </c:pt>
                <c:pt idx="383">
                  <c:v>22.75</c:v>
                </c:pt>
                <c:pt idx="384">
                  <c:v>294.35000000000002</c:v>
                </c:pt>
                <c:pt idx="385">
                  <c:v>794.2</c:v>
                </c:pt>
                <c:pt idx="386">
                  <c:v>2000</c:v>
                </c:pt>
                <c:pt idx="387">
                  <c:v>2000</c:v>
                </c:pt>
                <c:pt idx="388">
                  <c:v>2000</c:v>
                </c:pt>
                <c:pt idx="389">
                  <c:v>2000</c:v>
                </c:pt>
                <c:pt idx="390">
                  <c:v>2000</c:v>
                </c:pt>
                <c:pt idx="391">
                  <c:v>2000</c:v>
                </c:pt>
                <c:pt idx="392">
                  <c:v>2000</c:v>
                </c:pt>
                <c:pt idx="393">
                  <c:v>1819.02</c:v>
                </c:pt>
                <c:pt idx="394">
                  <c:v>1508.08</c:v>
                </c:pt>
                <c:pt idx="395">
                  <c:v>1655.58</c:v>
                </c:pt>
                <c:pt idx="396">
                  <c:v>1460.24</c:v>
                </c:pt>
                <c:pt idx="397">
                  <c:v>1381.57</c:v>
                </c:pt>
                <c:pt idx="398">
                  <c:v>1085.24</c:v>
                </c:pt>
                <c:pt idx="399">
                  <c:v>2000</c:v>
                </c:pt>
                <c:pt idx="400">
                  <c:v>2000</c:v>
                </c:pt>
                <c:pt idx="401">
                  <c:v>276.72000000000003</c:v>
                </c:pt>
                <c:pt idx="402">
                  <c:v>278.47000000000003</c:v>
                </c:pt>
                <c:pt idx="403">
                  <c:v>1324.45</c:v>
                </c:pt>
                <c:pt idx="404">
                  <c:v>2000</c:v>
                </c:pt>
                <c:pt idx="405">
                  <c:v>4.7300000000000004</c:v>
                </c:pt>
                <c:pt idx="406">
                  <c:v>4.0199999999999996</c:v>
                </c:pt>
                <c:pt idx="407">
                  <c:v>2000</c:v>
                </c:pt>
                <c:pt idx="408">
                  <c:v>2000</c:v>
                </c:pt>
                <c:pt idx="409">
                  <c:v>74.650000000000006</c:v>
                </c:pt>
                <c:pt idx="410">
                  <c:v>63.35</c:v>
                </c:pt>
                <c:pt idx="411">
                  <c:v>2000</c:v>
                </c:pt>
                <c:pt idx="412">
                  <c:v>2000</c:v>
                </c:pt>
                <c:pt idx="413">
                  <c:v>2000</c:v>
                </c:pt>
                <c:pt idx="414">
                  <c:v>2000</c:v>
                </c:pt>
                <c:pt idx="415">
                  <c:v>2000</c:v>
                </c:pt>
                <c:pt idx="416">
                  <c:v>2000</c:v>
                </c:pt>
                <c:pt idx="417">
                  <c:v>548.41999999999996</c:v>
                </c:pt>
                <c:pt idx="418">
                  <c:v>2000</c:v>
                </c:pt>
                <c:pt idx="419">
                  <c:v>2000</c:v>
                </c:pt>
                <c:pt idx="420">
                  <c:v>2000</c:v>
                </c:pt>
                <c:pt idx="421">
                  <c:v>2000</c:v>
                </c:pt>
                <c:pt idx="422">
                  <c:v>2000</c:v>
                </c:pt>
                <c:pt idx="423">
                  <c:v>2000</c:v>
                </c:pt>
                <c:pt idx="424">
                  <c:v>2000</c:v>
                </c:pt>
                <c:pt idx="425">
                  <c:v>2000</c:v>
                </c:pt>
                <c:pt idx="426">
                  <c:v>2000</c:v>
                </c:pt>
                <c:pt idx="427">
                  <c:v>46.3</c:v>
                </c:pt>
                <c:pt idx="428">
                  <c:v>128.05000000000001</c:v>
                </c:pt>
                <c:pt idx="429">
                  <c:v>496.29</c:v>
                </c:pt>
                <c:pt idx="430">
                  <c:v>840.17</c:v>
                </c:pt>
                <c:pt idx="431">
                  <c:v>2000</c:v>
                </c:pt>
                <c:pt idx="432">
                  <c:v>144.47</c:v>
                </c:pt>
                <c:pt idx="433">
                  <c:v>371.34</c:v>
                </c:pt>
                <c:pt idx="434">
                  <c:v>2000</c:v>
                </c:pt>
                <c:pt idx="435">
                  <c:v>980.91</c:v>
                </c:pt>
                <c:pt idx="436">
                  <c:v>2000</c:v>
                </c:pt>
                <c:pt idx="437">
                  <c:v>402.81</c:v>
                </c:pt>
                <c:pt idx="438">
                  <c:v>660.07</c:v>
                </c:pt>
                <c:pt idx="439">
                  <c:v>224.63</c:v>
                </c:pt>
                <c:pt idx="440">
                  <c:v>1233.18</c:v>
                </c:pt>
                <c:pt idx="441">
                  <c:v>2000</c:v>
                </c:pt>
                <c:pt idx="442">
                  <c:v>284.48</c:v>
                </c:pt>
                <c:pt idx="443">
                  <c:v>131.03</c:v>
                </c:pt>
                <c:pt idx="444">
                  <c:v>2000</c:v>
                </c:pt>
                <c:pt idx="445">
                  <c:v>39.78</c:v>
                </c:pt>
                <c:pt idx="446">
                  <c:v>2000</c:v>
                </c:pt>
                <c:pt idx="447">
                  <c:v>287.35000000000002</c:v>
                </c:pt>
                <c:pt idx="448">
                  <c:v>69.319999999999993</c:v>
                </c:pt>
                <c:pt idx="449">
                  <c:v>528.84</c:v>
                </c:pt>
                <c:pt idx="450">
                  <c:v>2000</c:v>
                </c:pt>
                <c:pt idx="451">
                  <c:v>168.71</c:v>
                </c:pt>
                <c:pt idx="452">
                  <c:v>447.24</c:v>
                </c:pt>
                <c:pt idx="453">
                  <c:v>2000</c:v>
                </c:pt>
                <c:pt idx="454">
                  <c:v>65.959999999999994</c:v>
                </c:pt>
                <c:pt idx="455">
                  <c:v>68.099999999999994</c:v>
                </c:pt>
                <c:pt idx="456">
                  <c:v>349.34</c:v>
                </c:pt>
                <c:pt idx="457">
                  <c:v>54.84</c:v>
                </c:pt>
                <c:pt idx="458">
                  <c:v>80.17</c:v>
                </c:pt>
                <c:pt idx="459">
                  <c:v>2000</c:v>
                </c:pt>
                <c:pt idx="460">
                  <c:v>2000</c:v>
                </c:pt>
                <c:pt idx="461">
                  <c:v>79.27</c:v>
                </c:pt>
                <c:pt idx="462">
                  <c:v>40.520000000000003</c:v>
                </c:pt>
                <c:pt idx="463">
                  <c:v>156.78</c:v>
                </c:pt>
                <c:pt idx="464">
                  <c:v>2000</c:v>
                </c:pt>
                <c:pt idx="465">
                  <c:v>125.94</c:v>
                </c:pt>
                <c:pt idx="466">
                  <c:v>315.95999999999998</c:v>
                </c:pt>
                <c:pt idx="467">
                  <c:v>2000</c:v>
                </c:pt>
                <c:pt idx="468">
                  <c:v>2000</c:v>
                </c:pt>
                <c:pt idx="469">
                  <c:v>2000</c:v>
                </c:pt>
                <c:pt idx="470">
                  <c:v>2000</c:v>
                </c:pt>
                <c:pt idx="471">
                  <c:v>151.91999999999999</c:v>
                </c:pt>
                <c:pt idx="472">
                  <c:v>170.51</c:v>
                </c:pt>
                <c:pt idx="473">
                  <c:v>2000</c:v>
                </c:pt>
                <c:pt idx="474">
                  <c:v>1926.73</c:v>
                </c:pt>
                <c:pt idx="475">
                  <c:v>1915.34</c:v>
                </c:pt>
                <c:pt idx="476">
                  <c:v>2000</c:v>
                </c:pt>
                <c:pt idx="477">
                  <c:v>2000</c:v>
                </c:pt>
                <c:pt idx="478">
                  <c:v>124.12</c:v>
                </c:pt>
                <c:pt idx="479">
                  <c:v>2000</c:v>
                </c:pt>
                <c:pt idx="480">
                  <c:v>93.04</c:v>
                </c:pt>
                <c:pt idx="481">
                  <c:v>2000</c:v>
                </c:pt>
                <c:pt idx="482">
                  <c:v>2000</c:v>
                </c:pt>
                <c:pt idx="483">
                  <c:v>2000</c:v>
                </c:pt>
                <c:pt idx="484">
                  <c:v>2000</c:v>
                </c:pt>
                <c:pt idx="485">
                  <c:v>2000</c:v>
                </c:pt>
                <c:pt idx="486">
                  <c:v>2000</c:v>
                </c:pt>
                <c:pt idx="487">
                  <c:v>55</c:v>
                </c:pt>
                <c:pt idx="488">
                  <c:v>51.33</c:v>
                </c:pt>
                <c:pt idx="489">
                  <c:v>2000</c:v>
                </c:pt>
                <c:pt idx="490">
                  <c:v>2000</c:v>
                </c:pt>
                <c:pt idx="491">
                  <c:v>2000</c:v>
                </c:pt>
                <c:pt idx="492">
                  <c:v>322.02999999999997</c:v>
                </c:pt>
                <c:pt idx="493">
                  <c:v>624.07000000000005</c:v>
                </c:pt>
                <c:pt idx="494">
                  <c:v>2000</c:v>
                </c:pt>
                <c:pt idx="495">
                  <c:v>2000</c:v>
                </c:pt>
                <c:pt idx="496">
                  <c:v>589.61</c:v>
                </c:pt>
                <c:pt idx="497">
                  <c:v>2000</c:v>
                </c:pt>
                <c:pt idx="498">
                  <c:v>2000</c:v>
                </c:pt>
                <c:pt idx="499">
                  <c:v>2000</c:v>
                </c:pt>
                <c:pt idx="500">
                  <c:v>269.92</c:v>
                </c:pt>
                <c:pt idx="501">
                  <c:v>2000</c:v>
                </c:pt>
                <c:pt idx="502">
                  <c:v>2000</c:v>
                </c:pt>
                <c:pt idx="503">
                  <c:v>2000</c:v>
                </c:pt>
                <c:pt idx="504">
                  <c:v>152.03</c:v>
                </c:pt>
                <c:pt idx="505">
                  <c:v>2000</c:v>
                </c:pt>
                <c:pt idx="506">
                  <c:v>132.57</c:v>
                </c:pt>
                <c:pt idx="507">
                  <c:v>2000</c:v>
                </c:pt>
                <c:pt idx="508">
                  <c:v>339.83</c:v>
                </c:pt>
                <c:pt idx="509">
                  <c:v>2000</c:v>
                </c:pt>
                <c:pt idx="510">
                  <c:v>2000</c:v>
                </c:pt>
                <c:pt idx="511">
                  <c:v>2000</c:v>
                </c:pt>
                <c:pt idx="512">
                  <c:v>2000</c:v>
                </c:pt>
                <c:pt idx="513">
                  <c:v>2000</c:v>
                </c:pt>
                <c:pt idx="514">
                  <c:v>2000</c:v>
                </c:pt>
                <c:pt idx="515">
                  <c:v>2000</c:v>
                </c:pt>
                <c:pt idx="516">
                  <c:v>137.54</c:v>
                </c:pt>
                <c:pt idx="517">
                  <c:v>2000</c:v>
                </c:pt>
                <c:pt idx="518">
                  <c:v>2000</c:v>
                </c:pt>
                <c:pt idx="519">
                  <c:v>2000</c:v>
                </c:pt>
                <c:pt idx="520">
                  <c:v>604.77</c:v>
                </c:pt>
                <c:pt idx="521">
                  <c:v>2000</c:v>
                </c:pt>
                <c:pt idx="522">
                  <c:v>800.73</c:v>
                </c:pt>
                <c:pt idx="523">
                  <c:v>41.46</c:v>
                </c:pt>
                <c:pt idx="524">
                  <c:v>28.14</c:v>
                </c:pt>
                <c:pt idx="525">
                  <c:v>268.66000000000003</c:v>
                </c:pt>
                <c:pt idx="526">
                  <c:v>2000</c:v>
                </c:pt>
                <c:pt idx="527">
                  <c:v>2000</c:v>
                </c:pt>
                <c:pt idx="528">
                  <c:v>2000</c:v>
                </c:pt>
                <c:pt idx="529">
                  <c:v>2000</c:v>
                </c:pt>
                <c:pt idx="530">
                  <c:v>48.88</c:v>
                </c:pt>
                <c:pt idx="531">
                  <c:v>21.74</c:v>
                </c:pt>
                <c:pt idx="532">
                  <c:v>2000</c:v>
                </c:pt>
                <c:pt idx="533">
                  <c:v>60.66</c:v>
                </c:pt>
                <c:pt idx="534">
                  <c:v>2000</c:v>
                </c:pt>
                <c:pt idx="535">
                  <c:v>2000</c:v>
                </c:pt>
                <c:pt idx="536">
                  <c:v>2000</c:v>
                </c:pt>
                <c:pt idx="537">
                  <c:v>2000</c:v>
                </c:pt>
                <c:pt idx="538">
                  <c:v>35.630000000000003</c:v>
                </c:pt>
                <c:pt idx="539">
                  <c:v>2000</c:v>
                </c:pt>
                <c:pt idx="540">
                  <c:v>2000</c:v>
                </c:pt>
                <c:pt idx="541">
                  <c:v>2000</c:v>
                </c:pt>
                <c:pt idx="542">
                  <c:v>2000</c:v>
                </c:pt>
                <c:pt idx="543">
                  <c:v>2000</c:v>
                </c:pt>
                <c:pt idx="544">
                  <c:v>2000</c:v>
                </c:pt>
                <c:pt idx="545">
                  <c:v>2000</c:v>
                </c:pt>
                <c:pt idx="546">
                  <c:v>2000</c:v>
                </c:pt>
                <c:pt idx="547">
                  <c:v>2000</c:v>
                </c:pt>
                <c:pt idx="548">
                  <c:v>15.58</c:v>
                </c:pt>
                <c:pt idx="549">
                  <c:v>383.14</c:v>
                </c:pt>
                <c:pt idx="550">
                  <c:v>54.46</c:v>
                </c:pt>
                <c:pt idx="551">
                  <c:v>36.01</c:v>
                </c:pt>
                <c:pt idx="552">
                  <c:v>9.39</c:v>
                </c:pt>
                <c:pt idx="553">
                  <c:v>2000</c:v>
                </c:pt>
                <c:pt idx="554">
                  <c:v>2000</c:v>
                </c:pt>
                <c:pt idx="555">
                  <c:v>2000</c:v>
                </c:pt>
                <c:pt idx="556">
                  <c:v>2000</c:v>
                </c:pt>
                <c:pt idx="557">
                  <c:v>2000</c:v>
                </c:pt>
                <c:pt idx="558">
                  <c:v>2000</c:v>
                </c:pt>
                <c:pt idx="559">
                  <c:v>273.33</c:v>
                </c:pt>
                <c:pt idx="560">
                  <c:v>160.54</c:v>
                </c:pt>
                <c:pt idx="561">
                  <c:v>209.67</c:v>
                </c:pt>
                <c:pt idx="562">
                  <c:v>203.97</c:v>
                </c:pt>
                <c:pt idx="563">
                  <c:v>139.80000000000001</c:v>
                </c:pt>
                <c:pt idx="564">
                  <c:v>174.71</c:v>
                </c:pt>
                <c:pt idx="565">
                  <c:v>50.05</c:v>
                </c:pt>
                <c:pt idx="566">
                  <c:v>73.61</c:v>
                </c:pt>
                <c:pt idx="567">
                  <c:v>75.69</c:v>
                </c:pt>
                <c:pt idx="568">
                  <c:v>2000</c:v>
                </c:pt>
                <c:pt idx="569">
                  <c:v>2000</c:v>
                </c:pt>
                <c:pt idx="570">
                  <c:v>2000</c:v>
                </c:pt>
                <c:pt idx="571">
                  <c:v>2000</c:v>
                </c:pt>
                <c:pt idx="572">
                  <c:v>2000</c:v>
                </c:pt>
                <c:pt idx="573">
                  <c:v>577.05999999999995</c:v>
                </c:pt>
                <c:pt idx="574">
                  <c:v>1005.92</c:v>
                </c:pt>
                <c:pt idx="575">
                  <c:v>2000</c:v>
                </c:pt>
                <c:pt idx="576">
                  <c:v>2000</c:v>
                </c:pt>
                <c:pt idx="577">
                  <c:v>2000</c:v>
                </c:pt>
                <c:pt idx="578">
                  <c:v>252.22</c:v>
                </c:pt>
                <c:pt idx="579">
                  <c:v>159.31</c:v>
                </c:pt>
                <c:pt idx="580">
                  <c:v>256.24</c:v>
                </c:pt>
                <c:pt idx="581">
                  <c:v>189.03</c:v>
                </c:pt>
                <c:pt idx="582">
                  <c:v>2000</c:v>
                </c:pt>
                <c:pt idx="583">
                  <c:v>2000</c:v>
                </c:pt>
                <c:pt idx="584">
                  <c:v>2000</c:v>
                </c:pt>
                <c:pt idx="585">
                  <c:v>2000</c:v>
                </c:pt>
                <c:pt idx="586">
                  <c:v>2000</c:v>
                </c:pt>
                <c:pt idx="587">
                  <c:v>771.7</c:v>
                </c:pt>
                <c:pt idx="588">
                  <c:v>417.9</c:v>
                </c:pt>
                <c:pt idx="589">
                  <c:v>656.73</c:v>
                </c:pt>
                <c:pt idx="590">
                  <c:v>570.42999999999995</c:v>
                </c:pt>
                <c:pt idx="591">
                  <c:v>67.81</c:v>
                </c:pt>
                <c:pt idx="592">
                  <c:v>63.67</c:v>
                </c:pt>
                <c:pt idx="593">
                  <c:v>65.36</c:v>
                </c:pt>
                <c:pt idx="594">
                  <c:v>80.47</c:v>
                </c:pt>
                <c:pt idx="595">
                  <c:v>100.03</c:v>
                </c:pt>
                <c:pt idx="596">
                  <c:v>25.83</c:v>
                </c:pt>
                <c:pt idx="597">
                  <c:v>17.239999999999998</c:v>
                </c:pt>
                <c:pt idx="598">
                  <c:v>2000</c:v>
                </c:pt>
                <c:pt idx="599">
                  <c:v>2000</c:v>
                </c:pt>
                <c:pt idx="600">
                  <c:v>2000</c:v>
                </c:pt>
                <c:pt idx="601">
                  <c:v>2000</c:v>
                </c:pt>
                <c:pt idx="602">
                  <c:v>2000</c:v>
                </c:pt>
                <c:pt idx="603">
                  <c:v>2000</c:v>
                </c:pt>
                <c:pt idx="604">
                  <c:v>2000</c:v>
                </c:pt>
                <c:pt idx="605">
                  <c:v>2000</c:v>
                </c:pt>
                <c:pt idx="606">
                  <c:v>2000</c:v>
                </c:pt>
                <c:pt idx="607">
                  <c:v>73.58</c:v>
                </c:pt>
                <c:pt idx="608">
                  <c:v>73.599999999999994</c:v>
                </c:pt>
                <c:pt idx="609">
                  <c:v>550.67999999999995</c:v>
                </c:pt>
                <c:pt idx="610">
                  <c:v>185.19</c:v>
                </c:pt>
                <c:pt idx="611">
                  <c:v>124.26</c:v>
                </c:pt>
                <c:pt idx="612">
                  <c:v>173.76</c:v>
                </c:pt>
                <c:pt idx="613">
                  <c:v>92.12</c:v>
                </c:pt>
                <c:pt idx="614">
                  <c:v>181</c:v>
                </c:pt>
                <c:pt idx="615">
                  <c:v>154.43</c:v>
                </c:pt>
                <c:pt idx="616">
                  <c:v>132.06</c:v>
                </c:pt>
                <c:pt idx="617">
                  <c:v>426.48</c:v>
                </c:pt>
                <c:pt idx="618">
                  <c:v>631.44000000000005</c:v>
                </c:pt>
                <c:pt idx="619">
                  <c:v>59.66</c:v>
                </c:pt>
                <c:pt idx="620">
                  <c:v>21.2</c:v>
                </c:pt>
                <c:pt idx="621">
                  <c:v>583.41999999999996</c:v>
                </c:pt>
                <c:pt idx="622">
                  <c:v>68.010000000000005</c:v>
                </c:pt>
                <c:pt idx="623">
                  <c:v>54.74</c:v>
                </c:pt>
                <c:pt idx="624">
                  <c:v>237.33</c:v>
                </c:pt>
                <c:pt idx="625">
                  <c:v>278.16000000000003</c:v>
                </c:pt>
                <c:pt idx="626">
                  <c:v>183.36</c:v>
                </c:pt>
                <c:pt idx="627">
                  <c:v>262.79000000000002</c:v>
                </c:pt>
                <c:pt idx="628">
                  <c:v>448.5</c:v>
                </c:pt>
                <c:pt idx="629">
                  <c:v>312.04000000000002</c:v>
                </c:pt>
                <c:pt idx="630">
                  <c:v>2000</c:v>
                </c:pt>
                <c:pt idx="631">
                  <c:v>219.2</c:v>
                </c:pt>
                <c:pt idx="632">
                  <c:v>34.18</c:v>
                </c:pt>
                <c:pt idx="633">
                  <c:v>14.72</c:v>
                </c:pt>
                <c:pt idx="634">
                  <c:v>179.54</c:v>
                </c:pt>
                <c:pt idx="635">
                  <c:v>2000</c:v>
                </c:pt>
                <c:pt idx="636">
                  <c:v>2000</c:v>
                </c:pt>
                <c:pt idx="637">
                  <c:v>2000</c:v>
                </c:pt>
                <c:pt idx="638">
                  <c:v>55.86</c:v>
                </c:pt>
                <c:pt idx="639">
                  <c:v>2000</c:v>
                </c:pt>
                <c:pt idx="640">
                  <c:v>2000</c:v>
                </c:pt>
                <c:pt idx="641">
                  <c:v>2000</c:v>
                </c:pt>
                <c:pt idx="642">
                  <c:v>2000</c:v>
                </c:pt>
                <c:pt idx="643">
                  <c:v>2000</c:v>
                </c:pt>
                <c:pt idx="644">
                  <c:v>2000</c:v>
                </c:pt>
                <c:pt idx="645">
                  <c:v>2000</c:v>
                </c:pt>
                <c:pt idx="646">
                  <c:v>2000</c:v>
                </c:pt>
                <c:pt idx="647">
                  <c:v>17.16</c:v>
                </c:pt>
                <c:pt idx="648">
                  <c:v>2000</c:v>
                </c:pt>
                <c:pt idx="649">
                  <c:v>2000</c:v>
                </c:pt>
                <c:pt idx="650">
                  <c:v>2000</c:v>
                </c:pt>
                <c:pt idx="651">
                  <c:v>2000</c:v>
                </c:pt>
                <c:pt idx="652">
                  <c:v>2000</c:v>
                </c:pt>
                <c:pt idx="653">
                  <c:v>2000</c:v>
                </c:pt>
                <c:pt idx="654">
                  <c:v>2000</c:v>
                </c:pt>
                <c:pt idx="655">
                  <c:v>2000</c:v>
                </c:pt>
                <c:pt idx="656">
                  <c:v>2000</c:v>
                </c:pt>
                <c:pt idx="657">
                  <c:v>530.05999999999995</c:v>
                </c:pt>
                <c:pt idx="658">
                  <c:v>2000</c:v>
                </c:pt>
                <c:pt idx="659">
                  <c:v>2000</c:v>
                </c:pt>
                <c:pt idx="660">
                  <c:v>31.46</c:v>
                </c:pt>
                <c:pt idx="661">
                  <c:v>70.39</c:v>
                </c:pt>
                <c:pt idx="662">
                  <c:v>63.52</c:v>
                </c:pt>
                <c:pt idx="663">
                  <c:v>2000</c:v>
                </c:pt>
                <c:pt idx="664">
                  <c:v>2000</c:v>
                </c:pt>
                <c:pt idx="665">
                  <c:v>2000</c:v>
                </c:pt>
                <c:pt idx="666">
                  <c:v>2000</c:v>
                </c:pt>
                <c:pt idx="667">
                  <c:v>402.53</c:v>
                </c:pt>
                <c:pt idx="668">
                  <c:v>236.96</c:v>
                </c:pt>
                <c:pt idx="669">
                  <c:v>204.53</c:v>
                </c:pt>
                <c:pt idx="670">
                  <c:v>756.53</c:v>
                </c:pt>
                <c:pt idx="671">
                  <c:v>310.04000000000002</c:v>
                </c:pt>
                <c:pt idx="672">
                  <c:v>22.92</c:v>
                </c:pt>
                <c:pt idx="673">
                  <c:v>233.8</c:v>
                </c:pt>
                <c:pt idx="674">
                  <c:v>118.45</c:v>
                </c:pt>
                <c:pt idx="675">
                  <c:v>47.11</c:v>
                </c:pt>
                <c:pt idx="676">
                  <c:v>84.99</c:v>
                </c:pt>
                <c:pt idx="677">
                  <c:v>105.37</c:v>
                </c:pt>
                <c:pt idx="678">
                  <c:v>153.5</c:v>
                </c:pt>
                <c:pt idx="679">
                  <c:v>19.059999999999999</c:v>
                </c:pt>
                <c:pt idx="680">
                  <c:v>130.65</c:v>
                </c:pt>
                <c:pt idx="681">
                  <c:v>1460.57</c:v>
                </c:pt>
                <c:pt idx="682">
                  <c:v>2000</c:v>
                </c:pt>
                <c:pt idx="683">
                  <c:v>190.33</c:v>
                </c:pt>
                <c:pt idx="684">
                  <c:v>166.82</c:v>
                </c:pt>
                <c:pt idx="685">
                  <c:v>2000</c:v>
                </c:pt>
                <c:pt idx="686">
                  <c:v>457.9</c:v>
                </c:pt>
                <c:pt idx="687">
                  <c:v>285.08</c:v>
                </c:pt>
                <c:pt idx="688">
                  <c:v>203.53</c:v>
                </c:pt>
                <c:pt idx="689">
                  <c:v>35.130000000000003</c:v>
                </c:pt>
                <c:pt idx="690">
                  <c:v>18.22</c:v>
                </c:pt>
              </c:numCache>
            </c:numRef>
          </c:yVal>
          <c:smooth val="0"/>
          <c:extLst>
            <c:ext xmlns:c16="http://schemas.microsoft.com/office/drawing/2014/chart" uri="{C3380CC4-5D6E-409C-BE32-E72D297353CC}">
              <c16:uniqueId val="{00000001-B6EC-4FA7-9602-F6AE42A0BE0C}"/>
            </c:ext>
          </c:extLst>
        </c:ser>
        <c:dLbls>
          <c:showLegendKey val="0"/>
          <c:showVal val="0"/>
          <c:showCatName val="0"/>
          <c:showSerName val="0"/>
          <c:showPercent val="0"/>
          <c:showBubbleSize val="0"/>
        </c:dLbls>
        <c:axId val="439017328"/>
        <c:axId val="439015760"/>
      </c:scatterChart>
      <c:valAx>
        <c:axId val="439017328"/>
        <c:scaling>
          <c:orientation val="minMax"/>
          <c:max val="20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600" b="1"/>
                  <a:t>SI+Inv</a:t>
                </a:r>
                <a:r>
                  <a:rPr lang="en-US" sz="1600" b="1" baseline="0"/>
                  <a:t> (sec)</a:t>
                </a:r>
                <a:endParaRPr lang="en-US" sz="1600" b="1"/>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439015760"/>
        <c:crosses val="autoZero"/>
        <c:crossBetween val="midCat"/>
      </c:valAx>
      <c:valAx>
        <c:axId val="439015760"/>
        <c:scaling>
          <c:orientation val="minMax"/>
          <c:max val="2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1"/>
                  <a:t>DI+Inv</a:t>
                </a:r>
                <a:r>
                  <a:rPr lang="en-US" sz="1600" b="1" baseline="0"/>
                  <a:t> (sec)</a:t>
                </a:r>
                <a:endParaRPr lang="en-US" sz="1600" b="1"/>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43901732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84FD55-71E1-42E5-9279-254C21AFB286}" type="datetimeFigureOut">
              <a:rPr lang="en-US" smtClean="0"/>
              <a:t>12/9/2016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0F5DC6-8E81-4CB5-988C-3732AF12F4E6}" type="slidenum">
              <a:rPr lang="en-US" smtClean="0"/>
              <a:t>‹#›</a:t>
            </a:fld>
            <a:endParaRPr lang="en-US"/>
          </a:p>
        </p:txBody>
      </p:sp>
    </p:spTree>
    <p:extLst>
      <p:ext uri="{BB962C8B-B14F-4D97-AF65-F5344CB8AC3E}">
        <p14:creationId xmlns:p14="http://schemas.microsoft.com/office/powerpoint/2010/main" val="3926444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start by setting the context of this work, before I get into the details. This work is about program verification Typically, program verification is about establishing a proof of correctness. But I am interested in finding bugs. </a:t>
            </a:r>
          </a:p>
        </p:txBody>
      </p:sp>
      <p:sp>
        <p:nvSpPr>
          <p:cNvPr id="4" name="Slide Number Placeholder 3"/>
          <p:cNvSpPr>
            <a:spLocks noGrp="1"/>
          </p:cNvSpPr>
          <p:nvPr>
            <p:ph type="sldNum" sz="quarter" idx="10"/>
          </p:nvPr>
        </p:nvSpPr>
        <p:spPr/>
        <p:txBody>
          <a:bodyPr/>
          <a:lstStyle/>
          <a:p>
            <a:fld id="{870F5DC6-8E81-4CB5-988C-3732AF12F4E6}" type="slidenum">
              <a:rPr lang="en-US" smtClean="0"/>
              <a:t>2</a:t>
            </a:fld>
            <a:endParaRPr lang="en-US"/>
          </a:p>
        </p:txBody>
      </p:sp>
    </p:spTree>
    <p:extLst>
      <p:ext uri="{BB962C8B-B14F-4D97-AF65-F5344CB8AC3E}">
        <p14:creationId xmlns:p14="http://schemas.microsoft.com/office/powerpoint/2010/main" val="1422493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I will do it using what we call Bounded Verification. The bound I will use is recursion bound. Bounded verification cannot be used for finding correctness proofs, but is still relevant for finding bugs. This gives focus: design tools to find bugs as fast as possible. This is important because that is what the industry appreciates, at least in the context of automated verification tools. Of course, correctness proofs is also important, but we are no where near delivering full automation in that context.</a:t>
            </a:r>
          </a:p>
        </p:txBody>
      </p:sp>
      <p:sp>
        <p:nvSpPr>
          <p:cNvPr id="4" name="Slide Number Placeholder 3"/>
          <p:cNvSpPr>
            <a:spLocks noGrp="1"/>
          </p:cNvSpPr>
          <p:nvPr>
            <p:ph type="sldNum" sz="quarter" idx="10"/>
          </p:nvPr>
        </p:nvSpPr>
        <p:spPr/>
        <p:txBody>
          <a:bodyPr/>
          <a:lstStyle/>
          <a:p>
            <a:fld id="{870F5DC6-8E81-4CB5-988C-3732AF12F4E6}" type="slidenum">
              <a:rPr lang="en-US" smtClean="0"/>
              <a:t>3</a:t>
            </a:fld>
            <a:endParaRPr lang="en-US"/>
          </a:p>
        </p:txBody>
      </p:sp>
    </p:spTree>
    <p:extLst>
      <p:ext uri="{BB962C8B-B14F-4D97-AF65-F5344CB8AC3E}">
        <p14:creationId xmlns:p14="http://schemas.microsoft.com/office/powerpoint/2010/main" val="639401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not just me, but many others in the community are using bounded verification.</a:t>
            </a:r>
          </a:p>
        </p:txBody>
      </p:sp>
      <p:sp>
        <p:nvSpPr>
          <p:cNvPr id="4" name="Slide Number Placeholder 3"/>
          <p:cNvSpPr>
            <a:spLocks noGrp="1"/>
          </p:cNvSpPr>
          <p:nvPr>
            <p:ph type="sldNum" sz="quarter" idx="10"/>
          </p:nvPr>
        </p:nvSpPr>
        <p:spPr/>
        <p:txBody>
          <a:bodyPr/>
          <a:lstStyle/>
          <a:p>
            <a:fld id="{870F5DC6-8E81-4CB5-988C-3732AF12F4E6}" type="slidenum">
              <a:rPr lang="en-US" smtClean="0"/>
              <a:t>4</a:t>
            </a:fld>
            <a:endParaRPr lang="en-US"/>
          </a:p>
        </p:txBody>
      </p:sp>
    </p:spTree>
    <p:extLst>
      <p:ext uri="{BB962C8B-B14F-4D97-AF65-F5344CB8AC3E}">
        <p14:creationId xmlns:p14="http://schemas.microsoft.com/office/powerpoint/2010/main" val="1393720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typical design for bounded verifiers is the following. This is important to understand. SMT solvers lie at the heart but one must have a way of converting a set of program behaviors to a logical formula.</a:t>
            </a:r>
          </a:p>
        </p:txBody>
      </p:sp>
      <p:sp>
        <p:nvSpPr>
          <p:cNvPr id="4" name="Slide Number Placeholder 3"/>
          <p:cNvSpPr>
            <a:spLocks noGrp="1"/>
          </p:cNvSpPr>
          <p:nvPr>
            <p:ph type="sldNum" sz="quarter" idx="10"/>
          </p:nvPr>
        </p:nvSpPr>
        <p:spPr/>
        <p:txBody>
          <a:bodyPr/>
          <a:lstStyle/>
          <a:p>
            <a:fld id="{870F5DC6-8E81-4CB5-988C-3732AF12F4E6}" type="slidenum">
              <a:rPr lang="en-US" smtClean="0"/>
              <a:t>5</a:t>
            </a:fld>
            <a:endParaRPr lang="en-US"/>
          </a:p>
        </p:txBody>
      </p:sp>
    </p:spTree>
    <p:extLst>
      <p:ext uri="{BB962C8B-B14F-4D97-AF65-F5344CB8AC3E}">
        <p14:creationId xmlns:p14="http://schemas.microsoft.com/office/powerpoint/2010/main" val="836065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0F5DC6-8E81-4CB5-988C-3732AF12F4E6}" type="slidenum">
              <a:rPr lang="en-US" smtClean="0"/>
              <a:t>6</a:t>
            </a:fld>
            <a:endParaRPr lang="en-US"/>
          </a:p>
        </p:txBody>
      </p:sp>
    </p:spTree>
    <p:extLst>
      <p:ext uri="{BB962C8B-B14F-4D97-AF65-F5344CB8AC3E}">
        <p14:creationId xmlns:p14="http://schemas.microsoft.com/office/powerpoint/2010/main" val="3281588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0F5DC6-8E81-4CB5-988C-3732AF12F4E6}" type="slidenum">
              <a:rPr lang="en-US" smtClean="0"/>
              <a:t>29</a:t>
            </a:fld>
            <a:endParaRPr lang="en-US"/>
          </a:p>
        </p:txBody>
      </p:sp>
    </p:spTree>
    <p:extLst>
      <p:ext uri="{BB962C8B-B14F-4D97-AF65-F5344CB8AC3E}">
        <p14:creationId xmlns:p14="http://schemas.microsoft.com/office/powerpoint/2010/main" val="2417068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2255983-E307-4582-8D26-FD2A222F90F4}"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718760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255983-E307-4582-8D26-FD2A222F90F4}"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127747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255983-E307-4582-8D26-FD2A222F90F4}"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4139721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255983-E307-4582-8D26-FD2A222F90F4}"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269621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255983-E307-4582-8D26-FD2A222F90F4}"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1483963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2255983-E307-4582-8D26-FD2A222F90F4}"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399963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255983-E307-4582-8D26-FD2A222F90F4}" type="datetimeFigureOut">
              <a:rPr lang="en-US" smtClean="0"/>
              <a:t>12/9/2016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301697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2255983-E307-4582-8D26-FD2A222F90F4}" type="datetimeFigureOut">
              <a:rPr lang="en-US" smtClean="0"/>
              <a:t>12/9/2016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86044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255983-E307-4582-8D26-FD2A222F90F4}" type="datetimeFigureOut">
              <a:rPr lang="en-US" smtClean="0"/>
              <a:t>12/9/2016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77600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255983-E307-4582-8D26-FD2A222F90F4}"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3890090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255983-E307-4582-8D26-FD2A222F90F4}"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6898EA-7B18-4250-915B-1D4D8411A157}" type="slidenum">
              <a:rPr lang="en-US" smtClean="0"/>
              <a:t>‹#›</a:t>
            </a:fld>
            <a:endParaRPr lang="en-US"/>
          </a:p>
        </p:txBody>
      </p:sp>
    </p:spTree>
    <p:extLst>
      <p:ext uri="{BB962C8B-B14F-4D97-AF65-F5344CB8AC3E}">
        <p14:creationId xmlns:p14="http://schemas.microsoft.com/office/powerpoint/2010/main" val="2254278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55983-E307-4582-8D26-FD2A222F90F4}" type="datetimeFigureOut">
              <a:rPr lang="en-US" smtClean="0"/>
              <a:t>12/9/2016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898EA-7B18-4250-915B-1D4D8411A157}" type="slidenum">
              <a:rPr lang="en-US" smtClean="0"/>
              <a:t>‹#›</a:t>
            </a:fld>
            <a:endParaRPr lang="en-US"/>
          </a:p>
        </p:txBody>
      </p:sp>
    </p:spTree>
    <p:extLst>
      <p:ext uri="{BB962C8B-B14F-4D97-AF65-F5344CB8AC3E}">
        <p14:creationId xmlns:p14="http://schemas.microsoft.com/office/powerpoint/2010/main" val="1414527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DAG Inlining: A Decision Procedure for Hierarchical Programs</a:t>
            </a:r>
            <a:endParaRPr lang="en-US" sz="4800" dirty="0">
              <a:solidFill>
                <a:schemeClr val="bg1">
                  <a:lumMod val="75000"/>
                </a:schemeClr>
              </a:solidFill>
            </a:endParaRPr>
          </a:p>
        </p:txBody>
      </p:sp>
      <p:sp>
        <p:nvSpPr>
          <p:cNvPr id="3" name="Subtitle 2"/>
          <p:cNvSpPr>
            <a:spLocks noGrp="1"/>
          </p:cNvSpPr>
          <p:nvPr>
            <p:ph type="subTitle" idx="1"/>
          </p:nvPr>
        </p:nvSpPr>
        <p:spPr>
          <a:xfrm>
            <a:off x="1524000" y="4663256"/>
            <a:ext cx="9144000" cy="1655762"/>
          </a:xfrm>
        </p:spPr>
        <p:txBody>
          <a:bodyPr>
            <a:normAutofit lnSpcReduction="10000"/>
          </a:bodyPr>
          <a:lstStyle/>
          <a:p>
            <a:r>
              <a:rPr lang="en-US" dirty="0"/>
              <a:t>Akash Lal and Shaz Qadeer</a:t>
            </a:r>
          </a:p>
          <a:p>
            <a:r>
              <a:rPr lang="en-US" dirty="0"/>
              <a:t>Microsoft Research</a:t>
            </a:r>
          </a:p>
          <a:p>
            <a:pPr algn="l"/>
            <a:endParaRPr lang="en-US" i="1" dirty="0"/>
          </a:p>
          <a:p>
            <a:r>
              <a:rPr lang="en-US" i="1" dirty="0">
                <a:solidFill>
                  <a:schemeClr val="bg1">
                    <a:lumMod val="50000"/>
                  </a:schemeClr>
                </a:solidFill>
              </a:rPr>
              <a:t>"Corral Program Verifier"  @ Microsoft Research</a:t>
            </a:r>
            <a:endParaRPr lang="en-US" i="1" dirty="0">
              <a:solidFill>
                <a:schemeClr val="bg1">
                  <a:lumMod val="50000"/>
                </a:schemeClr>
              </a:solidFill>
            </a:endParaRPr>
          </a:p>
        </p:txBody>
      </p:sp>
      <p:sp>
        <p:nvSpPr>
          <p:cNvPr id="4" name="Subtitle 2"/>
          <p:cNvSpPr txBox="1">
            <a:spLocks/>
          </p:cNvSpPr>
          <p:nvPr/>
        </p:nvSpPr>
        <p:spPr>
          <a:xfrm>
            <a:off x="1415143" y="3838726"/>
            <a:ext cx="9144000" cy="49576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In:</a:t>
            </a:r>
            <a:r>
              <a:rPr lang="en-US" i="1" dirty="0"/>
              <a:t> Programming Language Design and Implementation </a:t>
            </a:r>
            <a:r>
              <a:rPr lang="en-US" dirty="0"/>
              <a:t>(PLDI) 2015</a:t>
            </a:r>
          </a:p>
        </p:txBody>
      </p:sp>
    </p:spTree>
    <p:extLst>
      <p:ext uri="{BB962C8B-B14F-4D97-AF65-F5344CB8AC3E}">
        <p14:creationId xmlns:p14="http://schemas.microsoft.com/office/powerpoint/2010/main" val="1104694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Reachability Modulo Theories</a:t>
            </a:r>
          </a:p>
        </p:txBody>
      </p:sp>
      <p:sp>
        <p:nvSpPr>
          <p:cNvPr id="3" name="Content Placeholder 2"/>
          <p:cNvSpPr>
            <a:spLocks noGrp="1"/>
          </p:cNvSpPr>
          <p:nvPr>
            <p:ph idx="1"/>
          </p:nvPr>
        </p:nvSpPr>
        <p:spPr>
          <a:xfrm>
            <a:off x="838200" y="1726472"/>
            <a:ext cx="10515600" cy="1049779"/>
          </a:xfrm>
        </p:spPr>
        <p:txBody>
          <a:bodyPr/>
          <a:lstStyle/>
          <a:p>
            <a:r>
              <a:rPr lang="en-US" dirty="0"/>
              <a:t>Finding assertion failures is equivalent to finding terminating executions</a:t>
            </a:r>
          </a:p>
        </p:txBody>
      </p:sp>
      <p:sp>
        <p:nvSpPr>
          <p:cNvPr id="8" name="Rectangle 7"/>
          <p:cNvSpPr/>
          <p:nvPr/>
        </p:nvSpPr>
        <p:spPr>
          <a:xfrm>
            <a:off x="1383996" y="3143801"/>
            <a:ext cx="2621096" cy="2308324"/>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latin typeface="Consolas" pitchFamily="49" charset="0"/>
                <a:cs typeface="Consolas" pitchFamily="49" charset="0"/>
              </a:rPr>
              <a:t>foo()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assert</a:t>
            </a:r>
            <a:r>
              <a:rPr lang="en-US" sz="1600" dirty="0">
                <a:latin typeface="Consolas" pitchFamily="49" charset="0"/>
                <a:cs typeface="Consolas" pitchFamily="49" charset="0"/>
              </a:rPr>
              <a:t> e;</a:t>
            </a:r>
          </a:p>
          <a:p>
            <a:r>
              <a:rPr lang="en-US" sz="1600" dirty="0">
                <a:latin typeface="Consolas" pitchFamily="49" charset="0"/>
                <a:cs typeface="Consolas" pitchFamily="49" charset="0"/>
              </a:rPr>
              <a:t>  …</a:t>
            </a:r>
          </a:p>
          <a:p>
            <a:r>
              <a:rPr lang="en-US" sz="1600" dirty="0">
                <a:latin typeface="Consolas" pitchFamily="49" charset="0"/>
                <a:cs typeface="Consolas" pitchFamily="49" charset="0"/>
              </a:rPr>
              <a:t>}</a:t>
            </a:r>
          </a:p>
          <a:p>
            <a:endParaRPr lang="en-US" sz="1600" dirty="0">
              <a:solidFill>
                <a:schemeClr val="tx1"/>
              </a:solidFill>
              <a:latin typeface="Consolas" pitchFamily="49" charset="0"/>
              <a:cs typeface="Consolas" pitchFamily="49" charset="0"/>
            </a:endParaRPr>
          </a:p>
          <a:p>
            <a:r>
              <a:rPr lang="en-US" sz="1600" dirty="0">
                <a:solidFill>
                  <a:schemeClr val="tx1"/>
                </a:solidFill>
                <a:latin typeface="Consolas" pitchFamily="49" charset="0"/>
                <a:cs typeface="Consolas" pitchFamily="49" charset="0"/>
              </a:rPr>
              <a:t>main() {</a:t>
            </a:r>
          </a:p>
          <a:p>
            <a:r>
              <a:rPr lang="en-US" sz="1600" dirty="0">
                <a:solidFill>
                  <a:schemeClr val="tx1"/>
                </a:solidFill>
                <a:latin typeface="Consolas" pitchFamily="49" charset="0"/>
                <a:cs typeface="Consolas" pitchFamily="49" charset="0"/>
              </a:rPr>
              <a:t>   </a:t>
            </a:r>
            <a:r>
              <a:rPr lang="en-US" sz="1600" dirty="0">
                <a:solidFill>
                  <a:srgbClr val="C00000"/>
                </a:solidFill>
                <a:latin typeface="Consolas" pitchFamily="49" charset="0"/>
                <a:cs typeface="Consolas" pitchFamily="49" charset="0"/>
              </a:rPr>
              <a:t>call</a:t>
            </a:r>
            <a:r>
              <a:rPr lang="en-US" sz="1600" dirty="0">
                <a:latin typeface="Consolas" pitchFamily="49" charset="0"/>
                <a:cs typeface="Consolas" pitchFamily="49" charset="0"/>
              </a:rPr>
              <a:t> foo();</a:t>
            </a:r>
            <a:endParaRPr lang="en-US" sz="1600" dirty="0">
              <a:solidFill>
                <a:schemeClr val="tx1"/>
              </a:solidFill>
              <a:latin typeface="Consolas" pitchFamily="49" charset="0"/>
              <a:cs typeface="Consolas" pitchFamily="49" charset="0"/>
            </a:endParaRPr>
          </a:p>
          <a:p>
            <a:r>
              <a:rPr lang="en-US" sz="1600" dirty="0">
                <a:solidFill>
                  <a:schemeClr val="tx1"/>
                </a:solidFill>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solidFill>
                  <a:schemeClr val="tx1"/>
                </a:solidFill>
                <a:latin typeface="Consolas" pitchFamily="49" charset="0"/>
                <a:cs typeface="Consolas" pitchFamily="49" charset="0"/>
              </a:rPr>
              <a:t>;</a:t>
            </a:r>
          </a:p>
          <a:p>
            <a:r>
              <a:rPr lang="en-US" sz="1600" dirty="0">
                <a:solidFill>
                  <a:schemeClr val="tx1"/>
                </a:solidFill>
                <a:latin typeface="Consolas" pitchFamily="49" charset="0"/>
                <a:cs typeface="Consolas" pitchFamily="49" charset="0"/>
              </a:rPr>
              <a:t>}</a:t>
            </a:r>
          </a:p>
        </p:txBody>
      </p:sp>
      <p:sp>
        <p:nvSpPr>
          <p:cNvPr id="10" name="Rectangle 9"/>
          <p:cNvSpPr/>
          <p:nvPr/>
        </p:nvSpPr>
        <p:spPr>
          <a:xfrm>
            <a:off x="6268126" y="2556750"/>
            <a:ext cx="3114101" cy="353943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err="1">
                <a:solidFill>
                  <a:srgbClr val="C00000"/>
                </a:solidFill>
                <a:latin typeface="Consolas" pitchFamily="49" charset="0"/>
                <a:cs typeface="Consolas" pitchFamily="49" charset="0"/>
              </a:rPr>
              <a:t>var</a:t>
            </a:r>
            <a:r>
              <a:rPr lang="en-US" sz="1600" dirty="0">
                <a:latin typeface="Consolas" pitchFamily="49" charset="0"/>
                <a:cs typeface="Consolas" pitchFamily="49" charset="0"/>
              </a:rPr>
              <a:t> err: </a:t>
            </a:r>
            <a:r>
              <a:rPr lang="en-US" sz="1600" dirty="0">
                <a:solidFill>
                  <a:srgbClr val="C00000"/>
                </a:solidFill>
                <a:latin typeface="Consolas" pitchFamily="49" charset="0"/>
                <a:cs typeface="Consolas" pitchFamily="49" charset="0"/>
              </a:rPr>
              <a:t>bool</a:t>
            </a:r>
            <a:r>
              <a:rPr lang="en-US" sz="1600" dirty="0">
                <a:latin typeface="Consolas" pitchFamily="49" charset="0"/>
                <a:cs typeface="Consolas" pitchFamily="49" charset="0"/>
              </a:rPr>
              <a:t>;</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foo() {</a:t>
            </a:r>
          </a:p>
          <a:p>
            <a:r>
              <a:rPr lang="en-US" sz="1600" dirty="0">
                <a:latin typeface="Consolas" pitchFamily="49" charset="0"/>
                <a:cs typeface="Consolas" pitchFamily="49" charset="0"/>
              </a:rPr>
              <a:t>  err := e;</a:t>
            </a:r>
          </a:p>
          <a:p>
            <a:r>
              <a:rPr lang="en-US" sz="1600" dirty="0">
                <a:solidFill>
                  <a:srgbClr val="C00000"/>
                </a:solidFill>
                <a:latin typeface="Consolas" pitchFamily="49" charset="0"/>
                <a:cs typeface="Consolas" pitchFamily="49" charset="0"/>
              </a:rPr>
              <a:t>  if</a:t>
            </a:r>
            <a:r>
              <a:rPr lang="en-US" sz="1600" dirty="0">
                <a:latin typeface="Consolas" pitchFamily="49" charset="0"/>
                <a:cs typeface="Consolas" pitchFamily="49" charset="0"/>
              </a:rPr>
              <a:t>(!err)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  …</a:t>
            </a:r>
          </a:p>
          <a:p>
            <a:r>
              <a:rPr lang="en-US" sz="1600" dirty="0">
                <a:latin typeface="Consolas" pitchFamily="49" charset="0"/>
                <a:cs typeface="Consolas" pitchFamily="49" charset="0"/>
              </a:rPr>
              <a:t>}</a:t>
            </a:r>
          </a:p>
          <a:p>
            <a:endParaRPr lang="en-US" sz="1600" dirty="0">
              <a:solidFill>
                <a:schemeClr val="tx1"/>
              </a:solidFill>
              <a:latin typeface="Consolas" pitchFamily="49" charset="0"/>
              <a:cs typeface="Consolas" pitchFamily="49" charset="0"/>
            </a:endParaRPr>
          </a:p>
          <a:p>
            <a:r>
              <a:rPr lang="en-US" sz="1600" dirty="0">
                <a:solidFill>
                  <a:schemeClr val="tx1"/>
                </a:solidFill>
                <a:latin typeface="Consolas" pitchFamily="49" charset="0"/>
                <a:cs typeface="Consolas" pitchFamily="49" charset="0"/>
              </a:rPr>
              <a:t>main() {</a:t>
            </a:r>
          </a:p>
          <a:p>
            <a:r>
              <a:rPr lang="en-US" sz="1600" dirty="0">
                <a:solidFill>
                  <a:schemeClr val="tx1"/>
                </a:solidFill>
                <a:latin typeface="Consolas" pitchFamily="49" charset="0"/>
                <a:cs typeface="Consolas" pitchFamily="49" charset="0"/>
              </a:rPr>
              <a:t>   err := </a:t>
            </a:r>
            <a:r>
              <a:rPr lang="en-US" sz="1600" i="1" dirty="0">
                <a:solidFill>
                  <a:schemeClr val="tx1"/>
                </a:solidFill>
                <a:latin typeface="Consolas" pitchFamily="49" charset="0"/>
                <a:cs typeface="Consolas" pitchFamily="49" charset="0"/>
              </a:rPr>
              <a:t>true</a:t>
            </a:r>
            <a:r>
              <a:rPr lang="en-US" sz="1600" dirty="0">
                <a:solidFill>
                  <a:schemeClr val="tx1"/>
                </a:solidFill>
                <a:latin typeface="Consolas" pitchFamily="49" charset="0"/>
                <a:cs typeface="Consolas" pitchFamily="49" charset="0"/>
              </a:rPr>
              <a:t>;</a:t>
            </a:r>
          </a:p>
          <a:p>
            <a:r>
              <a:rPr lang="en-US" sz="1600" dirty="0">
                <a:solidFill>
                  <a:schemeClr val="tx1"/>
                </a:solidFill>
                <a:latin typeface="Consolas" pitchFamily="49" charset="0"/>
                <a:cs typeface="Consolas" pitchFamily="49" charset="0"/>
              </a:rPr>
              <a:t>   </a:t>
            </a:r>
            <a:r>
              <a:rPr lang="en-US" sz="1600" dirty="0">
                <a:solidFill>
                  <a:srgbClr val="C00000"/>
                </a:solidFill>
                <a:latin typeface="Consolas" pitchFamily="49" charset="0"/>
                <a:cs typeface="Consolas" pitchFamily="49" charset="0"/>
              </a:rPr>
              <a:t>call</a:t>
            </a:r>
            <a:r>
              <a:rPr lang="en-US" sz="1600" dirty="0">
                <a:latin typeface="Consolas" pitchFamily="49" charset="0"/>
                <a:cs typeface="Consolas" pitchFamily="49" charset="0"/>
              </a:rPr>
              <a:t> foo();</a:t>
            </a:r>
            <a:endParaRPr lang="en-US" sz="1600" dirty="0">
              <a:solidFill>
                <a:schemeClr val="tx1"/>
              </a:solidFill>
              <a:latin typeface="Consolas" pitchFamily="49" charset="0"/>
              <a:cs typeface="Consolas" pitchFamily="49" charset="0"/>
            </a:endParaRPr>
          </a:p>
          <a:p>
            <a:r>
              <a:rPr lang="en-US" sz="1600" dirty="0">
                <a:solidFill>
                  <a:srgbClr val="C00000"/>
                </a:solidFill>
                <a:latin typeface="Consolas" pitchFamily="49" charset="0"/>
                <a:cs typeface="Consolas" pitchFamily="49" charset="0"/>
              </a:rPr>
              <a:t>   assume</a:t>
            </a:r>
            <a:r>
              <a:rPr lang="en-US" sz="1600" dirty="0">
                <a:latin typeface="Consolas" pitchFamily="49" charset="0"/>
                <a:cs typeface="Consolas" pitchFamily="49" charset="0"/>
              </a:rPr>
              <a:t> !err;</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11" name="Right Arrow 10"/>
          <p:cNvSpPr/>
          <p:nvPr/>
        </p:nvSpPr>
        <p:spPr>
          <a:xfrm>
            <a:off x="4607799" y="3957232"/>
            <a:ext cx="1057619" cy="392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745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Reachability Modulo Theories</a:t>
            </a:r>
          </a:p>
        </p:txBody>
      </p:sp>
      <p:sp>
        <p:nvSpPr>
          <p:cNvPr id="3" name="Content Placeholder 2"/>
          <p:cNvSpPr>
            <a:spLocks noGrp="1"/>
          </p:cNvSpPr>
          <p:nvPr>
            <p:ph idx="1"/>
          </p:nvPr>
        </p:nvSpPr>
        <p:spPr/>
        <p:txBody>
          <a:bodyPr>
            <a:normAutofit/>
          </a:bodyPr>
          <a:lstStyle/>
          <a:p>
            <a:r>
              <a:rPr lang="en-US" dirty="0"/>
              <a:t>RMT in hierarchical programs is </a:t>
            </a:r>
            <a:r>
              <a:rPr lang="en-US" i="1" dirty="0"/>
              <a:t>decidable (NEXPTIME hard) </a:t>
            </a:r>
            <a:r>
              <a:rPr lang="en-US" dirty="0"/>
              <a:t>[RP’13]</a:t>
            </a:r>
          </a:p>
          <a:p>
            <a:pPr lvl="1"/>
            <a:r>
              <a:rPr lang="en-US" dirty="0"/>
              <a:t>Can’t hide all sorts of complexity behind </a:t>
            </a:r>
            <a:r>
              <a:rPr lang="en-US" dirty="0" err="1"/>
              <a:t>undecidability</a:t>
            </a:r>
            <a:endParaRPr lang="en-US" dirty="0"/>
          </a:p>
          <a:p>
            <a:endParaRPr lang="en-US" i="1" dirty="0"/>
          </a:p>
          <a:p>
            <a:r>
              <a:rPr lang="en-US" dirty="0"/>
              <a:t>Direct application to bounded verification</a:t>
            </a:r>
          </a:p>
          <a:p>
            <a:pPr lvl="1"/>
            <a:r>
              <a:rPr lang="en-US" dirty="0"/>
              <a:t>E.g., “Bounded Model Checking”</a:t>
            </a:r>
          </a:p>
          <a:p>
            <a:pPr lvl="1"/>
            <a:endParaRPr lang="en-US" dirty="0"/>
          </a:p>
          <a:p>
            <a:r>
              <a:rPr lang="en-US" dirty="0"/>
              <a:t>Relevant to unbounded verification</a:t>
            </a:r>
          </a:p>
          <a:p>
            <a:pPr lvl="1"/>
            <a:r>
              <a:rPr lang="en-US" dirty="0"/>
              <a:t>Checking inductive proofs (loop invariants) without pre-post conditions</a:t>
            </a:r>
          </a:p>
        </p:txBody>
      </p:sp>
    </p:spTree>
    <p:extLst>
      <p:ext uri="{BB962C8B-B14F-4D97-AF65-F5344CB8AC3E}">
        <p14:creationId xmlns:p14="http://schemas.microsoft.com/office/powerpoint/2010/main" val="3775294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Talk Outline</a:t>
            </a:r>
          </a:p>
        </p:txBody>
      </p:sp>
      <p:sp>
        <p:nvSpPr>
          <p:cNvPr id="3" name="Content Placeholder 2"/>
          <p:cNvSpPr>
            <a:spLocks noGrp="1"/>
          </p:cNvSpPr>
          <p:nvPr>
            <p:ph idx="1"/>
          </p:nvPr>
        </p:nvSpPr>
        <p:spPr/>
        <p:txBody>
          <a:bodyPr/>
          <a:lstStyle/>
          <a:p>
            <a:r>
              <a:rPr lang="en-US" dirty="0">
                <a:solidFill>
                  <a:schemeClr val="bg1">
                    <a:lumMod val="85000"/>
                  </a:schemeClr>
                </a:solidFill>
              </a:rPr>
              <a:t>Problem definition</a:t>
            </a:r>
          </a:p>
          <a:p>
            <a:r>
              <a:rPr lang="en-US" dirty="0"/>
              <a:t>VC Generation Algorithms </a:t>
            </a:r>
            <a:r>
              <a:rPr lang="en-US" dirty="0">
                <a:sym typeface="Wingdings" panose="05000000000000000000" pitchFamily="2" charset="2"/>
              </a:rPr>
              <a:t> </a:t>
            </a:r>
            <a:r>
              <a:rPr lang="en-US" dirty="0"/>
              <a:t>Solving RMT  in Hierarchical programs</a:t>
            </a:r>
          </a:p>
          <a:p>
            <a:pPr lvl="1"/>
            <a:r>
              <a:rPr lang="en-US" dirty="0"/>
              <a:t>Single-procedure programs</a:t>
            </a:r>
          </a:p>
          <a:p>
            <a:pPr lvl="1"/>
            <a:r>
              <a:rPr lang="en-US" dirty="0"/>
              <a:t>Multi-procedure programs</a:t>
            </a:r>
          </a:p>
          <a:p>
            <a:r>
              <a:rPr lang="en-US" dirty="0">
                <a:solidFill>
                  <a:schemeClr val="bg1">
                    <a:lumMod val="85000"/>
                  </a:schemeClr>
                </a:solidFill>
              </a:rPr>
              <a:t>DAG Inlining Algorithm</a:t>
            </a:r>
          </a:p>
          <a:p>
            <a:r>
              <a:rPr lang="en-US" dirty="0">
                <a:solidFill>
                  <a:schemeClr val="bg1">
                    <a:lumMod val="85000"/>
                  </a:schemeClr>
                </a:solidFill>
              </a:rPr>
              <a:t>Evaluation</a:t>
            </a:r>
          </a:p>
        </p:txBody>
      </p:sp>
    </p:spTree>
    <p:extLst>
      <p:ext uri="{BB962C8B-B14F-4D97-AF65-F5344CB8AC3E}">
        <p14:creationId xmlns:p14="http://schemas.microsoft.com/office/powerpoint/2010/main" val="5102471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 Single Procedure</a:t>
            </a:r>
          </a:p>
        </p:txBody>
      </p:sp>
      <p:sp>
        <p:nvSpPr>
          <p:cNvPr id="5" name="Rounded Rectangle 4"/>
          <p:cNvSpPr/>
          <p:nvPr/>
        </p:nvSpPr>
        <p:spPr>
          <a:xfrm>
            <a:off x="5558919" y="2395808"/>
            <a:ext cx="5713561" cy="414162"/>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r>
              <a:rPr lang="en-US" sz="2400" dirty="0">
                <a:sym typeface="Symbol" panose="05050102010706020507" pitchFamily="18" charset="2"/>
              </a:rPr>
              <a:t>VC-Gen: f </a:t>
            </a:r>
            <a:r>
              <a:rPr lang="en-US" sz="2400" dirty="0">
                <a:sym typeface="Wingdings" panose="05000000000000000000" pitchFamily="2" charset="2"/>
              </a:rPr>
              <a:t> </a:t>
            </a:r>
            <a:r>
              <a:rPr lang="en-US" sz="2400" dirty="0">
                <a:sym typeface="Symbol" panose="05050102010706020507" pitchFamily="18" charset="2"/>
              </a:rPr>
              <a:t></a:t>
            </a:r>
            <a:r>
              <a:rPr lang="en-US" sz="2400" baseline="-25000" dirty="0">
                <a:sym typeface="Symbol" panose="05050102010706020507" pitchFamily="18" charset="2"/>
              </a:rPr>
              <a:t>f</a:t>
            </a:r>
            <a:r>
              <a:rPr lang="en-US" sz="2400" dirty="0">
                <a:sym typeface="Symbol" panose="05050102010706020507" pitchFamily="18" charset="2"/>
              </a:rPr>
              <a:t>(w, x, y)</a:t>
            </a:r>
            <a:endParaRPr lang="en-US" sz="2400" dirty="0"/>
          </a:p>
        </p:txBody>
      </p:sp>
      <p:sp>
        <p:nvSpPr>
          <p:cNvPr id="6" name="Rounded Rectangle 5"/>
          <p:cNvSpPr/>
          <p:nvPr/>
        </p:nvSpPr>
        <p:spPr>
          <a:xfrm>
            <a:off x="5558919" y="3035094"/>
            <a:ext cx="5713561" cy="805385"/>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r>
              <a:rPr lang="en-US" sz="2400" u="sng" dirty="0">
                <a:sym typeface="Symbol" panose="05050102010706020507" pitchFamily="18" charset="2"/>
              </a:rPr>
              <a:t>Theorem</a:t>
            </a:r>
            <a:r>
              <a:rPr lang="en-US" sz="2400" dirty="0">
                <a:sym typeface="Symbol" panose="05050102010706020507" pitchFamily="18" charset="2"/>
              </a:rPr>
              <a:t>: </a:t>
            </a:r>
            <a:r>
              <a:rPr lang="en-US" sz="2400" baseline="-25000" dirty="0">
                <a:sym typeface="Symbol" panose="05050102010706020507" pitchFamily="18" charset="2"/>
              </a:rPr>
              <a:t>f</a:t>
            </a:r>
            <a:r>
              <a:rPr lang="en-US" sz="2400" dirty="0">
                <a:sym typeface="Symbol" panose="05050102010706020507" pitchFamily="18" charset="2"/>
              </a:rPr>
              <a:t>(w, x, y) holds </a:t>
            </a:r>
            <a:r>
              <a:rPr lang="en-US" sz="2400" dirty="0" err="1">
                <a:sym typeface="Symbol" panose="05050102010706020507" pitchFamily="18" charset="2"/>
              </a:rPr>
              <a:t>iff</a:t>
            </a:r>
            <a:r>
              <a:rPr lang="en-US" sz="2400" dirty="0">
                <a:sym typeface="Symbol" panose="05050102010706020507" pitchFamily="18" charset="2"/>
              </a:rPr>
              <a:t> f(w) can return (</a:t>
            </a:r>
            <a:r>
              <a:rPr lang="en-US" sz="2400" dirty="0" err="1">
                <a:sym typeface="Symbol" panose="05050102010706020507" pitchFamily="18" charset="2"/>
              </a:rPr>
              <a:t>x,y</a:t>
            </a:r>
            <a:r>
              <a:rPr lang="en-US" sz="2400" dirty="0">
                <a:sym typeface="Symbol" panose="05050102010706020507" pitchFamily="18" charset="2"/>
              </a:rPr>
              <a:t>)</a:t>
            </a:r>
            <a:endParaRPr lang="en-US" sz="2400" dirty="0"/>
          </a:p>
        </p:txBody>
      </p:sp>
      <p:sp>
        <p:nvSpPr>
          <p:cNvPr id="7" name="Rectangle 6"/>
          <p:cNvSpPr/>
          <p:nvPr/>
        </p:nvSpPr>
        <p:spPr>
          <a:xfrm>
            <a:off x="838200" y="1551993"/>
            <a:ext cx="4501896" cy="501675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a:t>
            </a:r>
            <a:r>
              <a:rPr lang="en-US" sz="1600" dirty="0">
                <a:solidFill>
                  <a:schemeClr val="tx1"/>
                </a:solidFill>
                <a:latin typeface="Consolas" pitchFamily="49" charset="0"/>
                <a:cs typeface="Consolas" pitchFamily="49" charset="0"/>
              </a:rPr>
              <a:t>x :=</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a:t>
            </a:r>
          </a:p>
          <a:p>
            <a:r>
              <a:rPr lang="en-US" sz="1600" dirty="0">
                <a:latin typeface="Consolas" pitchFamily="49" charset="0"/>
                <a:cs typeface="Consolas" pitchFamily="49" charset="0"/>
              </a:rPr>
              <a:t>    y := x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 := x + 1;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 := x + 2;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&gt; y);</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8" name="Rounded Rectangle 7"/>
          <p:cNvSpPr/>
          <p:nvPr/>
        </p:nvSpPr>
        <p:spPr>
          <a:xfrm>
            <a:off x="5579115" y="4134944"/>
            <a:ext cx="5713561" cy="805385"/>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r>
              <a:rPr lang="en-US" sz="2400" u="sng" dirty="0">
                <a:sym typeface="Symbol" panose="05050102010706020507" pitchFamily="18" charset="2"/>
              </a:rPr>
              <a:t>Corollary</a:t>
            </a:r>
            <a:r>
              <a:rPr lang="en-US" sz="2400" dirty="0">
                <a:sym typeface="Symbol" panose="05050102010706020507" pitchFamily="18" charset="2"/>
              </a:rPr>
              <a:t>: </a:t>
            </a:r>
            <a:r>
              <a:rPr lang="en-US" sz="2400" baseline="-25000" dirty="0">
                <a:sym typeface="Symbol" panose="05050102010706020507" pitchFamily="18" charset="2"/>
              </a:rPr>
              <a:t>f</a:t>
            </a:r>
            <a:r>
              <a:rPr lang="en-US" sz="2400" dirty="0">
                <a:sym typeface="Symbol" panose="05050102010706020507" pitchFamily="18" charset="2"/>
              </a:rPr>
              <a:t> is SAT </a:t>
            </a:r>
            <a:r>
              <a:rPr lang="en-US" sz="2400" dirty="0" err="1">
                <a:sym typeface="Symbol" panose="05050102010706020507" pitchFamily="18" charset="2"/>
              </a:rPr>
              <a:t>iff</a:t>
            </a:r>
            <a:r>
              <a:rPr lang="en-US" sz="2400" dirty="0">
                <a:sym typeface="Symbol" panose="05050102010706020507" pitchFamily="18" charset="2"/>
              </a:rPr>
              <a:t> f has a terminating execution</a:t>
            </a:r>
            <a:endParaRPr lang="en-US" sz="2400" dirty="0"/>
          </a:p>
        </p:txBody>
      </p:sp>
    </p:spTree>
    <p:extLst>
      <p:ext uri="{BB962C8B-B14F-4D97-AF65-F5344CB8AC3E}">
        <p14:creationId xmlns:p14="http://schemas.microsoft.com/office/powerpoint/2010/main" val="1956689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a:t>
            </a:r>
          </a:p>
        </p:txBody>
      </p:sp>
      <p:sp>
        <p:nvSpPr>
          <p:cNvPr id="7" name="Rectangle 6"/>
          <p:cNvSpPr/>
          <p:nvPr/>
        </p:nvSpPr>
        <p:spPr>
          <a:xfrm>
            <a:off x="838200" y="1551993"/>
            <a:ext cx="4501896" cy="501675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x := </a:t>
            </a:r>
            <a:r>
              <a:rPr lang="en-US" sz="1600" dirty="0">
                <a:solidFill>
                  <a:srgbClr val="C00000"/>
                </a:solidFill>
                <a:latin typeface="Consolas" pitchFamily="49" charset="0"/>
                <a:cs typeface="Consolas" pitchFamily="49" charset="0"/>
              </a:rPr>
              <a:t>*</a:t>
            </a:r>
            <a:r>
              <a:rPr lang="en-US" sz="1600" dirty="0">
                <a:latin typeface="Consolas" pitchFamily="49" charset="0"/>
                <a:cs typeface="Consolas" pitchFamily="49" charset="0"/>
              </a:rPr>
              <a:t>;</a:t>
            </a:r>
          </a:p>
          <a:p>
            <a:r>
              <a:rPr lang="en-US" sz="1600" dirty="0">
                <a:latin typeface="Consolas" pitchFamily="49" charset="0"/>
                <a:cs typeface="Consolas" pitchFamily="49" charset="0"/>
              </a:rPr>
              <a:t>    y := x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 := x + 1;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 := x + 2;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&gt; y);</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8" name="Rectangle 7"/>
              <p:cNvSpPr/>
              <p:nvPr/>
            </p:nvSpPr>
            <p:spPr>
              <a:xfrm>
                <a:off x="7062293" y="1144287"/>
                <a:ext cx="4501896" cy="550920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x1 := </a:t>
                </a:r>
                <a:r>
                  <a:rPr lang="en-US" sz="1600" dirty="0">
                    <a:solidFill>
                      <a:srgbClr val="C00000"/>
                    </a:solidFill>
                    <a:latin typeface="Consolas" pitchFamily="49" charset="0"/>
                    <a:cs typeface="Consolas" pitchFamily="49" charset="0"/>
                  </a:rPr>
                  <a:t>*</a:t>
                </a:r>
                <a:r>
                  <a:rPr lang="en-US" sz="1600" dirty="0">
                    <a:latin typeface="Consolas" pitchFamily="49" charset="0"/>
                    <a:cs typeface="Consolas" pitchFamily="49" charset="0"/>
                  </a:rPr>
                  <a:t>;</a:t>
                </a:r>
              </a:p>
              <a:p>
                <a:r>
                  <a:rPr lang="en-US" sz="1600" dirty="0">
                    <a:latin typeface="Consolas" pitchFamily="49" charset="0"/>
                    <a:cs typeface="Consolas" pitchFamily="49" charset="0"/>
                  </a:rPr>
                  <a:t>    y1 := x1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x2 := x1 + 1;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x3 := x1 + 2;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x4 := </a:t>
                </a:r>
                <a14:m>
                  <m:oMath xmlns:m="http://schemas.openxmlformats.org/officeDocument/2006/math">
                    <m:r>
                      <a:rPr lang="en-US" sz="1600" b="0" i="1" smtClean="0">
                        <a:latin typeface="Cambria Math" panose="02040503050406030204" pitchFamily="18" charset="0"/>
                        <a:cs typeface="Consolas" pitchFamily="49" charset="0"/>
                      </a:rPr>
                      <m:t>𝜙</m:t>
                    </m:r>
                  </m:oMath>
                </a14:m>
                <a:r>
                  <a:rPr lang="en-US" sz="1600" dirty="0">
                    <a:latin typeface="Consolas" pitchFamily="49" charset="0"/>
                    <a:cs typeface="Consolas" pitchFamily="49" charset="0"/>
                  </a:rPr>
                  <a:t>(x2, x3);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&gt; y1);</a:t>
                </a:r>
              </a:p>
              <a:p>
                <a:r>
                  <a:rPr lang="en-US" sz="1600" dirty="0">
                    <a:latin typeface="Consolas" pitchFamily="49" charset="0"/>
                    <a:cs typeface="Consolas" pitchFamily="49" charset="0"/>
                  </a:rPr>
                  <a:t>    x := x4; y :=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Choice>
        <mc:Fallback xmlns="">
          <p:sp>
            <p:nvSpPr>
              <p:cNvPr id="8" name="Rectangle 7"/>
              <p:cNvSpPr>
                <a:spLocks noRot="1" noChangeAspect="1" noMove="1" noResize="1" noEditPoints="1" noAdjustHandles="1" noChangeArrowheads="1" noChangeShapeType="1" noTextEdit="1"/>
              </p:cNvSpPr>
              <p:nvPr/>
            </p:nvSpPr>
            <p:spPr>
              <a:xfrm>
                <a:off x="7062293" y="1144287"/>
                <a:ext cx="4501896" cy="5509200"/>
              </a:xfrm>
              <a:prstGeom prst="rect">
                <a:avLst/>
              </a:prstGeom>
              <a:blipFill rotWithShape="0">
                <a:blip r:embed="rId2"/>
                <a:stretch>
                  <a:fillRect l="-812" t="-442" b="-332"/>
                </a:stretch>
              </a:blipFill>
            </p:spPr>
            <p:txBody>
              <a:bodyPr/>
              <a:lstStyle/>
              <a:p>
                <a:r>
                  <a:rPr lang="en-US">
                    <a:noFill/>
                  </a:rPr>
                  <a:t> </a:t>
                </a:r>
              </a:p>
            </p:txBody>
          </p:sp>
        </mc:Fallback>
      </mc:AlternateContent>
      <p:sp>
        <p:nvSpPr>
          <p:cNvPr id="9" name="Right Arrow 8"/>
          <p:cNvSpPr/>
          <p:nvPr/>
        </p:nvSpPr>
        <p:spPr>
          <a:xfrm>
            <a:off x="4912264" y="3814855"/>
            <a:ext cx="1604513" cy="6297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453516" y="3437222"/>
            <a:ext cx="642484" cy="461665"/>
          </a:xfrm>
          <a:prstGeom prst="rect">
            <a:avLst/>
          </a:prstGeom>
          <a:noFill/>
        </p:spPr>
        <p:txBody>
          <a:bodyPr wrap="none" rtlCol="0">
            <a:spAutoFit/>
          </a:bodyPr>
          <a:lstStyle/>
          <a:p>
            <a:r>
              <a:rPr lang="en-US" sz="2400" dirty="0"/>
              <a:t>SSA</a:t>
            </a:r>
          </a:p>
        </p:txBody>
      </p:sp>
    </p:spTree>
    <p:extLst>
      <p:ext uri="{BB962C8B-B14F-4D97-AF65-F5344CB8AC3E}">
        <p14:creationId xmlns:p14="http://schemas.microsoft.com/office/powerpoint/2010/main" val="354348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a:t>
            </a:r>
          </a:p>
        </p:txBody>
      </p:sp>
      <p:sp>
        <p:nvSpPr>
          <p:cNvPr id="7" name="Rectangle 6"/>
          <p:cNvSpPr/>
          <p:nvPr/>
        </p:nvSpPr>
        <p:spPr>
          <a:xfrm>
            <a:off x="838200" y="1551993"/>
            <a:ext cx="4501896" cy="501675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x := </a:t>
            </a:r>
            <a:r>
              <a:rPr lang="en-US" sz="1600" dirty="0">
                <a:solidFill>
                  <a:srgbClr val="C00000"/>
                </a:solidFill>
                <a:latin typeface="Consolas" pitchFamily="49" charset="0"/>
                <a:cs typeface="Consolas" pitchFamily="49" charset="0"/>
              </a:rPr>
              <a:t>*</a:t>
            </a:r>
            <a:r>
              <a:rPr lang="en-US" sz="1600" dirty="0">
                <a:latin typeface="Consolas" pitchFamily="49" charset="0"/>
                <a:cs typeface="Consolas" pitchFamily="49" charset="0"/>
              </a:rPr>
              <a:t>;</a:t>
            </a:r>
          </a:p>
          <a:p>
            <a:r>
              <a:rPr lang="en-US" sz="1600" dirty="0">
                <a:latin typeface="Consolas" pitchFamily="49" charset="0"/>
                <a:cs typeface="Consolas" pitchFamily="49" charset="0"/>
              </a:rPr>
              <a:t>    y := x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 := x + 1;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 := x + 2;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&gt; y);</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8" name="Rectangle 7"/>
              <p:cNvSpPr/>
              <p:nvPr/>
            </p:nvSpPr>
            <p:spPr>
              <a:xfrm>
                <a:off x="7062293" y="1144287"/>
                <a:ext cx="4501896" cy="550920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x1 := </a:t>
                </a:r>
                <a:r>
                  <a:rPr lang="en-US" sz="1600" dirty="0">
                    <a:solidFill>
                      <a:srgbClr val="C00000"/>
                    </a:solidFill>
                    <a:latin typeface="Consolas" pitchFamily="49" charset="0"/>
                    <a:cs typeface="Consolas" pitchFamily="49" charset="0"/>
                  </a:rPr>
                  <a:t>*</a:t>
                </a:r>
                <a:r>
                  <a:rPr lang="en-US" sz="1600" dirty="0">
                    <a:latin typeface="Consolas" pitchFamily="49" charset="0"/>
                    <a:cs typeface="Consolas" pitchFamily="49" charset="0"/>
                  </a:rPr>
                  <a:t>;</a:t>
                </a:r>
              </a:p>
              <a:p>
                <a:r>
                  <a:rPr lang="en-US" sz="1600" dirty="0">
                    <a:latin typeface="Consolas" pitchFamily="49" charset="0"/>
                    <a:cs typeface="Consolas" pitchFamily="49" charset="0"/>
                  </a:rPr>
                  <a:t>    y1 := x1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x2 := x1 + 1; x4 := x2;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x3 := x1 + 2; x4 := x3;</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x4 := </a:t>
                </a:r>
                <a14:m>
                  <m:oMath xmlns:m="http://schemas.openxmlformats.org/officeDocument/2006/math">
                    <m:r>
                      <m:rPr>
                        <m:sty m:val="p"/>
                      </m:rPr>
                      <a:rPr lang="en-US" sz="1600" b="0" i="1" strike="sngStrike" smtClean="0">
                        <a:latin typeface="Cambria Math" panose="02040503050406030204" pitchFamily="18" charset="0"/>
                        <a:cs typeface="Consolas" pitchFamily="49" charset="0"/>
                      </a:rPr>
                      <m:t>φ</m:t>
                    </m:r>
                  </m:oMath>
                </a14:m>
                <a:r>
                  <a:rPr lang="en-US" sz="1600" strike="sngStrike" dirty="0">
                    <a:latin typeface="Consolas" pitchFamily="49" charset="0"/>
                    <a:cs typeface="Consolas" pitchFamily="49" charset="0"/>
                  </a:rPr>
                  <a:t>(x2, x3);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&gt; y1);</a:t>
                </a:r>
              </a:p>
              <a:p>
                <a:r>
                  <a:rPr lang="en-US" sz="1600" dirty="0">
                    <a:latin typeface="Consolas" pitchFamily="49" charset="0"/>
                    <a:cs typeface="Consolas" pitchFamily="49" charset="0"/>
                  </a:rPr>
                  <a:t>    x := x4; y :=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Choice>
        <mc:Fallback xmlns="">
          <p:sp>
            <p:nvSpPr>
              <p:cNvPr id="8" name="Rectangle 7"/>
              <p:cNvSpPr>
                <a:spLocks noRot="1" noChangeAspect="1" noMove="1" noResize="1" noEditPoints="1" noAdjustHandles="1" noChangeArrowheads="1" noChangeShapeType="1" noTextEdit="1"/>
              </p:cNvSpPr>
              <p:nvPr/>
            </p:nvSpPr>
            <p:spPr>
              <a:xfrm>
                <a:off x="7062293" y="1144287"/>
                <a:ext cx="4501896" cy="5509200"/>
              </a:xfrm>
              <a:prstGeom prst="rect">
                <a:avLst/>
              </a:prstGeom>
              <a:blipFill rotWithShape="0">
                <a:blip r:embed="rId2"/>
                <a:stretch>
                  <a:fillRect l="-812" t="-442" b="-332"/>
                </a:stretch>
              </a:blipFill>
            </p:spPr>
            <p:txBody>
              <a:bodyPr/>
              <a:lstStyle/>
              <a:p>
                <a:r>
                  <a:rPr lang="en-US">
                    <a:noFill/>
                  </a:rPr>
                  <a:t> </a:t>
                </a:r>
              </a:p>
            </p:txBody>
          </p:sp>
        </mc:Fallback>
      </mc:AlternateContent>
      <p:sp>
        <p:nvSpPr>
          <p:cNvPr id="9" name="Right Arrow 8"/>
          <p:cNvSpPr/>
          <p:nvPr/>
        </p:nvSpPr>
        <p:spPr>
          <a:xfrm>
            <a:off x="4912264" y="3814855"/>
            <a:ext cx="1604513" cy="6297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453516" y="3437222"/>
            <a:ext cx="642484" cy="461665"/>
          </a:xfrm>
          <a:prstGeom prst="rect">
            <a:avLst/>
          </a:prstGeom>
          <a:noFill/>
        </p:spPr>
        <p:txBody>
          <a:bodyPr wrap="none" rtlCol="0">
            <a:spAutoFit/>
          </a:bodyPr>
          <a:lstStyle/>
          <a:p>
            <a:r>
              <a:rPr lang="en-US" sz="2400" dirty="0"/>
              <a:t>SSA</a:t>
            </a:r>
          </a:p>
        </p:txBody>
      </p:sp>
    </p:spTree>
    <p:extLst>
      <p:ext uri="{BB962C8B-B14F-4D97-AF65-F5344CB8AC3E}">
        <p14:creationId xmlns:p14="http://schemas.microsoft.com/office/powerpoint/2010/main" val="4158612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a:t>
            </a:r>
          </a:p>
        </p:txBody>
      </p:sp>
      <p:sp>
        <p:nvSpPr>
          <p:cNvPr id="7" name="Rectangle 6"/>
          <p:cNvSpPr/>
          <p:nvPr/>
        </p:nvSpPr>
        <p:spPr>
          <a:xfrm>
            <a:off x="838200" y="1551993"/>
            <a:ext cx="4501896" cy="501675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r>
              <a:rPr lang="en-US" sz="1600" dirty="0">
                <a:latin typeface="Consolas" pitchFamily="49" charset="0"/>
                <a:cs typeface="Consolas" pitchFamily="49" charset="0"/>
              </a:rPr>
              <a:t>    x := </a:t>
            </a:r>
            <a:r>
              <a:rPr lang="en-US" sz="1600" dirty="0">
                <a:solidFill>
                  <a:srgbClr val="C00000"/>
                </a:solidFill>
                <a:latin typeface="Consolas" pitchFamily="49" charset="0"/>
                <a:cs typeface="Consolas" pitchFamily="49" charset="0"/>
              </a:rPr>
              <a:t>*</a:t>
            </a:r>
            <a:r>
              <a:rPr lang="en-US" sz="1600" dirty="0">
                <a:latin typeface="Consolas" pitchFamily="49" charset="0"/>
                <a:cs typeface="Consolas" pitchFamily="49" charset="0"/>
              </a:rPr>
              <a:t>;</a:t>
            </a:r>
          </a:p>
          <a:p>
            <a:r>
              <a:rPr lang="en-US" sz="1600" dirty="0">
                <a:latin typeface="Consolas" pitchFamily="49" charset="0"/>
                <a:cs typeface="Consolas" pitchFamily="49" charset="0"/>
              </a:rPr>
              <a:t>    y := x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x := x + 1;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x := x + 2;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&gt; y);</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8" name="Rectangle 7"/>
          <p:cNvSpPr/>
          <p:nvPr/>
        </p:nvSpPr>
        <p:spPr>
          <a:xfrm>
            <a:off x="7062292" y="1144287"/>
            <a:ext cx="4980355" cy="550920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y1 == x1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x2 == x1 + 1;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x3 == x1 + 2;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x3;</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endParaRPr lang="en-US" sz="1600" dirty="0">
              <a:solidFill>
                <a:srgbClr val="C00000"/>
              </a:solidFill>
              <a:latin typeface="Consolas" pitchFamily="49" charset="0"/>
              <a:cs typeface="Consolas" pitchFamily="49" charset="0"/>
            </a:endParaRPr>
          </a:p>
          <a:p>
            <a:r>
              <a:rPr lang="en-US" sz="1600" dirty="0">
                <a:solidFill>
                  <a:srgbClr val="C00000"/>
                </a:solidFill>
                <a:latin typeface="Consolas" pitchFamily="49" charset="0"/>
                <a:cs typeface="Consolas" pitchFamily="49" charset="0"/>
              </a:rPr>
              <a:t>    assume</a:t>
            </a:r>
            <a:r>
              <a:rPr lang="en-US" sz="1600" dirty="0">
                <a:latin typeface="Consolas" pitchFamily="49" charset="0"/>
                <a:cs typeface="Consolas" pitchFamily="49" charset="0"/>
              </a:rPr>
              <a:t> !(x4 &gt;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 x4;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 ==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9" name="Right Arrow 8"/>
          <p:cNvSpPr/>
          <p:nvPr/>
        </p:nvSpPr>
        <p:spPr>
          <a:xfrm>
            <a:off x="4912264" y="3814855"/>
            <a:ext cx="1604513" cy="6297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4912264" y="3437222"/>
            <a:ext cx="1642437" cy="461665"/>
          </a:xfrm>
          <a:prstGeom prst="rect">
            <a:avLst/>
          </a:prstGeom>
          <a:noFill/>
        </p:spPr>
        <p:txBody>
          <a:bodyPr wrap="none" rtlCol="0">
            <a:spAutoFit/>
          </a:bodyPr>
          <a:lstStyle/>
          <a:p>
            <a:r>
              <a:rPr lang="en-US" sz="2400" dirty="0" err="1"/>
              <a:t>SSA+Passify</a:t>
            </a:r>
            <a:endParaRPr lang="en-US" sz="2400" dirty="0"/>
          </a:p>
        </p:txBody>
      </p:sp>
    </p:spTree>
    <p:extLst>
      <p:ext uri="{BB962C8B-B14F-4D97-AF65-F5344CB8AC3E}">
        <p14:creationId xmlns:p14="http://schemas.microsoft.com/office/powerpoint/2010/main" val="2425833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a:t>
            </a:r>
          </a:p>
        </p:txBody>
      </p:sp>
      <p:sp>
        <p:nvSpPr>
          <p:cNvPr id="8" name="Rectangle 7"/>
          <p:cNvSpPr/>
          <p:nvPr/>
        </p:nvSpPr>
        <p:spPr>
          <a:xfrm>
            <a:off x="7062292" y="1144287"/>
            <a:ext cx="4980355" cy="550920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y1 == x1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x2 == x1 + 1;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x3 == x1 + 2;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x3;</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endParaRPr lang="en-US" sz="1600" dirty="0">
              <a:solidFill>
                <a:srgbClr val="C00000"/>
              </a:solidFill>
              <a:latin typeface="Consolas" pitchFamily="49" charset="0"/>
              <a:cs typeface="Consolas" pitchFamily="49" charset="0"/>
            </a:endParaRPr>
          </a:p>
          <a:p>
            <a:r>
              <a:rPr lang="en-US" sz="1600" dirty="0">
                <a:solidFill>
                  <a:srgbClr val="C00000"/>
                </a:solidFill>
                <a:latin typeface="Consolas" pitchFamily="49" charset="0"/>
                <a:cs typeface="Consolas" pitchFamily="49" charset="0"/>
              </a:rPr>
              <a:t>    assume</a:t>
            </a:r>
            <a:r>
              <a:rPr lang="en-US" sz="1600" dirty="0">
                <a:latin typeface="Consolas" pitchFamily="49" charset="0"/>
                <a:cs typeface="Consolas" pitchFamily="49" charset="0"/>
              </a:rPr>
              <a:t> !(x4 &gt;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 x4;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 ==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11" name="Rectangle 10"/>
              <p:cNvSpPr/>
              <p:nvPr/>
            </p:nvSpPr>
            <p:spPr>
              <a:xfrm>
                <a:off x="838200" y="1892976"/>
                <a:ext cx="4980355" cy="1815882"/>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latin typeface="Consolas" pitchFamily="49" charset="0"/>
                    <a:cs typeface="Consolas" pitchFamily="49" charset="0"/>
                  </a:rPr>
                  <a:t>C</a:t>
                </a:r>
                <a:r>
                  <a:rPr lang="en-US" sz="1600" baseline="-25000" dirty="0" err="1">
                    <a:latin typeface="Consolas" pitchFamily="49" charset="0"/>
                    <a:cs typeface="Consolas" pitchFamily="49" charset="0"/>
                  </a:rPr>
                  <a:t>start</a:t>
                </a:r>
                <a:r>
                  <a:rPr lang="en-US" sz="1600" dirty="0">
                    <a:latin typeface="Consolas" pitchFamily="49" charset="0"/>
                    <a:cs typeface="Consolas" pitchFamily="49" charset="0"/>
                  </a:rPr>
                  <a:t>: </a:t>
                </a:r>
                <a14:m>
                  <m:oMath xmlns:m="http://schemas.openxmlformats.org/officeDocument/2006/math">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m:t>
                    </m:r>
                    <m:r>
                      <a:rPr lang="en-US" sz="1600" b="0" i="1" smtClean="0">
                        <a:latin typeface="Cambria Math" panose="02040503050406030204" pitchFamily="18" charset="0"/>
                        <a:cs typeface="Consolas" pitchFamily="49" charset="0"/>
                      </a:rPr>
                      <m:t>𝑤</m:t>
                    </m:r>
                  </m:oMath>
                </a14:m>
                <a:endParaRPr lang="en-US" sz="1600"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C</a:t>
                </a:r>
                <a:r>
                  <a:rPr lang="en-US" sz="1600" baseline="-25000" dirty="0">
                    <a:latin typeface="Consolas" pitchFamily="49" charset="0"/>
                    <a:cs typeface="Consolas" pitchFamily="49" charset="0"/>
                  </a:rPr>
                  <a:t>l1</a:t>
                </a:r>
                <a:r>
                  <a:rPr lang="en-US" sz="1600" dirty="0">
                    <a:latin typeface="Consolas" pitchFamily="49" charset="0"/>
                    <a:cs typeface="Consolas" pitchFamily="49" charset="0"/>
                  </a:rPr>
                  <a:t>:</a:t>
                </a:r>
                <a14:m>
                  <m:oMath xmlns:m="http://schemas.openxmlformats.org/officeDocument/2006/math">
                    <m:r>
                      <a:rPr lang="en-US" sz="1600" b="0" i="0" smtClean="0">
                        <a:latin typeface="Cambria Math" panose="02040503050406030204" pitchFamily="18" charset="0"/>
                        <a:cs typeface="Consolas" pitchFamily="49" charset="0"/>
                      </a:rPr>
                      <m:t>   </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2==</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1+1∧ </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2</m:t>
                    </m:r>
                  </m:oMath>
                </a14:m>
                <a:endParaRPr lang="en-US" sz="1600" b="0"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C</a:t>
                </a:r>
                <a:r>
                  <a:rPr lang="en-US" sz="1600" baseline="-25000" dirty="0">
                    <a:latin typeface="Consolas" pitchFamily="49" charset="0"/>
                    <a:cs typeface="Consolas" pitchFamily="49" charset="0"/>
                  </a:rPr>
                  <a:t>l2</a:t>
                </a:r>
                <a:r>
                  <a:rPr lang="en-US" sz="1600" dirty="0">
                    <a:latin typeface="Consolas" pitchFamily="49" charset="0"/>
                    <a:cs typeface="Consolas" pitchFamily="49" charset="0"/>
                  </a:rPr>
                  <a:t>: </a:t>
                </a:r>
                <a14:m>
                  <m:oMath xmlns:m="http://schemas.openxmlformats.org/officeDocument/2006/math">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3==</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1+2∧</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3</m:t>
                    </m:r>
                  </m:oMath>
                </a14:m>
                <a:endParaRPr lang="en-US" sz="1600" i="1"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C</a:t>
                </a:r>
                <a:r>
                  <a:rPr lang="en-US" sz="1600" baseline="-25000" dirty="0">
                    <a:latin typeface="Consolas" pitchFamily="49" charset="0"/>
                    <a:cs typeface="Consolas" pitchFamily="49" charset="0"/>
                  </a:rPr>
                  <a:t>l3</a:t>
                </a:r>
                <a:r>
                  <a:rPr lang="en-US" sz="1600" dirty="0">
                    <a:latin typeface="Consolas" pitchFamily="49" charset="0"/>
                    <a:cs typeface="Consolas" pitchFamily="49" charset="0"/>
                  </a:rPr>
                  <a:t>: </a:t>
                </a:r>
                <a14:m>
                  <m:oMath xmlns:m="http://schemas.openxmlformats.org/officeDocument/2006/math">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4&gt;</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e>
                    </m:d>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oMath>
                </a14:m>
                <a:endParaRPr lang="en-US" sz="1600" i="1" dirty="0">
                  <a:latin typeface="Consolas" pitchFamily="49" charset="0"/>
                  <a:cs typeface="Consolas" pitchFamily="49" charset="0"/>
                </a:endParaRPr>
              </a:p>
            </p:txBody>
          </p:sp>
        </mc:Choice>
        <mc:Fallback xmlns="">
          <p:sp>
            <p:nvSpPr>
              <p:cNvPr id="11" name="Rectangle 10"/>
              <p:cNvSpPr>
                <a:spLocks noRot="1" noChangeAspect="1" noMove="1" noResize="1" noEditPoints="1" noAdjustHandles="1" noChangeArrowheads="1" noChangeShapeType="1" noTextEdit="1"/>
              </p:cNvSpPr>
              <p:nvPr/>
            </p:nvSpPr>
            <p:spPr>
              <a:xfrm>
                <a:off x="838200" y="1892976"/>
                <a:ext cx="4980355" cy="1815882"/>
              </a:xfrm>
              <a:prstGeom prst="rect">
                <a:avLst/>
              </a:prstGeom>
              <a:blipFill rotWithShape="0">
                <a:blip r:embed="rId2"/>
                <a:stretch>
                  <a:fillRect l="-734" t="-1342" b="-3020"/>
                </a:stretch>
              </a:blipFill>
            </p:spPr>
            <p:txBody>
              <a:bodyPr/>
              <a:lstStyle/>
              <a:p>
                <a:r>
                  <a:rPr lang="en-US">
                    <a:noFill/>
                  </a:rPr>
                  <a:t> </a:t>
                </a:r>
              </a:p>
            </p:txBody>
          </p:sp>
        </mc:Fallback>
      </mc:AlternateContent>
      <p:sp>
        <p:nvSpPr>
          <p:cNvPr id="3" name="TextBox 2"/>
          <p:cNvSpPr txBox="1"/>
          <p:nvPr/>
        </p:nvSpPr>
        <p:spPr>
          <a:xfrm>
            <a:off x="838200" y="1523644"/>
            <a:ext cx="1768305" cy="369332"/>
          </a:xfrm>
          <a:prstGeom prst="rect">
            <a:avLst/>
          </a:prstGeom>
          <a:noFill/>
        </p:spPr>
        <p:txBody>
          <a:bodyPr wrap="none" rtlCol="0">
            <a:spAutoFit/>
          </a:bodyPr>
          <a:lstStyle/>
          <a:p>
            <a:r>
              <a:rPr lang="en-US" dirty="0"/>
              <a:t>Block constraints</a:t>
            </a:r>
          </a:p>
        </p:txBody>
      </p:sp>
    </p:spTree>
    <p:extLst>
      <p:ext uri="{BB962C8B-B14F-4D97-AF65-F5344CB8AC3E}">
        <p14:creationId xmlns:p14="http://schemas.microsoft.com/office/powerpoint/2010/main" val="2003790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a:t>
            </a:r>
          </a:p>
        </p:txBody>
      </p:sp>
      <p:sp>
        <p:nvSpPr>
          <p:cNvPr id="8" name="Rectangle 7"/>
          <p:cNvSpPr/>
          <p:nvPr/>
        </p:nvSpPr>
        <p:spPr>
          <a:xfrm>
            <a:off x="7062292" y="1144287"/>
            <a:ext cx="4980355" cy="550920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f(w: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(x: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y: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start:</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y1 == x1 + w;</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x2 == x1 + 1;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x3 == x1 + 2;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x4 == x3;</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endParaRPr lang="en-US" sz="1600" dirty="0">
              <a:solidFill>
                <a:srgbClr val="C00000"/>
              </a:solidFill>
              <a:latin typeface="Consolas" pitchFamily="49" charset="0"/>
              <a:cs typeface="Consolas" pitchFamily="49" charset="0"/>
            </a:endParaRPr>
          </a:p>
          <a:p>
            <a:r>
              <a:rPr lang="en-US" sz="1600" dirty="0">
                <a:solidFill>
                  <a:srgbClr val="C00000"/>
                </a:solidFill>
                <a:latin typeface="Consolas" pitchFamily="49" charset="0"/>
                <a:cs typeface="Consolas" pitchFamily="49" charset="0"/>
              </a:rPr>
              <a:t>    assume</a:t>
            </a:r>
            <a:r>
              <a:rPr lang="en-US" sz="1600" dirty="0">
                <a:latin typeface="Consolas" pitchFamily="49" charset="0"/>
                <a:cs typeface="Consolas" pitchFamily="49" charset="0"/>
              </a:rPr>
              <a:t> !(x4 &gt;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x == x4;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y == y1;</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11" name="Rectangle 10"/>
              <p:cNvSpPr/>
              <p:nvPr/>
            </p:nvSpPr>
            <p:spPr>
              <a:xfrm>
                <a:off x="838200" y="1892976"/>
                <a:ext cx="5718048" cy="1360501"/>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m:rPr>
                            <m:sty m:val="p"/>
                          </m:rPr>
                          <a:rPr lang="en-US" sz="1600" b="0" i="0" smtClean="0">
                            <a:latin typeface="Cambria Math" panose="02040503050406030204" pitchFamily="18" charset="0"/>
                            <a:cs typeface="Consolas" pitchFamily="49" charset="0"/>
                          </a:rPr>
                          <m:t>b</m:t>
                        </m:r>
                      </m:e>
                      <m:sub>
                        <m:r>
                          <m:rPr>
                            <m:sty m:val="p"/>
                          </m:rPr>
                          <a:rPr lang="en-US" sz="1600" b="0" i="0" smtClean="0">
                            <a:latin typeface="Cambria Math" panose="02040503050406030204" pitchFamily="18" charset="0"/>
                            <a:cs typeface="Consolas" pitchFamily="49" charset="0"/>
                          </a:rPr>
                          <m:t>L</m:t>
                        </m:r>
                      </m:sub>
                    </m:sSub>
                  </m:oMath>
                </a14:m>
                <a:r>
                  <a:rPr lang="en-US" sz="1600" dirty="0">
                    <a:latin typeface="Consolas" pitchFamily="49" charset="0"/>
                    <a:cs typeface="Consolas" pitchFamily="49" charset="0"/>
                  </a:rPr>
                  <a:t> for each block L</a:t>
                </a:r>
              </a:p>
              <a:p>
                <a:pPr marL="342900" indent="-342900">
                  <a:buAutoNum type="arabicPeriod"/>
                </a:pPr>
                <a:r>
                  <a:rPr lang="en-US" sz="1600" dirty="0">
                    <a:latin typeface="Consolas" pitchFamily="49" charset="0"/>
                    <a:cs typeface="Consolas" pitchFamily="49" charset="0"/>
                  </a:rPr>
                  <a:t>E</a:t>
                </a:r>
                <a:r>
                  <a:rPr lang="en-US" sz="1600" baseline="-25000" dirty="0">
                    <a:latin typeface="Consolas" pitchFamily="49" charset="0"/>
                    <a:cs typeface="Consolas" pitchFamily="49" charset="0"/>
                  </a:rPr>
                  <a:t>L</a:t>
                </a:r>
                <a:r>
                  <a:rPr lang="en-US" sz="1600" dirty="0">
                    <a:latin typeface="Consolas" pitchFamily="49" charset="0"/>
                    <a:cs typeface="Consolas" pitchFamily="49" charset="0"/>
                  </a:rPr>
                  <a:t> is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𝐿</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𝐶</m:t>
                        </m:r>
                      </m:e>
                      <m:sub>
                        <m:r>
                          <a:rPr lang="en-US" sz="1600" b="0" i="1" smtClean="0">
                            <a:latin typeface="Cambria Math" panose="02040503050406030204" pitchFamily="18" charset="0"/>
                            <a:cs typeface="Consolas" pitchFamily="49" charset="0"/>
                          </a:rPr>
                          <m:t>𝐿</m:t>
                        </m:r>
                      </m:sub>
                    </m:sSub>
                  </m:oMath>
                </a14:m>
                <a:r>
                  <a:rPr lang="en-US" sz="1600" dirty="0">
                    <a:latin typeface="Consolas" pitchFamily="49" charset="0"/>
                    <a:cs typeface="Consolas" pitchFamily="49" charset="0"/>
                  </a:rPr>
                  <a:t> if L ends in return</a:t>
                </a:r>
              </a:p>
              <a:p>
                <a:r>
                  <a:rPr lang="en-US" sz="1600" dirty="0">
                    <a:latin typeface="Consolas" pitchFamily="49" charset="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𝐿</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𝐶</m:t>
                        </m:r>
                      </m:e>
                      <m:sub>
                        <m:r>
                          <a:rPr lang="en-US" sz="1600" b="0" i="1" smtClean="0">
                            <a:latin typeface="Cambria Math" panose="02040503050406030204" pitchFamily="18" charset="0"/>
                            <a:cs typeface="Consolas" pitchFamily="49" charset="0"/>
                          </a:rPr>
                          <m:t>𝐿</m:t>
                        </m:r>
                      </m:sub>
                    </m:sSub>
                    <m:r>
                      <a:rPr lang="en-US" sz="1600" b="0" i="1" smtClean="0">
                        <a:latin typeface="Cambria Math" panose="02040503050406030204" pitchFamily="18" charset="0"/>
                        <a:cs typeface="Consolas" pitchFamily="49" charset="0"/>
                      </a:rPr>
                      <m:t>∧  </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m:t>
                        </m:r>
                      </m:e>
                      <m:sub>
                        <m:r>
                          <a:rPr lang="en-US" sz="1600" b="0" i="1" smtClean="0">
                            <a:latin typeface="Cambria Math" panose="02040503050406030204" pitchFamily="18" charset="0"/>
                            <a:cs typeface="Consolas" pitchFamily="49" charset="0"/>
                          </a:rPr>
                          <m:t>𝑚</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𝑆𝑢𝑐𝑐</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𝐿</m:t>
                            </m:r>
                          </m:e>
                        </m:d>
                      </m:sub>
                    </m:sSub>
                    <m:r>
                      <a:rPr lang="en-US" sz="1600" b="0" i="1" smtClean="0">
                        <a:latin typeface="Cambria Math" panose="02040503050406030204" pitchFamily="18" charset="0"/>
                        <a:cs typeface="Consolas" pitchFamily="49" charset="0"/>
                      </a:rPr>
                      <m:t> </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𝑚</m:t>
                        </m:r>
                      </m:sub>
                    </m:sSub>
                  </m:oMath>
                </a14:m>
                <a:endParaRPr lang="en-US" sz="1600" dirty="0">
                  <a:latin typeface="Consolas" pitchFamily="49" charset="0"/>
                  <a:cs typeface="Consolas" pitchFamily="49" charset="0"/>
                </a:endParaRPr>
              </a:p>
              <a:p>
                <a:r>
                  <a:rPr lang="en-US" sz="1600" dirty="0">
                    <a:latin typeface="Consolas" pitchFamily="49" charset="0"/>
                    <a:cs typeface="Consolas" pitchFamily="49" charset="0"/>
                  </a:rPr>
                  <a:t>3. VC(f) is</a:t>
                </a:r>
              </a:p>
              <a:p>
                <a:r>
                  <a:rPr lang="en-US" sz="1600" dirty="0">
                    <a:latin typeface="Consolas" pitchFamily="49" charset="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𝑠𝑡𝑎𝑟𝑡</m:t>
                        </m:r>
                      </m:sub>
                    </m:sSub>
                    <m:r>
                      <a:rPr lang="en-US" sz="1600" b="0" i="1" smtClean="0">
                        <a:latin typeface="Cambria Math" panose="02040503050406030204" pitchFamily="18" charset="0"/>
                        <a:cs typeface="Consolas" pitchFamily="49" charset="0"/>
                      </a:rPr>
                      <m:t>   ∧ </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   (  ∧</m:t>
                        </m:r>
                      </m:e>
                      <m:sub>
                        <m:r>
                          <a:rPr lang="en-US" sz="1600" b="0" i="1" smtClean="0">
                            <a:latin typeface="Cambria Math" panose="02040503050406030204" pitchFamily="18" charset="0"/>
                            <a:cs typeface="Consolas" pitchFamily="49" charset="0"/>
                          </a:rPr>
                          <m:t>𝐿</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𝐵𝑙𝑜𝑐𝑘𝑠</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𝑓</m:t>
                            </m:r>
                          </m:e>
                        </m:d>
                      </m:sub>
                    </m:sSub>
                    <m:r>
                      <a:rPr lang="en-US" sz="1600" b="0" i="1" smtClean="0">
                        <a:latin typeface="Cambria Math" panose="02040503050406030204" pitchFamily="18" charset="0"/>
                        <a:cs typeface="Consolas" pitchFamily="49" charset="0"/>
                      </a:rPr>
                      <m:t> </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𝐸</m:t>
                        </m:r>
                      </m:e>
                      <m:sub>
                        <m:r>
                          <a:rPr lang="en-US" sz="1600" b="0" i="1" smtClean="0">
                            <a:latin typeface="Cambria Math" panose="02040503050406030204" pitchFamily="18" charset="0"/>
                            <a:cs typeface="Consolas" pitchFamily="49" charset="0"/>
                          </a:rPr>
                          <m:t>𝐿</m:t>
                        </m:r>
                      </m:sub>
                    </m:sSub>
                    <m:r>
                      <a:rPr lang="en-US" sz="1600" b="0" i="1" smtClean="0">
                        <a:latin typeface="Cambria Math" panose="02040503050406030204" pitchFamily="18" charset="0"/>
                        <a:cs typeface="Consolas" pitchFamily="49" charset="0"/>
                      </a:rPr>
                      <m:t> )</m:t>
                    </m:r>
                  </m:oMath>
                </a14:m>
                <a:endParaRPr lang="en-US" sz="1600" dirty="0">
                  <a:latin typeface="Consolas" pitchFamily="49" charset="0"/>
                  <a:cs typeface="Consolas" pitchFamily="49" charset="0"/>
                </a:endParaRPr>
              </a:p>
            </p:txBody>
          </p:sp>
        </mc:Choice>
        <mc:Fallback xmlns="">
          <p:sp>
            <p:nvSpPr>
              <p:cNvPr id="11" name="Rectangle 10"/>
              <p:cNvSpPr>
                <a:spLocks noRot="1" noChangeAspect="1" noMove="1" noResize="1" noEditPoints="1" noAdjustHandles="1" noChangeArrowheads="1" noChangeShapeType="1" noTextEdit="1"/>
              </p:cNvSpPr>
              <p:nvPr/>
            </p:nvSpPr>
            <p:spPr>
              <a:xfrm>
                <a:off x="838200" y="1892976"/>
                <a:ext cx="5718048" cy="1360501"/>
              </a:xfrm>
              <a:prstGeom prst="rect">
                <a:avLst/>
              </a:prstGeom>
              <a:blipFill rotWithShape="0">
                <a:blip r:embed="rId2"/>
                <a:stretch>
                  <a:fillRect l="-639" t="-1786"/>
                </a:stretch>
              </a:blipFill>
            </p:spPr>
            <p:txBody>
              <a:bodyPr/>
              <a:lstStyle/>
              <a:p>
                <a:r>
                  <a:rPr lang="en-US">
                    <a:noFill/>
                  </a:rPr>
                  <a:t> </a:t>
                </a:r>
              </a:p>
            </p:txBody>
          </p:sp>
        </mc:Fallback>
      </mc:AlternateContent>
      <p:sp>
        <p:nvSpPr>
          <p:cNvPr id="3" name="TextBox 2"/>
          <p:cNvSpPr txBox="1"/>
          <p:nvPr/>
        </p:nvSpPr>
        <p:spPr>
          <a:xfrm>
            <a:off x="838200" y="1523644"/>
            <a:ext cx="1116011" cy="369332"/>
          </a:xfrm>
          <a:prstGeom prst="rect">
            <a:avLst/>
          </a:prstGeom>
          <a:noFill/>
        </p:spPr>
        <p:txBody>
          <a:bodyPr wrap="none" rtlCol="0">
            <a:spAutoFit/>
          </a:bodyPr>
          <a:lstStyle/>
          <a:p>
            <a:r>
              <a:rPr lang="en-US" dirty="0"/>
              <a:t>Algorithm</a:t>
            </a:r>
          </a:p>
        </p:txBody>
      </p:sp>
      <p:sp>
        <p:nvSpPr>
          <p:cNvPr id="13" name="TextBox 12"/>
          <p:cNvSpPr txBox="1"/>
          <p:nvPr/>
        </p:nvSpPr>
        <p:spPr>
          <a:xfrm>
            <a:off x="802089" y="4071772"/>
            <a:ext cx="1768305" cy="369332"/>
          </a:xfrm>
          <a:prstGeom prst="rect">
            <a:avLst/>
          </a:prstGeom>
          <a:noFill/>
        </p:spPr>
        <p:txBody>
          <a:bodyPr wrap="none" rtlCol="0">
            <a:spAutoFit/>
          </a:bodyPr>
          <a:lstStyle/>
          <a:p>
            <a:r>
              <a:rPr lang="en-US" dirty="0"/>
              <a:t>Block constraints</a:t>
            </a:r>
          </a:p>
        </p:txBody>
      </p:sp>
      <mc:AlternateContent xmlns:mc="http://schemas.openxmlformats.org/markup-compatibility/2006" xmlns:a14="http://schemas.microsoft.com/office/drawing/2010/main">
        <mc:Choice Requires="a14">
          <p:sp>
            <p:nvSpPr>
              <p:cNvPr id="9" name="Rectangle 8"/>
              <p:cNvSpPr/>
              <p:nvPr/>
            </p:nvSpPr>
            <p:spPr>
              <a:xfrm>
                <a:off x="838200" y="4441272"/>
                <a:ext cx="4980355" cy="1815882"/>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latin typeface="Consolas" pitchFamily="49" charset="0"/>
                    <a:cs typeface="Consolas" pitchFamily="49" charset="0"/>
                  </a:rPr>
                  <a:t>E</a:t>
                </a:r>
                <a:r>
                  <a:rPr lang="en-US" sz="1600" baseline="-25000" dirty="0" err="1">
                    <a:latin typeface="Consolas" pitchFamily="49" charset="0"/>
                    <a:cs typeface="Consolas" pitchFamily="49" charset="0"/>
                  </a:rPr>
                  <a:t>start</a:t>
                </a:r>
                <a:r>
                  <a:rPr lang="en-US" sz="1600" dirty="0">
                    <a:latin typeface="Consolas" pitchFamily="49" charset="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m:rPr>
                            <m:sty m:val="p"/>
                          </m:rPr>
                          <a:rPr lang="en-US" sz="1600" b="0" i="0" smtClean="0">
                            <a:latin typeface="Cambria Math" panose="02040503050406030204" pitchFamily="18" charset="0"/>
                            <a:cs typeface="Consolas" pitchFamily="49" charset="0"/>
                          </a:rPr>
                          <m:t>b</m:t>
                        </m:r>
                      </m:e>
                      <m:sub>
                        <m:r>
                          <m:rPr>
                            <m:sty m:val="p"/>
                          </m:rPr>
                          <a:rPr lang="en-US" sz="1600" b="0" i="0" smtClean="0">
                            <a:latin typeface="Cambria Math" panose="02040503050406030204" pitchFamily="18" charset="0"/>
                            <a:cs typeface="Consolas" pitchFamily="49" charset="0"/>
                          </a:rPr>
                          <m:t>start</m:t>
                        </m:r>
                      </m:sub>
                    </m:sSub>
                    <m:r>
                      <a:rPr lang="en-US" sz="1600" b="0" i="0"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m:t>
                        </m:r>
                        <m:r>
                          <a:rPr lang="en-US" sz="1600" b="0" i="1" smtClean="0">
                            <a:latin typeface="Cambria Math" panose="02040503050406030204" pitchFamily="18" charset="0"/>
                            <a:cs typeface="Consolas" pitchFamily="49" charset="0"/>
                          </a:rPr>
                          <m:t>𝑤</m:t>
                        </m:r>
                      </m:e>
                    </m:d>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𝑙</m:t>
                        </m:r>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𝑙</m:t>
                        </m:r>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m:t>
                    </m:r>
                  </m:oMath>
                </a14:m>
                <a:endParaRPr lang="en-US" sz="1600"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E</a:t>
                </a:r>
                <a:r>
                  <a:rPr lang="en-US" sz="1600" baseline="-25000" dirty="0">
                    <a:latin typeface="Consolas" pitchFamily="49" charset="0"/>
                    <a:cs typeface="Consolas" pitchFamily="49" charset="0"/>
                  </a:rPr>
                  <a:t>l1</a:t>
                </a:r>
                <a:r>
                  <a:rPr lang="en-US" sz="1600" dirty="0">
                    <a:latin typeface="Consolas" pitchFamily="49" charset="0"/>
                    <a:cs typeface="Consolas" pitchFamily="49" charset="0"/>
                  </a:rPr>
                  <a:t>:</a:t>
                </a:r>
                <a14:m>
                  <m:oMath xmlns:m="http://schemas.openxmlformats.org/officeDocument/2006/math">
                    <m:r>
                      <a:rPr lang="en-US" sz="1600" b="0" i="0" smtClean="0">
                        <a:latin typeface="Cambria Math" panose="02040503050406030204" pitchFamily="18" charset="0"/>
                        <a:cs typeface="Consolas" pitchFamily="49" charset="0"/>
                      </a:rPr>
                      <m:t>   </m:t>
                    </m:r>
                    <m:sSub>
                      <m:sSubPr>
                        <m:ctrlPr>
                          <a:rPr lang="en-US" sz="1600" b="0" i="1" smtClean="0">
                            <a:latin typeface="Cambria Math" panose="02040503050406030204" pitchFamily="18" charset="0"/>
                            <a:cs typeface="Consolas" pitchFamily="49" charset="0"/>
                          </a:rPr>
                        </m:ctrlPr>
                      </m:sSubPr>
                      <m:e>
                        <m:r>
                          <m:rPr>
                            <m:sty m:val="p"/>
                          </m:rPr>
                          <a:rPr lang="en-US" sz="1600" b="0" i="0" smtClean="0">
                            <a:latin typeface="Cambria Math" panose="02040503050406030204" pitchFamily="18" charset="0"/>
                            <a:cs typeface="Consolas" pitchFamily="49" charset="0"/>
                          </a:rPr>
                          <m:t>b</m:t>
                        </m:r>
                      </m:e>
                      <m:sub>
                        <m:r>
                          <m:rPr>
                            <m:sty m:val="p"/>
                          </m:rPr>
                          <a:rPr lang="en-US" sz="1600" b="0" i="0" smtClean="0">
                            <a:latin typeface="Cambria Math" panose="02040503050406030204" pitchFamily="18" charset="0"/>
                            <a:cs typeface="Consolas" pitchFamily="49" charset="0"/>
                          </a:rPr>
                          <m:t>l</m:t>
                        </m:r>
                        <m:r>
                          <a:rPr lang="en-US" sz="1600" b="0" i="0" smtClean="0">
                            <a:latin typeface="Cambria Math" panose="02040503050406030204" pitchFamily="18" charset="0"/>
                            <a:cs typeface="Consolas" pitchFamily="49" charset="0"/>
                          </a:rPr>
                          <m:t>1</m:t>
                        </m:r>
                      </m:sub>
                    </m:sSub>
                    <m:r>
                      <a:rPr lang="en-US" sz="1600" b="0" i="0"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2==</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1+1∧ </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2</m:t>
                        </m:r>
                      </m:e>
                    </m:d>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𝑙</m:t>
                        </m:r>
                        <m:r>
                          <a:rPr lang="en-US" sz="1600" b="0" i="1" smtClean="0">
                            <a:latin typeface="Cambria Math" panose="02040503050406030204" pitchFamily="18" charset="0"/>
                            <a:cs typeface="Consolas" pitchFamily="49" charset="0"/>
                          </a:rPr>
                          <m:t>3</m:t>
                        </m:r>
                      </m:sub>
                    </m:sSub>
                    <m:r>
                      <a:rPr lang="en-US" sz="1600" b="0" i="1" smtClean="0">
                        <a:latin typeface="Cambria Math" panose="02040503050406030204" pitchFamily="18" charset="0"/>
                        <a:cs typeface="Consolas" pitchFamily="49" charset="0"/>
                      </a:rPr>
                      <m:t> </m:t>
                    </m:r>
                  </m:oMath>
                </a14:m>
                <a:endParaRPr lang="en-US" sz="1600" b="0"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E</a:t>
                </a:r>
                <a:r>
                  <a:rPr lang="en-US" sz="1600" baseline="-25000" dirty="0">
                    <a:latin typeface="Consolas" pitchFamily="49" charset="0"/>
                    <a:cs typeface="Consolas" pitchFamily="49" charset="0"/>
                  </a:rPr>
                  <a:t>l2</a:t>
                </a:r>
                <a:r>
                  <a:rPr lang="en-US" sz="1600" dirty="0">
                    <a:latin typeface="Consolas" pitchFamily="49" charset="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m:rPr>
                            <m:sty m:val="p"/>
                          </m:rPr>
                          <a:rPr lang="en-US" sz="1600" b="0" i="0" smtClean="0">
                            <a:latin typeface="Cambria Math" panose="02040503050406030204" pitchFamily="18" charset="0"/>
                            <a:cs typeface="Consolas" pitchFamily="49" charset="0"/>
                          </a:rPr>
                          <m:t>b</m:t>
                        </m:r>
                      </m:e>
                      <m:sub>
                        <m:r>
                          <m:rPr>
                            <m:sty m:val="p"/>
                          </m:rPr>
                          <a:rPr lang="en-US" sz="1600" b="0" i="0" smtClean="0">
                            <a:latin typeface="Cambria Math" panose="02040503050406030204" pitchFamily="18" charset="0"/>
                            <a:cs typeface="Consolas" pitchFamily="49" charset="0"/>
                          </a:rPr>
                          <m:t>l</m:t>
                        </m:r>
                        <m:r>
                          <a:rPr lang="en-US" sz="1600" b="0" i="1" smtClean="0">
                            <a:latin typeface="Cambria Math" panose="02040503050406030204" pitchFamily="18" charset="0"/>
                            <a:cs typeface="Consolas" pitchFamily="49" charset="0"/>
                          </a:rPr>
                          <m:t>2</m:t>
                        </m:r>
                      </m:sub>
                    </m:sSub>
                    <m:r>
                      <a:rPr lang="en-US" sz="1600" b="0" i="0"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3==</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1+2∧</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3</m:t>
                        </m:r>
                      </m:e>
                    </m:d>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𝑙</m:t>
                        </m:r>
                        <m:r>
                          <a:rPr lang="en-US" sz="1600" b="0" i="1" smtClean="0">
                            <a:latin typeface="Cambria Math" panose="02040503050406030204" pitchFamily="18" charset="0"/>
                            <a:cs typeface="Consolas" pitchFamily="49" charset="0"/>
                          </a:rPr>
                          <m:t>3</m:t>
                        </m:r>
                      </m:sub>
                    </m:sSub>
                  </m:oMath>
                </a14:m>
                <a:endParaRPr lang="en-US" sz="1600" i="1" dirty="0">
                  <a:latin typeface="Consolas" pitchFamily="49" charset="0"/>
                  <a:cs typeface="Consolas" pitchFamily="49" charset="0"/>
                </a:endParaRP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E</a:t>
                </a:r>
                <a:r>
                  <a:rPr lang="en-US" sz="1600" baseline="-25000" dirty="0">
                    <a:latin typeface="Consolas" pitchFamily="49" charset="0"/>
                    <a:cs typeface="Consolas" pitchFamily="49" charset="0"/>
                  </a:rPr>
                  <a:t>l3</a:t>
                </a:r>
                <a:r>
                  <a:rPr lang="en-US" sz="1600" dirty="0">
                    <a:latin typeface="Consolas" pitchFamily="49" charset="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m:rPr>
                            <m:sty m:val="p"/>
                          </m:rPr>
                          <a:rPr lang="en-US" sz="1600" b="0" i="0" smtClean="0">
                            <a:latin typeface="Cambria Math" panose="02040503050406030204" pitchFamily="18" charset="0"/>
                            <a:cs typeface="Consolas" pitchFamily="49" charset="0"/>
                          </a:rPr>
                          <m:t>b</m:t>
                        </m:r>
                      </m:e>
                      <m:sub>
                        <m:r>
                          <m:rPr>
                            <m:sty m:val="p"/>
                          </m:rPr>
                          <a:rPr lang="en-US" sz="1600" b="0" i="0" smtClean="0">
                            <a:latin typeface="Cambria Math" panose="02040503050406030204" pitchFamily="18" charset="0"/>
                            <a:cs typeface="Consolas" pitchFamily="49" charset="0"/>
                          </a:rPr>
                          <m:t>l</m:t>
                        </m:r>
                        <m:r>
                          <a:rPr lang="en-US" sz="1600" b="0" i="1" smtClean="0">
                            <a:latin typeface="Cambria Math" panose="02040503050406030204" pitchFamily="18" charset="0"/>
                            <a:cs typeface="Consolas" pitchFamily="49" charset="0"/>
                          </a:rPr>
                          <m:t>3</m:t>
                        </m:r>
                      </m:sub>
                    </m:sSub>
                    <m:r>
                      <a:rPr lang="en-US" sz="1600" b="0" i="0"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4&gt;</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e>
                        </m:d>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𝑥</m:t>
                        </m:r>
                        <m:r>
                          <a:rPr lang="en-US" sz="1600" b="0" i="1" smtClean="0">
                            <a:latin typeface="Cambria Math" panose="02040503050406030204" pitchFamily="18" charset="0"/>
                            <a:cs typeface="Consolas" pitchFamily="49" charset="0"/>
                          </a:rPr>
                          <m:t>4∧</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𝑦</m:t>
                        </m:r>
                        <m:r>
                          <a:rPr lang="en-US" sz="1600" b="0" i="1" smtClean="0">
                            <a:latin typeface="Cambria Math" panose="02040503050406030204" pitchFamily="18" charset="0"/>
                            <a:cs typeface="Consolas" pitchFamily="49" charset="0"/>
                          </a:rPr>
                          <m:t>1</m:t>
                        </m:r>
                      </m:e>
                    </m:d>
                  </m:oMath>
                </a14:m>
                <a:endParaRPr lang="en-US" sz="1600" i="1" dirty="0">
                  <a:latin typeface="Consolas" pitchFamily="49" charset="0"/>
                  <a:cs typeface="Consolas" pitchFamily="49" charset="0"/>
                </a:endParaRPr>
              </a:p>
            </p:txBody>
          </p:sp>
        </mc:Choice>
        <mc:Fallback xmlns="">
          <p:sp>
            <p:nvSpPr>
              <p:cNvPr id="9" name="Rectangle 8"/>
              <p:cNvSpPr>
                <a:spLocks noRot="1" noChangeAspect="1" noMove="1" noResize="1" noEditPoints="1" noAdjustHandles="1" noChangeArrowheads="1" noChangeShapeType="1" noTextEdit="1"/>
              </p:cNvSpPr>
              <p:nvPr/>
            </p:nvSpPr>
            <p:spPr>
              <a:xfrm>
                <a:off x="838200" y="4441272"/>
                <a:ext cx="4980355" cy="1815882"/>
              </a:xfrm>
              <a:prstGeom prst="rect">
                <a:avLst/>
              </a:prstGeom>
              <a:blipFill rotWithShape="0">
                <a:blip r:embed="rId3"/>
                <a:stretch>
                  <a:fillRect l="-734" t="-1342" b="-3020"/>
                </a:stretch>
              </a:blipFill>
            </p:spPr>
            <p:txBody>
              <a:bodyPr/>
              <a:lstStyle/>
              <a:p>
                <a:r>
                  <a:rPr lang="en-US">
                    <a:noFill/>
                  </a:rPr>
                  <a:t> </a:t>
                </a:r>
              </a:p>
            </p:txBody>
          </p:sp>
        </mc:Fallback>
      </mc:AlternateContent>
    </p:spTree>
    <p:extLst>
      <p:ext uri="{BB962C8B-B14F-4D97-AF65-F5344CB8AC3E}">
        <p14:creationId xmlns:p14="http://schemas.microsoft.com/office/powerpoint/2010/main" val="3728162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 Multiple Procedures</a:t>
            </a:r>
          </a:p>
        </p:txBody>
      </p:sp>
      <p:sp>
        <p:nvSpPr>
          <p:cNvPr id="4" name="Rectangle 3"/>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5" name="Rectangle 4"/>
          <p:cNvSpPr/>
          <p:nvPr/>
        </p:nvSpPr>
        <p:spPr>
          <a:xfrm>
            <a:off x="5818555" y="1476796"/>
            <a:ext cx="2696053" cy="1323439"/>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g(a: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(b: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b := a + 1;</a:t>
            </a:r>
          </a:p>
          <a:p>
            <a:r>
              <a:rPr lang="en-US" sz="1600" dirty="0">
                <a:latin typeface="Consolas" pitchFamily="49" charset="0"/>
                <a:cs typeface="Consolas" pitchFamily="49" charset="0"/>
              </a:rPr>
              <a:t>}</a:t>
            </a:r>
          </a:p>
        </p:txBody>
      </p:sp>
    </p:spTree>
    <p:extLst>
      <p:ext uri="{BB962C8B-B14F-4D97-AF65-F5344CB8AC3E}">
        <p14:creationId xmlns:p14="http://schemas.microsoft.com/office/powerpoint/2010/main" val="797890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57668" y="4274906"/>
            <a:ext cx="10343072" cy="144655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1" u="none" strike="noStrike" kern="1200" cap="none" spc="0" normalizeH="0" baseline="0" noProof="0" dirty="0">
                <a:ln>
                  <a:noFill/>
                </a:ln>
                <a:solidFill>
                  <a:prstClr val="black"/>
                </a:solidFill>
                <a:effectLst/>
                <a:uLnTx/>
                <a:uFillTx/>
                <a:latin typeface="Calibri" panose="020F0502020204030204"/>
                <a:ea typeface="+mn-ea"/>
                <a:cs typeface="+mn-cs"/>
              </a:rPr>
              <a:t>Does there exist a program execution that establishes the presence of an error?</a:t>
            </a:r>
          </a:p>
        </p:txBody>
      </p:sp>
      <p:sp>
        <p:nvSpPr>
          <p:cNvPr id="6" name="Rectangle 5"/>
          <p:cNvSpPr/>
          <p:nvPr/>
        </p:nvSpPr>
        <p:spPr>
          <a:xfrm>
            <a:off x="757668" y="2828356"/>
            <a:ext cx="10343072" cy="144655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1" u="none" strike="noStrike" kern="1200" cap="none" spc="0" normalizeH="0" baseline="0" noProof="0" dirty="0">
                <a:ln>
                  <a:noFill/>
                </a:ln>
                <a:solidFill>
                  <a:prstClr val="black"/>
                </a:solidFill>
                <a:effectLst/>
                <a:uLnTx/>
                <a:uFillTx/>
                <a:latin typeface="Calibri" panose="020F0502020204030204"/>
                <a:ea typeface="+mn-ea"/>
                <a:cs typeface="+mn-cs"/>
              </a:rPr>
              <a:t>Does there exist a proof that establishes the absence of errors?</a:t>
            </a:r>
          </a:p>
        </p:txBody>
      </p:sp>
      <p:sp>
        <p:nvSpPr>
          <p:cNvPr id="7" name="Rectangle 6"/>
          <p:cNvSpPr/>
          <p:nvPr/>
        </p:nvSpPr>
        <p:spPr>
          <a:xfrm>
            <a:off x="4942936" y="3166911"/>
            <a:ext cx="1457864" cy="76944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1" u="none" strike="noStrike" kern="1200" cap="none" spc="0" normalizeH="0" baseline="0" noProof="0" dirty="0">
                <a:ln>
                  <a:noFill/>
                </a:ln>
                <a:solidFill>
                  <a:prstClr val="black"/>
                </a:solidFill>
                <a:effectLst/>
                <a:uLnTx/>
                <a:uFillTx/>
                <a:latin typeface="Calibri" panose="020F0502020204030204"/>
                <a:ea typeface="+mn-ea"/>
                <a:cs typeface="+mn-cs"/>
              </a:rPr>
              <a:t>vs.</a:t>
            </a:r>
          </a:p>
        </p:txBody>
      </p:sp>
    </p:spTree>
    <p:extLst>
      <p:ext uri="{BB962C8B-B14F-4D97-AF65-F5344CB8AC3E}">
        <p14:creationId xmlns:p14="http://schemas.microsoft.com/office/powerpoint/2010/main" val="375603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1.875E-6 -4.07407E-6 L -0.00222 -0.22176 " pathEditMode="relative" rAng="0" ptsTypes="AA">
                                      <p:cBhvr>
                                        <p:cTn id="6" dur="2000" fill="hold"/>
                                        <p:tgtEl>
                                          <p:spTgt spid="6"/>
                                        </p:tgtEl>
                                        <p:attrNameLst>
                                          <p:attrName>ppt_x</p:attrName>
                                          <p:attrName>ppt_y</p:attrName>
                                        </p:attrNameLst>
                                      </p:cBhvr>
                                      <p:rCtr x="-117" y="-11088"/>
                                    </p:animMotion>
                                  </p:childTnLst>
                                </p:cTn>
                              </p:par>
                            </p:childTnLst>
                          </p:cTn>
                        </p:par>
                        <p:par>
                          <p:cTn id="7" fill="hold">
                            <p:stCondLst>
                              <p:cond delay="2000"/>
                            </p:stCondLst>
                            <p:childTnLst>
                              <p:par>
                                <p:cTn id="8" presetID="1"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 Multiple Procedures</a:t>
            </a:r>
          </a:p>
        </p:txBody>
      </p:sp>
      <p:sp>
        <p:nvSpPr>
          <p:cNvPr id="4" name="Rectangle 3"/>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g(v1);</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M0;</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g(v2);</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5" name="Rectangle 4"/>
          <p:cNvSpPr/>
          <p:nvPr/>
        </p:nvSpPr>
        <p:spPr>
          <a:xfrm>
            <a:off x="5818555" y="1476796"/>
            <a:ext cx="2696053" cy="1323439"/>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g(a: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(b: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b := a + 1;</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8" name="Rectangle 7"/>
              <p:cNvSpPr/>
              <p:nvPr/>
            </p:nvSpPr>
            <p:spPr>
              <a:xfrm>
                <a:off x="5818555" y="5346851"/>
                <a:ext cx="5718048" cy="338554"/>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𝑖</m:t>
                        </m:r>
                      </m:sub>
                    </m:sSub>
                  </m:oMath>
                </a14:m>
                <a:r>
                  <a:rPr lang="en-US" sz="1600" dirty="0">
                    <a:latin typeface="Consolas" pitchFamily="49" charset="0"/>
                    <a:cs typeface="Consolas" pitchFamily="49" charset="0"/>
                  </a:rPr>
                  <a:t> for each call</a:t>
                </a:r>
              </a:p>
            </p:txBody>
          </p:sp>
        </mc:Choice>
        <mc:Fallback xmlns="">
          <p:sp>
            <p:nvSpPr>
              <p:cNvPr id="8" name="Rectangle 7"/>
              <p:cNvSpPr>
                <a:spLocks noRot="1" noChangeAspect="1" noMove="1" noResize="1" noEditPoints="1" noAdjustHandles="1" noChangeArrowheads="1" noChangeShapeType="1" noTextEdit="1"/>
              </p:cNvSpPr>
              <p:nvPr/>
            </p:nvSpPr>
            <p:spPr>
              <a:xfrm>
                <a:off x="5818555" y="5346851"/>
                <a:ext cx="5718048" cy="338554"/>
              </a:xfrm>
              <a:prstGeom prst="rect">
                <a:avLst/>
              </a:prstGeom>
              <a:blipFill rotWithShape="0">
                <a:blip r:embed="rId2"/>
                <a:stretch>
                  <a:fillRect l="-426" t="-7018" b="-17544"/>
                </a:stretch>
              </a:blipFill>
            </p:spPr>
            <p:txBody>
              <a:bodyPr/>
              <a:lstStyle/>
              <a:p>
                <a:r>
                  <a:rPr lang="en-US">
                    <a:noFill/>
                  </a:rPr>
                  <a:t> </a:t>
                </a:r>
              </a:p>
            </p:txBody>
          </p:sp>
        </mc:Fallback>
      </mc:AlternateContent>
      <p:sp>
        <p:nvSpPr>
          <p:cNvPr id="9" name="TextBox 8"/>
          <p:cNvSpPr txBox="1"/>
          <p:nvPr/>
        </p:nvSpPr>
        <p:spPr>
          <a:xfrm>
            <a:off x="5818555" y="4977519"/>
            <a:ext cx="1116011" cy="369332"/>
          </a:xfrm>
          <a:prstGeom prst="rect">
            <a:avLst/>
          </a:prstGeom>
          <a:noFill/>
        </p:spPr>
        <p:txBody>
          <a:bodyPr wrap="none" rtlCol="0">
            <a:spAutoFit/>
          </a:bodyPr>
          <a:lstStyle/>
          <a:p>
            <a:r>
              <a:rPr lang="en-US" dirty="0"/>
              <a:t>Algorithm</a:t>
            </a:r>
          </a:p>
        </p:txBody>
      </p:sp>
      <mc:AlternateContent xmlns:mc="http://schemas.openxmlformats.org/markup-compatibility/2006" xmlns:a14="http://schemas.microsoft.com/office/drawing/2010/main">
        <mc:Choice Requires="a14">
          <p:sp>
            <p:nvSpPr>
              <p:cNvPr id="10" name="Rectangle 9"/>
              <p:cNvSpPr/>
              <p:nvPr/>
            </p:nvSpPr>
            <p:spPr>
              <a:xfrm>
                <a:off x="5818555" y="3226382"/>
                <a:ext cx="4980355" cy="584775"/>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latin typeface="Consolas" pitchFamily="49" charset="0"/>
                    <a:cs typeface="Consolas" pitchFamily="49" charset="0"/>
                  </a:rPr>
                  <a:t>VC(f): </a:t>
                </a:r>
                <a14:m>
                  <m:oMath xmlns:m="http://schemas.openxmlformats.org/officeDocument/2006/math">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𝑀</m:t>
                        </m:r>
                        <m:r>
                          <a:rPr lang="en-US" sz="1600" b="0" i="1" smtClean="0">
                            <a:latin typeface="Cambria Math" panose="02040503050406030204" pitchFamily="18" charset="0"/>
                            <a:cs typeface="Consolas" pitchFamily="49" charset="0"/>
                          </a:rPr>
                          <m:t>0</m:t>
                        </m:r>
                      </m:e>
                    </m:d>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𝑀</m:t>
                        </m:r>
                        <m:r>
                          <a:rPr lang="en-US" sz="1600" b="0" i="1" smtClean="0">
                            <a:latin typeface="Cambria Math" panose="02040503050406030204" pitchFamily="18" charset="0"/>
                            <a:cs typeface="Consolas" pitchFamily="49" charset="0"/>
                          </a:rPr>
                          <m:t>1</m:t>
                        </m:r>
                      </m:e>
                    </m:d>
                  </m:oMath>
                </a14:m>
                <a:endParaRPr lang="en-US" sz="1600" b="0" dirty="0">
                  <a:latin typeface="Consolas" pitchFamily="49" charset="0"/>
                  <a:cs typeface="Consolas" pitchFamily="49" charset="0"/>
                </a:endParaRPr>
              </a:p>
              <a:p>
                <a:r>
                  <a:rPr lang="en-US" sz="1600" dirty="0">
                    <a:latin typeface="Consolas" pitchFamily="49" charset="0"/>
                    <a:cs typeface="Consolas" pitchFamily="49" charset="0"/>
                  </a:rPr>
                  <a:t>VC(g): </a:t>
                </a:r>
                <a14:m>
                  <m:oMath xmlns:m="http://schemas.openxmlformats.org/officeDocument/2006/math">
                    <m:r>
                      <a:rPr lang="en-US" sz="1600" b="0" i="1" smtClean="0">
                        <a:latin typeface="Cambria Math" panose="02040503050406030204" pitchFamily="18" charset="0"/>
                        <a:cs typeface="Consolas" pitchFamily="49" charset="0"/>
                      </a:rPr>
                      <m:t>𝑏</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𝑎</m:t>
                    </m:r>
                    <m:r>
                      <a:rPr lang="en-US" sz="1600" b="0" i="1" smtClean="0">
                        <a:latin typeface="Cambria Math" panose="02040503050406030204" pitchFamily="18" charset="0"/>
                        <a:cs typeface="Consolas" pitchFamily="49" charset="0"/>
                      </a:rPr>
                      <m:t>+1</m:t>
                    </m:r>
                  </m:oMath>
                </a14:m>
                <a:endParaRPr lang="en-US" sz="1600" dirty="0">
                  <a:latin typeface="Consolas" pitchFamily="49" charset="0"/>
                  <a:cs typeface="Consolas" pitchFamily="49" charset="0"/>
                </a:endParaRPr>
              </a:p>
            </p:txBody>
          </p:sp>
        </mc:Choice>
        <mc:Fallback xmlns="">
          <p:sp>
            <p:nvSpPr>
              <p:cNvPr id="10" name="Rectangle 9"/>
              <p:cNvSpPr>
                <a:spLocks noRot="1" noChangeAspect="1" noMove="1" noResize="1" noEditPoints="1" noAdjustHandles="1" noChangeArrowheads="1" noChangeShapeType="1" noTextEdit="1"/>
              </p:cNvSpPr>
              <p:nvPr/>
            </p:nvSpPr>
            <p:spPr>
              <a:xfrm>
                <a:off x="5818555" y="3226382"/>
                <a:ext cx="4980355" cy="584775"/>
              </a:xfrm>
              <a:prstGeom prst="rect">
                <a:avLst/>
              </a:prstGeom>
              <a:blipFill rotWithShape="0">
                <a:blip r:embed="rId3"/>
                <a:stretch>
                  <a:fillRect l="-611" t="-4124" b="-10309"/>
                </a:stretch>
              </a:blipFill>
            </p:spPr>
            <p:txBody>
              <a:bodyPr/>
              <a:lstStyle/>
              <a:p>
                <a:r>
                  <a:rPr lang="en-US">
                    <a:noFill/>
                  </a:rPr>
                  <a:t> </a:t>
                </a:r>
              </a:p>
            </p:txBody>
          </p:sp>
        </mc:Fallback>
      </mc:AlternateContent>
    </p:spTree>
    <p:extLst>
      <p:ext uri="{BB962C8B-B14F-4D97-AF65-F5344CB8AC3E}">
        <p14:creationId xmlns:p14="http://schemas.microsoft.com/office/powerpoint/2010/main" val="1063961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 Multiple Procedures</a:t>
            </a:r>
          </a:p>
        </p:txBody>
      </p:sp>
      <p:sp>
        <p:nvSpPr>
          <p:cNvPr id="4" name="Rectangle 3"/>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g(v1);</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M0;</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g(v2);</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5" name="Rectangle 4"/>
          <p:cNvSpPr/>
          <p:nvPr/>
        </p:nvSpPr>
        <p:spPr>
          <a:xfrm>
            <a:off x="5818555" y="1476796"/>
            <a:ext cx="2696053" cy="1323439"/>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g(a: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(b: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b := a + 1;</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8" name="Rectangle 7"/>
              <p:cNvSpPr/>
              <p:nvPr/>
            </p:nvSpPr>
            <p:spPr>
              <a:xfrm>
                <a:off x="5818554" y="5346851"/>
                <a:ext cx="6175523" cy="107721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𝑖</m:t>
                        </m:r>
                      </m:sub>
                    </m:sSub>
                  </m:oMath>
                </a14:m>
                <a:r>
                  <a:rPr lang="en-US" sz="1600" dirty="0">
                    <a:latin typeface="Consolas" pitchFamily="49" charset="0"/>
                    <a:cs typeface="Consolas" pitchFamily="49" charset="0"/>
                  </a:rPr>
                  <a:t> for each call</a:t>
                </a:r>
              </a:p>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𝑖</m:t>
                        </m:r>
                      </m:sub>
                    </m:sSub>
                  </m:oMath>
                </a14:m>
                <a:r>
                  <a:rPr lang="en-US" sz="1600" dirty="0">
                    <a:latin typeface="Consolas" pitchFamily="49" charset="0"/>
                    <a:cs typeface="Consolas" pitchFamily="49" charset="0"/>
                  </a:rPr>
                  <a:t> for each procedure instance</a:t>
                </a:r>
              </a:p>
              <a:p>
                <a:pPr marL="342900" indent="-342900">
                  <a:buAutoNum type="arabicPeriod"/>
                </a:pPr>
                <a:r>
                  <a:rPr lang="en-US" sz="1600" dirty="0">
                    <a:latin typeface="Consolas" pitchFamily="49" charset="0"/>
                    <a:cs typeface="Consolas" pitchFamily="49" charset="0"/>
                  </a:rPr>
                  <a:t>Connect</a:t>
                </a:r>
              </a:p>
            </p:txBody>
          </p:sp>
        </mc:Choice>
        <mc:Fallback xmlns="">
          <p:sp>
            <p:nvSpPr>
              <p:cNvPr id="8" name="Rectangle 7"/>
              <p:cNvSpPr>
                <a:spLocks noRot="1" noChangeAspect="1" noMove="1" noResize="1" noEditPoints="1" noAdjustHandles="1" noChangeArrowheads="1" noChangeShapeType="1" noTextEdit="1"/>
              </p:cNvSpPr>
              <p:nvPr/>
            </p:nvSpPr>
            <p:spPr>
              <a:xfrm>
                <a:off x="5818554" y="5346851"/>
                <a:ext cx="6175523" cy="1077218"/>
              </a:xfrm>
              <a:prstGeom prst="rect">
                <a:avLst/>
              </a:prstGeom>
              <a:blipFill rotWithShape="0">
                <a:blip r:embed="rId2"/>
                <a:stretch>
                  <a:fillRect l="-394" t="-2247" b="-5056"/>
                </a:stretch>
              </a:blipFill>
            </p:spPr>
            <p:txBody>
              <a:bodyPr/>
              <a:lstStyle/>
              <a:p>
                <a:r>
                  <a:rPr lang="en-US">
                    <a:noFill/>
                  </a:rPr>
                  <a:t> </a:t>
                </a:r>
              </a:p>
            </p:txBody>
          </p:sp>
        </mc:Fallback>
      </mc:AlternateContent>
      <p:sp>
        <p:nvSpPr>
          <p:cNvPr id="9" name="TextBox 8"/>
          <p:cNvSpPr txBox="1"/>
          <p:nvPr/>
        </p:nvSpPr>
        <p:spPr>
          <a:xfrm>
            <a:off x="5818555" y="4977519"/>
            <a:ext cx="1116011" cy="369332"/>
          </a:xfrm>
          <a:prstGeom prst="rect">
            <a:avLst/>
          </a:prstGeom>
          <a:noFill/>
        </p:spPr>
        <p:txBody>
          <a:bodyPr wrap="none" rtlCol="0">
            <a:spAutoFit/>
          </a:bodyPr>
          <a:lstStyle/>
          <a:p>
            <a:r>
              <a:rPr lang="en-US" dirty="0"/>
              <a:t>Algorithm</a:t>
            </a:r>
          </a:p>
        </p:txBody>
      </p:sp>
      <mc:AlternateContent xmlns:mc="http://schemas.openxmlformats.org/markup-compatibility/2006" xmlns:a14="http://schemas.microsoft.com/office/drawing/2010/main">
        <mc:Choice Requires="a14">
          <p:sp>
            <p:nvSpPr>
              <p:cNvPr id="10" name="Rectangle 9"/>
              <p:cNvSpPr/>
              <p:nvPr/>
            </p:nvSpPr>
            <p:spPr>
              <a:xfrm>
                <a:off x="5818555" y="3226382"/>
                <a:ext cx="6175523" cy="156966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b="0" dirty="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oMath>
                </a14:m>
                <a:r>
                  <a:rPr lang="en-US" sz="1600" b="0" dirty="0">
                    <a:latin typeface="Consolas" pitchFamily="49" charset="0"/>
                    <a:cs typeface="Consolas" pitchFamily="49" charset="0"/>
                  </a:rPr>
                  <a:t>			Execution starts in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e>
                    </m:d>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e>
                    </m:d>
                  </m:oMath>
                </a14:m>
                <a:r>
                  <a:rPr lang="en-US" sz="1600" b="0" dirty="0">
                    <a:latin typeface="Consolas" pitchFamily="49" charset="0"/>
                    <a:cs typeface="Consolas" pitchFamily="49" charset="0"/>
                  </a:rPr>
                  <a:t>	VC of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𝑟</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e>
                    </m:d>
                    <m:r>
                      <a:rPr lang="en-US" sz="1600" b="0" i="1" smtClean="0">
                        <a:latin typeface="Cambria Math" panose="02040503050406030204" pitchFamily="18" charset="0"/>
                        <a:cs typeface="Consolas" pitchFamily="49" charset="0"/>
                      </a:rPr>
                      <m:t> </m:t>
                    </m:r>
                  </m:oMath>
                </a14:m>
                <a:r>
                  <a:rPr lang="en-US" sz="1600" dirty="0">
                    <a:latin typeface="Consolas" pitchFamily="49" charset="0"/>
                    <a:cs typeface="Consolas" pitchFamily="49" charset="0"/>
                  </a:rPr>
                  <a:t>  formals equals actuals</a:t>
                </a:r>
              </a:p>
              <a:p>
                <a14:m>
                  <m:oMath xmlns:m="http://schemas.openxmlformats.org/officeDocument/2006/math">
                    <m:r>
                      <a:rPr lang="en-US" sz="1600" i="1">
                        <a:latin typeface="Cambria Math" panose="02040503050406030204" pitchFamily="18" charset="0"/>
                        <a:cs typeface="Consolas" pitchFamily="49" charset="0"/>
                      </a:rPr>
                      <m:t>∧</m:t>
                    </m:r>
                    <m:sSub>
                      <m:sSubPr>
                        <m:ctrlPr>
                          <a:rPr lang="en-US" sz="160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r>
                      <a:rPr lang="en-US" sz="1600" i="1">
                        <a:latin typeface="Cambria Math" panose="02040503050406030204" pitchFamily="18" charset="0"/>
                        <a:cs typeface="Consolas" pitchFamily="49" charset="0"/>
                      </a:rPr>
                      <m:t>⇒</m:t>
                    </m:r>
                    <m:d>
                      <m:dPr>
                        <m:ctrlPr>
                          <a:rPr lang="en-US" sz="1600" i="1">
                            <a:latin typeface="Cambria Math" panose="02040503050406030204" pitchFamily="18" charset="0"/>
                            <a:cs typeface="Consolas" pitchFamily="49" charset="0"/>
                          </a:rPr>
                        </m:ctrlPr>
                      </m:dPr>
                      <m:e>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r>
                          <a:rPr lang="en-US" sz="1600" i="1">
                            <a:latin typeface="Cambria Math" panose="02040503050406030204" pitchFamily="18" charset="0"/>
                            <a:cs typeface="Consolas" pitchFamily="49" charset="0"/>
                          </a:rPr>
                          <m:t>𝑟</m:t>
                        </m:r>
                        <m:r>
                          <a:rPr lang="en-US" sz="1600" i="1">
                            <a:latin typeface="Cambria Math" panose="02040503050406030204" pitchFamily="18" charset="0"/>
                            <a:cs typeface="Consolas" pitchFamily="49" charset="0"/>
                          </a:rPr>
                          <m:t>==</m:t>
                        </m:r>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2</m:t>
                            </m:r>
                          </m:sub>
                        </m:sSub>
                      </m:e>
                    </m:d>
                  </m:oMath>
                </a14:m>
                <a:r>
                  <a:rPr lang="en-US" sz="1600" dirty="0">
                    <a:latin typeface="Consolas" pitchFamily="49" charset="0"/>
                    <a:cs typeface="Consolas" pitchFamily="49" charset="0"/>
                  </a:rPr>
                  <a:t>  formals equals actuals</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+1</m:t>
                        </m:r>
                      </m:e>
                    </m:d>
                  </m:oMath>
                </a14:m>
                <a:r>
                  <a:rPr lang="en-US" sz="1600" b="0" dirty="0">
                    <a:latin typeface="Consolas" pitchFamily="49" charset="0"/>
                    <a:cs typeface="Consolas" pitchFamily="49" charset="0"/>
                  </a:rPr>
                  <a:t>	VC of g</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+1)</m:t>
                    </m:r>
                  </m:oMath>
                </a14:m>
                <a:r>
                  <a:rPr lang="en-US" sz="1600" dirty="0">
                    <a:latin typeface="Consolas" pitchFamily="49" charset="0"/>
                    <a:cs typeface="Consolas" pitchFamily="49" charset="0"/>
                  </a:rPr>
                  <a:t>	VC of g </a:t>
                </a:r>
              </a:p>
            </p:txBody>
          </p:sp>
        </mc:Choice>
        <mc:Fallback xmlns="">
          <p:sp>
            <p:nvSpPr>
              <p:cNvPr id="10" name="Rectangle 9"/>
              <p:cNvSpPr>
                <a:spLocks noRot="1" noChangeAspect="1" noMove="1" noResize="1" noEditPoints="1" noAdjustHandles="1" noChangeArrowheads="1" noChangeShapeType="1" noTextEdit="1"/>
              </p:cNvSpPr>
              <p:nvPr/>
            </p:nvSpPr>
            <p:spPr>
              <a:xfrm>
                <a:off x="5818555" y="3226382"/>
                <a:ext cx="6175523" cy="1569660"/>
              </a:xfrm>
              <a:prstGeom prst="rect">
                <a:avLst/>
              </a:prstGeom>
              <a:blipFill rotWithShape="0">
                <a:blip r:embed="rId3"/>
                <a:stretch>
                  <a:fillRect t="-1544" b="-3089"/>
                </a:stretch>
              </a:blipFill>
            </p:spPr>
            <p:txBody>
              <a:bodyPr/>
              <a:lstStyle/>
              <a:p>
                <a:r>
                  <a:rPr lang="en-US">
                    <a:noFill/>
                  </a:rPr>
                  <a:t> </a:t>
                </a:r>
              </a:p>
            </p:txBody>
          </p:sp>
        </mc:Fallback>
      </mc:AlternateContent>
    </p:spTree>
    <p:extLst>
      <p:ext uri="{BB962C8B-B14F-4D97-AF65-F5344CB8AC3E}">
        <p14:creationId xmlns:p14="http://schemas.microsoft.com/office/powerpoint/2010/main" val="319639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VC Generation: Multiple Procedures</a:t>
            </a:r>
          </a:p>
        </p:txBody>
      </p:sp>
      <p:sp>
        <p:nvSpPr>
          <p:cNvPr id="4" name="Rectangle 3"/>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g(v1);</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M0;</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a:t>
            </a:r>
            <a:r>
              <a:rPr lang="en-US" sz="1600" strike="sngStrike" dirty="0">
                <a:latin typeface="Consolas" pitchFamily="49" charset="0"/>
                <a:cs typeface="Consolas" pitchFamily="49" charset="0"/>
              </a:rPr>
              <a:t>call r := g(v2);</a:t>
            </a:r>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M1;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5" name="Rectangle 4"/>
          <p:cNvSpPr/>
          <p:nvPr/>
        </p:nvSpPr>
        <p:spPr>
          <a:xfrm>
            <a:off x="5818555" y="1476796"/>
            <a:ext cx="2696053" cy="1323439"/>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g(a: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(b: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b := a + 1;</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8" name="Rectangle 7"/>
              <p:cNvSpPr/>
              <p:nvPr/>
            </p:nvSpPr>
            <p:spPr>
              <a:xfrm>
                <a:off x="5818554" y="5346851"/>
                <a:ext cx="6175523" cy="1077218"/>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𝑖</m:t>
                        </m:r>
                      </m:sub>
                    </m:sSub>
                  </m:oMath>
                </a14:m>
                <a:r>
                  <a:rPr lang="en-US" sz="1600" dirty="0">
                    <a:latin typeface="Consolas" pitchFamily="49" charset="0"/>
                    <a:cs typeface="Consolas" pitchFamily="49" charset="0"/>
                  </a:rPr>
                  <a:t> for each call</a:t>
                </a:r>
              </a:p>
              <a:p>
                <a:pPr marL="342900" indent="-342900">
                  <a:buAutoNum type="arabicPeriod"/>
                </a:pPr>
                <a:r>
                  <a:rPr lang="en-US" sz="1600" dirty="0">
                    <a:latin typeface="Consolas" pitchFamily="49" charset="0"/>
                    <a:cs typeface="Consolas" pitchFamily="49" charset="0"/>
                  </a:rPr>
                  <a:t>Introduce Boolean constant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𝑖</m:t>
                        </m:r>
                      </m:sub>
                    </m:sSub>
                  </m:oMath>
                </a14:m>
                <a:r>
                  <a:rPr lang="en-US" sz="1600" dirty="0">
                    <a:latin typeface="Consolas" pitchFamily="49" charset="0"/>
                    <a:cs typeface="Consolas" pitchFamily="49" charset="0"/>
                  </a:rPr>
                  <a:t> for each procedure instance</a:t>
                </a:r>
              </a:p>
              <a:p>
                <a:pPr marL="342900" indent="-342900">
                  <a:buAutoNum type="arabicPeriod"/>
                </a:pPr>
                <a:r>
                  <a:rPr lang="en-US" sz="1600" dirty="0">
                    <a:latin typeface="Consolas" pitchFamily="49" charset="0"/>
                    <a:cs typeface="Consolas" pitchFamily="49" charset="0"/>
                  </a:rPr>
                  <a:t>Connect</a:t>
                </a:r>
              </a:p>
            </p:txBody>
          </p:sp>
        </mc:Choice>
        <mc:Fallback xmlns="">
          <p:sp>
            <p:nvSpPr>
              <p:cNvPr id="8" name="Rectangle 7"/>
              <p:cNvSpPr>
                <a:spLocks noRot="1" noChangeAspect="1" noMove="1" noResize="1" noEditPoints="1" noAdjustHandles="1" noChangeArrowheads="1" noChangeShapeType="1" noTextEdit="1"/>
              </p:cNvSpPr>
              <p:nvPr/>
            </p:nvSpPr>
            <p:spPr>
              <a:xfrm>
                <a:off x="5818554" y="5346851"/>
                <a:ext cx="6175523" cy="1077218"/>
              </a:xfrm>
              <a:prstGeom prst="rect">
                <a:avLst/>
              </a:prstGeom>
              <a:blipFill rotWithShape="0">
                <a:blip r:embed="rId2"/>
                <a:stretch>
                  <a:fillRect l="-394" t="-2247" b="-5056"/>
                </a:stretch>
              </a:blipFill>
            </p:spPr>
            <p:txBody>
              <a:bodyPr/>
              <a:lstStyle/>
              <a:p>
                <a:r>
                  <a:rPr lang="en-US">
                    <a:noFill/>
                  </a:rPr>
                  <a:t> </a:t>
                </a:r>
              </a:p>
            </p:txBody>
          </p:sp>
        </mc:Fallback>
      </mc:AlternateContent>
      <p:sp>
        <p:nvSpPr>
          <p:cNvPr id="9" name="TextBox 8"/>
          <p:cNvSpPr txBox="1"/>
          <p:nvPr/>
        </p:nvSpPr>
        <p:spPr>
          <a:xfrm>
            <a:off x="5818555" y="4977519"/>
            <a:ext cx="1116011" cy="369332"/>
          </a:xfrm>
          <a:prstGeom prst="rect">
            <a:avLst/>
          </a:prstGeom>
          <a:noFill/>
        </p:spPr>
        <p:txBody>
          <a:bodyPr wrap="none" rtlCol="0">
            <a:spAutoFit/>
          </a:bodyPr>
          <a:lstStyle/>
          <a:p>
            <a:r>
              <a:rPr lang="en-US" dirty="0"/>
              <a:t>Algorithm</a:t>
            </a:r>
          </a:p>
        </p:txBody>
      </p:sp>
      <p:grpSp>
        <p:nvGrpSpPr>
          <p:cNvPr id="3" name="Group 2"/>
          <p:cNvGrpSpPr/>
          <p:nvPr/>
        </p:nvGrpSpPr>
        <p:grpSpPr>
          <a:xfrm>
            <a:off x="7000778" y="3141028"/>
            <a:ext cx="2378949" cy="1430982"/>
            <a:chOff x="7000778" y="3141028"/>
            <a:chExt cx="2378949" cy="1430982"/>
          </a:xfrm>
        </p:grpSpPr>
        <p:sp>
          <p:nvSpPr>
            <p:cNvPr id="11" name="Rounded Rectangle 10"/>
            <p:cNvSpPr/>
            <p:nvPr/>
          </p:nvSpPr>
          <p:spPr>
            <a:xfrm>
              <a:off x="7656621" y="3141028"/>
              <a:ext cx="948906" cy="434048"/>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f</a:t>
              </a:r>
            </a:p>
          </p:txBody>
        </p:sp>
        <p:sp>
          <p:nvSpPr>
            <p:cNvPr id="12" name="Rounded Rectangle 11"/>
            <p:cNvSpPr/>
            <p:nvPr/>
          </p:nvSpPr>
          <p:spPr>
            <a:xfrm>
              <a:off x="7000778" y="4129022"/>
              <a:ext cx="959924" cy="44298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g</a:t>
              </a:r>
            </a:p>
          </p:txBody>
        </p:sp>
        <p:sp>
          <p:nvSpPr>
            <p:cNvPr id="13" name="Rounded Rectangle 12"/>
            <p:cNvSpPr/>
            <p:nvPr/>
          </p:nvSpPr>
          <p:spPr>
            <a:xfrm>
              <a:off x="8430821" y="4118006"/>
              <a:ext cx="948906" cy="43404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g</a:t>
              </a:r>
            </a:p>
          </p:txBody>
        </p:sp>
        <p:cxnSp>
          <p:nvCxnSpPr>
            <p:cNvPr id="14" name="Straight Arrow Connector 13"/>
            <p:cNvCxnSpPr/>
            <p:nvPr/>
          </p:nvCxnSpPr>
          <p:spPr>
            <a:xfrm flipH="1">
              <a:off x="7477174" y="3564060"/>
              <a:ext cx="650334" cy="55394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127508" y="3564060"/>
              <a:ext cx="774200" cy="54293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73487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Micro Benchmark</a:t>
            </a:r>
          </a:p>
        </p:txBody>
      </p:sp>
      <p:graphicFrame>
        <p:nvGraphicFramePr>
          <p:cNvPr id="5" name="Content Placeholder 4"/>
          <p:cNvGraphicFramePr>
            <a:graphicFrameLocks noGrp="1"/>
          </p:cNvGraphicFramePr>
          <p:nvPr>
            <p:ph idx="1"/>
            <p:extLst/>
          </p:nvPr>
        </p:nvGraphicFramePr>
        <p:xfrm>
          <a:off x="4992624" y="1825625"/>
          <a:ext cx="6361176"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81742" y="1764436"/>
            <a:ext cx="3561074" cy="4801314"/>
          </a:xfrm>
          <a:prstGeom prst="rect">
            <a:avLst/>
          </a:prstGeom>
          <a:noFill/>
          <a:ln>
            <a:solidFill>
              <a:schemeClr val="accent1">
                <a:shade val="50000"/>
              </a:schemeClr>
            </a:solidFill>
          </a:ln>
        </p:spPr>
        <p:txBody>
          <a:bodyPr wrap="square" rtlCol="0">
            <a:spAutoFit/>
          </a:bodyPr>
          <a:lstStyle/>
          <a:p>
            <a:r>
              <a:rPr lang="en-US" dirty="0" err="1">
                <a:solidFill>
                  <a:srgbClr val="C00000"/>
                </a:solidFill>
                <a:latin typeface="Consolas" panose="020B0609020204030204" pitchFamily="49" charset="0"/>
                <a:cs typeface="Consolas" panose="020B0609020204030204" pitchFamily="49" charset="0"/>
              </a:rPr>
              <a:t>var</a:t>
            </a:r>
            <a:r>
              <a:rPr lang="en-US" dirty="0">
                <a:solidFill>
                  <a:srgbClr val="C00000"/>
                </a:solidFill>
                <a:latin typeface="Consolas" panose="020B0609020204030204" pitchFamily="49" charset="0"/>
                <a:cs typeface="Consolas" panose="020B0609020204030204" pitchFamily="49" charset="0"/>
              </a:rPr>
              <a:t> </a:t>
            </a:r>
            <a:r>
              <a:rPr lang="en-US" dirty="0">
                <a:latin typeface="Consolas" panose="020B0609020204030204" pitchFamily="49" charset="0"/>
                <a:cs typeface="Consolas" panose="020B0609020204030204" pitchFamily="49" charset="0"/>
              </a:rPr>
              <a:t>g: </a:t>
            </a:r>
            <a:r>
              <a:rPr lang="en-US" dirty="0" err="1">
                <a:latin typeface="Consolas" panose="020B0609020204030204" pitchFamily="49" charset="0"/>
                <a:cs typeface="Consolas" panose="020B0609020204030204" pitchFamily="49" charset="0"/>
              </a:rPr>
              <a:t>int</a:t>
            </a:r>
            <a:r>
              <a:rPr lang="en-US" dirty="0">
                <a:latin typeface="Consolas" panose="020B0609020204030204" pitchFamily="49" charset="0"/>
                <a:cs typeface="Consolas" panose="020B0609020204030204" pitchFamily="49" charset="0"/>
              </a:rPr>
              <a:t>;</a:t>
            </a:r>
          </a:p>
          <a:p>
            <a:endParaRPr lang="en-US" dirty="0">
              <a:latin typeface="Consolas" panose="020B0609020204030204" pitchFamily="49" charset="0"/>
              <a:cs typeface="Consolas" panose="020B0609020204030204" pitchFamily="49" charset="0"/>
            </a:endParaRPr>
          </a:p>
          <a:p>
            <a:r>
              <a:rPr lang="en-US" dirty="0">
                <a:solidFill>
                  <a:srgbClr val="C00000"/>
                </a:solidFill>
                <a:latin typeface="Consolas" panose="020B0609020204030204" pitchFamily="49" charset="0"/>
                <a:cs typeface="Consolas" panose="020B0609020204030204" pitchFamily="49" charset="0"/>
              </a:rPr>
              <a:t>procedure </a:t>
            </a:r>
            <a:r>
              <a:rPr lang="en-US" dirty="0">
                <a:latin typeface="Consolas" panose="020B0609020204030204" pitchFamily="49" charset="0"/>
                <a:cs typeface="Consolas" panose="020B0609020204030204" pitchFamily="49" charset="0"/>
              </a:rPr>
              <a:t>main() {</a:t>
            </a:r>
          </a:p>
          <a:p>
            <a:r>
              <a:rPr lang="en-US" dirty="0">
                <a:latin typeface="Consolas" panose="020B0609020204030204" pitchFamily="49" charset="0"/>
                <a:cs typeface="Consolas" panose="020B0609020204030204" pitchFamily="49" charset="0"/>
              </a:rPr>
              <a:t>   g := 0;</a:t>
            </a:r>
          </a:p>
          <a:p>
            <a:r>
              <a:rPr lang="en-US" dirty="0">
                <a:latin typeface="Consolas" panose="020B0609020204030204" pitchFamily="49" charset="0"/>
                <a:cs typeface="Consolas" panose="020B0609020204030204" pitchFamily="49" charset="0"/>
              </a:rPr>
              <a:t>   if(*) { </a:t>
            </a:r>
            <a:r>
              <a:rPr lang="en-US" dirty="0">
                <a:solidFill>
                  <a:srgbClr val="C00000"/>
                </a:solidFill>
                <a:latin typeface="Consolas" panose="020B0609020204030204" pitchFamily="49" charset="0"/>
                <a:cs typeface="Consolas" panose="020B0609020204030204" pitchFamily="49" charset="0"/>
              </a:rPr>
              <a:t>call</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0</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else  { </a:t>
            </a:r>
            <a:r>
              <a:rPr lang="en-US" dirty="0">
                <a:solidFill>
                  <a:srgbClr val="C00000"/>
                </a:solidFill>
                <a:latin typeface="Consolas" panose="020B0609020204030204" pitchFamily="49" charset="0"/>
                <a:cs typeface="Consolas" panose="020B0609020204030204" pitchFamily="49" charset="0"/>
              </a:rPr>
              <a:t>call</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0</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a:t>
            </a:r>
          </a:p>
          <a:p>
            <a:endParaRPr lang="en-US" dirty="0">
              <a:latin typeface="Consolas" panose="020B0609020204030204" pitchFamily="49" charset="0"/>
              <a:cs typeface="Consolas" panose="020B0609020204030204" pitchFamily="49" charset="0"/>
            </a:endParaRPr>
          </a:p>
          <a:p>
            <a:r>
              <a:rPr lang="en-US" dirty="0">
                <a:solidFill>
                  <a:srgbClr val="C00000"/>
                </a:solidFill>
                <a:latin typeface="Consolas" panose="020B0609020204030204" pitchFamily="49" charset="0"/>
                <a:cs typeface="Consolas" panose="020B0609020204030204" pitchFamily="49" charset="0"/>
              </a:rPr>
              <a:t>procedure</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i</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g := g + 1;</a:t>
            </a:r>
          </a:p>
          <a:p>
            <a:r>
              <a:rPr lang="en-US" dirty="0">
                <a:latin typeface="Consolas" panose="020B0609020204030204" pitchFamily="49" charset="0"/>
                <a:cs typeface="Consolas" panose="020B0609020204030204" pitchFamily="49" charset="0"/>
              </a:rPr>
              <a:t>   if(*) { </a:t>
            </a:r>
            <a:r>
              <a:rPr lang="en-US" dirty="0">
                <a:solidFill>
                  <a:srgbClr val="C00000"/>
                </a:solidFill>
                <a:latin typeface="Consolas" panose="020B0609020204030204" pitchFamily="49" charset="0"/>
                <a:cs typeface="Consolas" panose="020B0609020204030204" pitchFamily="49" charset="0"/>
              </a:rPr>
              <a:t>call</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i+1</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else  { </a:t>
            </a:r>
            <a:r>
              <a:rPr lang="en-US" dirty="0">
                <a:solidFill>
                  <a:srgbClr val="C00000"/>
                </a:solidFill>
                <a:latin typeface="Consolas" panose="020B0609020204030204" pitchFamily="49" charset="0"/>
                <a:cs typeface="Consolas" panose="020B0609020204030204" pitchFamily="49" charset="0"/>
              </a:rPr>
              <a:t>call</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i+1</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a:t>
            </a:r>
          </a:p>
          <a:p>
            <a:endParaRPr lang="en-US" dirty="0">
              <a:latin typeface="Consolas" panose="020B0609020204030204" pitchFamily="49" charset="0"/>
              <a:cs typeface="Consolas" panose="020B0609020204030204" pitchFamily="49" charset="0"/>
            </a:endParaRPr>
          </a:p>
          <a:p>
            <a:r>
              <a:rPr lang="en-US" dirty="0">
                <a:solidFill>
                  <a:srgbClr val="C00000"/>
                </a:solidFill>
                <a:latin typeface="Consolas" panose="020B0609020204030204" pitchFamily="49" charset="0"/>
                <a:cs typeface="Consolas" panose="020B0609020204030204" pitchFamily="49" charset="0"/>
              </a:rPr>
              <a:t>procedure</a:t>
            </a:r>
            <a:r>
              <a:rPr lang="en-US" dirty="0">
                <a:latin typeface="Consolas" panose="020B0609020204030204" pitchFamily="49" charset="0"/>
                <a:cs typeface="Consolas" panose="020B0609020204030204" pitchFamily="49" charset="0"/>
              </a:rPr>
              <a:t> P</a:t>
            </a:r>
            <a:r>
              <a:rPr lang="en-US" baseline="-25000" dirty="0">
                <a:latin typeface="Consolas" panose="020B0609020204030204" pitchFamily="49" charset="0"/>
                <a:cs typeface="Consolas" panose="020B0609020204030204" pitchFamily="49" charset="0"/>
              </a:rPr>
              <a:t>N</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   </a:t>
            </a:r>
            <a:r>
              <a:rPr lang="en-US" dirty="0">
                <a:solidFill>
                  <a:srgbClr val="C00000"/>
                </a:solidFill>
                <a:latin typeface="Consolas" panose="020B0609020204030204" pitchFamily="49" charset="0"/>
                <a:cs typeface="Consolas" panose="020B0609020204030204" pitchFamily="49" charset="0"/>
              </a:rPr>
              <a:t>assert</a:t>
            </a:r>
            <a:r>
              <a:rPr lang="en-US" dirty="0">
                <a:latin typeface="Consolas" panose="020B0609020204030204" pitchFamily="49" charset="0"/>
                <a:cs typeface="Consolas" panose="020B0609020204030204" pitchFamily="49" charset="0"/>
              </a:rPr>
              <a:t> g == N;</a:t>
            </a:r>
          </a:p>
          <a:p>
            <a:r>
              <a:rPr lang="en-US" dirty="0">
                <a:latin typeface="Consolas" panose="020B0609020204030204" pitchFamily="49" charset="0"/>
                <a:cs typeface="Consolas" panose="020B0609020204030204" pitchFamily="49" charset="0"/>
              </a:rPr>
              <a:t>}</a:t>
            </a:r>
          </a:p>
        </p:txBody>
      </p:sp>
    </p:spTree>
    <p:extLst>
      <p:ext uri="{BB962C8B-B14F-4D97-AF65-F5344CB8AC3E}">
        <p14:creationId xmlns:p14="http://schemas.microsoft.com/office/powerpoint/2010/main" val="1159035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Inlining: Algorithm</a:t>
            </a:r>
          </a:p>
        </p:txBody>
      </p:sp>
      <p:sp>
        <p:nvSpPr>
          <p:cNvPr id="3" name="Content Placeholder 2"/>
          <p:cNvSpPr>
            <a:spLocks noGrp="1"/>
          </p:cNvSpPr>
          <p:nvPr>
            <p:ph idx="1"/>
          </p:nvPr>
        </p:nvSpPr>
        <p:spPr>
          <a:xfrm>
            <a:off x="838200" y="1825625"/>
            <a:ext cx="10515600" cy="563720"/>
          </a:xfrm>
        </p:spPr>
        <p:txBody>
          <a:bodyPr/>
          <a:lstStyle/>
          <a:p>
            <a:r>
              <a:rPr lang="en-US" i="1" dirty="0"/>
              <a:t>Dynamic Procedure Instances</a:t>
            </a:r>
            <a:r>
              <a:rPr lang="en-US" dirty="0"/>
              <a:t>: A procedure qualified by its call stack</a:t>
            </a:r>
          </a:p>
        </p:txBody>
      </p:sp>
      <p:sp>
        <p:nvSpPr>
          <p:cNvPr id="5" name="TextBox 4"/>
          <p:cNvSpPr txBox="1"/>
          <p:nvPr/>
        </p:nvSpPr>
        <p:spPr>
          <a:xfrm>
            <a:off x="1157230" y="2431948"/>
            <a:ext cx="2966713" cy="1477328"/>
          </a:xfrm>
          <a:prstGeom prst="rect">
            <a:avLst/>
          </a:prstGeom>
          <a:noFill/>
          <a:ln>
            <a:solidFill>
              <a:schemeClr val="accent1">
                <a:shade val="50000"/>
              </a:schemeClr>
            </a:solidFill>
          </a:ln>
        </p:spPr>
        <p:txBody>
          <a:bodyPr wrap="square" rtlCol="0">
            <a:spAutoFit/>
          </a:bodyPr>
          <a:lstStyle/>
          <a:p>
            <a:r>
              <a:rPr lang="en-US" dirty="0">
                <a:solidFill>
                  <a:srgbClr val="C00000"/>
                </a:solidFill>
                <a:latin typeface="Consolas" panose="020B0609020204030204" pitchFamily="49" charset="0"/>
                <a:cs typeface="Consolas" panose="020B0609020204030204" pitchFamily="49" charset="0"/>
              </a:rPr>
              <a:t>procedure </a:t>
            </a:r>
            <a:r>
              <a:rPr lang="en-US" dirty="0">
                <a:latin typeface="Consolas" panose="020B0609020204030204" pitchFamily="49" charset="0"/>
                <a:cs typeface="Consolas" panose="020B0609020204030204" pitchFamily="49" charset="0"/>
              </a:rPr>
              <a:t>main() </a:t>
            </a:r>
          </a:p>
          <a:p>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a:t>
            </a:r>
            <a:r>
              <a:rPr lang="en-US" dirty="0">
                <a:solidFill>
                  <a:srgbClr val="C00000"/>
                </a:solidFill>
                <a:latin typeface="Consolas" panose="020B0609020204030204" pitchFamily="49" charset="0"/>
                <a:cs typeface="Consolas" panose="020B0609020204030204" pitchFamily="49" charset="0"/>
              </a:rPr>
              <a:t>if</a:t>
            </a:r>
            <a:r>
              <a:rPr lang="en-US" dirty="0">
                <a:latin typeface="Consolas" panose="020B0609020204030204" pitchFamily="49" charset="0"/>
                <a:cs typeface="Consolas" panose="020B0609020204030204" pitchFamily="49" charset="0"/>
              </a:rPr>
              <a:t>(…) { A: bar(); } </a:t>
            </a:r>
          </a:p>
          <a:p>
            <a:r>
              <a:rPr lang="en-US" dirty="0">
                <a:latin typeface="Consolas" panose="020B0609020204030204" pitchFamily="49" charset="0"/>
                <a:cs typeface="Consolas" panose="020B0609020204030204" pitchFamily="49" charset="0"/>
              </a:rPr>
              <a:t>   </a:t>
            </a:r>
            <a:r>
              <a:rPr lang="en-US" dirty="0">
                <a:solidFill>
                  <a:srgbClr val="C00000"/>
                </a:solidFill>
                <a:latin typeface="Consolas" panose="020B0609020204030204" pitchFamily="49" charset="0"/>
                <a:cs typeface="Consolas" panose="020B0609020204030204" pitchFamily="49" charset="0"/>
              </a:rPr>
              <a:t>else</a:t>
            </a:r>
            <a:r>
              <a:rPr lang="en-US" dirty="0">
                <a:latin typeface="Consolas" panose="020B0609020204030204" pitchFamily="49" charset="0"/>
                <a:cs typeface="Consolas" panose="020B0609020204030204" pitchFamily="49" charset="0"/>
              </a:rPr>
              <a:t>  { B: </a:t>
            </a:r>
            <a:r>
              <a:rPr lang="en-US" dirty="0" err="1">
                <a:latin typeface="Consolas" panose="020B0609020204030204" pitchFamily="49" charset="0"/>
                <a:cs typeface="Consolas" panose="020B0609020204030204" pitchFamily="49" charset="0"/>
              </a:rPr>
              <a:t>baz</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a:t>
            </a:r>
          </a:p>
        </p:txBody>
      </p:sp>
      <p:sp>
        <p:nvSpPr>
          <p:cNvPr id="6" name="TextBox 5"/>
          <p:cNvSpPr txBox="1"/>
          <p:nvPr/>
        </p:nvSpPr>
        <p:spPr>
          <a:xfrm>
            <a:off x="4290574" y="2431947"/>
            <a:ext cx="2966713" cy="1200329"/>
          </a:xfrm>
          <a:prstGeom prst="rect">
            <a:avLst/>
          </a:prstGeom>
          <a:noFill/>
          <a:ln>
            <a:solidFill>
              <a:schemeClr val="accent1">
                <a:shade val="50000"/>
              </a:schemeClr>
            </a:solidFill>
          </a:ln>
        </p:spPr>
        <p:txBody>
          <a:bodyPr wrap="square" rtlCol="0">
            <a:spAutoFit/>
          </a:bodyPr>
          <a:lstStyle/>
          <a:p>
            <a:r>
              <a:rPr lang="en-US" dirty="0">
                <a:solidFill>
                  <a:srgbClr val="C00000"/>
                </a:solidFill>
                <a:latin typeface="Consolas" panose="020B0609020204030204" pitchFamily="49" charset="0"/>
                <a:cs typeface="Consolas" panose="020B0609020204030204" pitchFamily="49" charset="0"/>
              </a:rPr>
              <a:t>procedure </a:t>
            </a:r>
            <a:r>
              <a:rPr lang="en-US" dirty="0">
                <a:latin typeface="Consolas" panose="020B0609020204030204" pitchFamily="49" charset="0"/>
                <a:cs typeface="Consolas" panose="020B0609020204030204" pitchFamily="49" charset="0"/>
              </a:rPr>
              <a:t>bar() </a:t>
            </a:r>
          </a:p>
          <a:p>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C: foo();</a:t>
            </a:r>
          </a:p>
          <a:p>
            <a:r>
              <a:rPr lang="en-US" dirty="0">
                <a:latin typeface="Consolas" panose="020B0609020204030204" pitchFamily="49" charset="0"/>
                <a:cs typeface="Consolas" panose="020B0609020204030204" pitchFamily="49" charset="0"/>
              </a:rPr>
              <a:t>}</a:t>
            </a:r>
          </a:p>
        </p:txBody>
      </p:sp>
      <p:sp>
        <p:nvSpPr>
          <p:cNvPr id="7" name="TextBox 6"/>
          <p:cNvSpPr txBox="1"/>
          <p:nvPr/>
        </p:nvSpPr>
        <p:spPr>
          <a:xfrm>
            <a:off x="7576317" y="2431947"/>
            <a:ext cx="2966713" cy="1200329"/>
          </a:xfrm>
          <a:prstGeom prst="rect">
            <a:avLst/>
          </a:prstGeom>
          <a:noFill/>
          <a:ln>
            <a:solidFill>
              <a:schemeClr val="accent1">
                <a:shade val="50000"/>
              </a:schemeClr>
            </a:solidFill>
          </a:ln>
        </p:spPr>
        <p:txBody>
          <a:bodyPr wrap="square" rtlCol="0">
            <a:spAutoFit/>
          </a:bodyPr>
          <a:lstStyle/>
          <a:p>
            <a:r>
              <a:rPr lang="en-US" dirty="0">
                <a:solidFill>
                  <a:srgbClr val="C00000"/>
                </a:solidFill>
                <a:latin typeface="Consolas" panose="020B0609020204030204" pitchFamily="49" charset="0"/>
                <a:cs typeface="Consolas" panose="020B0609020204030204" pitchFamily="49" charset="0"/>
              </a:rPr>
              <a:t>procedure </a:t>
            </a:r>
            <a:r>
              <a:rPr lang="en-US" dirty="0" err="1">
                <a:latin typeface="Consolas" panose="020B0609020204030204" pitchFamily="49" charset="0"/>
                <a:cs typeface="Consolas" panose="020B0609020204030204" pitchFamily="49" charset="0"/>
              </a:rPr>
              <a:t>baz</a:t>
            </a:r>
            <a:r>
              <a:rPr lang="en-US" dirty="0">
                <a:latin typeface="Consolas" panose="020B0609020204030204" pitchFamily="49" charset="0"/>
                <a:cs typeface="Consolas" panose="020B0609020204030204" pitchFamily="49" charset="0"/>
              </a:rPr>
              <a:t>() </a:t>
            </a:r>
          </a:p>
          <a:p>
            <a:r>
              <a:rPr lang="en-US" dirty="0">
                <a:latin typeface="Consolas" panose="020B0609020204030204" pitchFamily="49" charset="0"/>
                <a:cs typeface="Consolas" panose="020B0609020204030204" pitchFamily="49" charset="0"/>
              </a:rPr>
              <a:t>{</a:t>
            </a:r>
          </a:p>
          <a:p>
            <a:r>
              <a:rPr lang="en-US" dirty="0">
                <a:latin typeface="Consolas" panose="020B0609020204030204" pitchFamily="49" charset="0"/>
                <a:cs typeface="Consolas" panose="020B0609020204030204" pitchFamily="49" charset="0"/>
              </a:rPr>
              <a:t>   D: foo();</a:t>
            </a:r>
          </a:p>
          <a:p>
            <a:r>
              <a:rPr lang="en-US" dirty="0">
                <a:latin typeface="Consolas" panose="020B0609020204030204" pitchFamily="49" charset="0"/>
                <a:cs typeface="Consolas" panose="020B0609020204030204" pitchFamily="49" charset="0"/>
              </a:rPr>
              <a:t>}</a:t>
            </a:r>
          </a:p>
        </p:txBody>
      </p:sp>
      <p:sp>
        <p:nvSpPr>
          <p:cNvPr id="8" name="TextBox 7"/>
          <p:cNvSpPr txBox="1"/>
          <p:nvPr/>
        </p:nvSpPr>
        <p:spPr>
          <a:xfrm>
            <a:off x="2909831" y="4330933"/>
            <a:ext cx="1616450" cy="369332"/>
          </a:xfrm>
          <a:prstGeom prst="rect">
            <a:avLst/>
          </a:prstGeom>
          <a:noFill/>
          <a:ln>
            <a:solidFill>
              <a:schemeClr val="accent1">
                <a:shade val="50000"/>
              </a:schemeClr>
            </a:solidFill>
          </a:ln>
        </p:spPr>
        <p:txBody>
          <a:bodyPr wrap="square" rtlCol="0">
            <a:spAutoFit/>
          </a:bodyPr>
          <a:lstStyle/>
          <a:p>
            <a:r>
              <a:rPr lang="en-US" dirty="0">
                <a:latin typeface="Consolas" panose="020B0609020204030204" pitchFamily="49" charset="0"/>
                <a:cs typeface="Consolas" panose="020B0609020204030204" pitchFamily="49" charset="0"/>
              </a:rPr>
              <a:t>[A; C; foo]</a:t>
            </a:r>
          </a:p>
        </p:txBody>
      </p:sp>
      <p:sp>
        <p:nvSpPr>
          <p:cNvPr id="9" name="TextBox 8"/>
          <p:cNvSpPr txBox="1"/>
          <p:nvPr/>
        </p:nvSpPr>
        <p:spPr>
          <a:xfrm>
            <a:off x="5211071" y="4330933"/>
            <a:ext cx="1616450" cy="369332"/>
          </a:xfrm>
          <a:prstGeom prst="rect">
            <a:avLst/>
          </a:prstGeom>
          <a:noFill/>
          <a:ln>
            <a:solidFill>
              <a:schemeClr val="accent1">
                <a:shade val="50000"/>
              </a:schemeClr>
            </a:solidFill>
          </a:ln>
        </p:spPr>
        <p:txBody>
          <a:bodyPr wrap="square" rtlCol="0">
            <a:spAutoFit/>
          </a:bodyPr>
          <a:lstStyle/>
          <a:p>
            <a:r>
              <a:rPr lang="en-US" dirty="0">
                <a:latin typeface="Consolas" panose="020B0609020204030204" pitchFamily="49" charset="0"/>
                <a:cs typeface="Consolas" panose="020B0609020204030204" pitchFamily="49" charset="0"/>
              </a:rPr>
              <a:t>[B; D; foo]</a:t>
            </a:r>
          </a:p>
        </p:txBody>
      </p:sp>
      <p:sp>
        <p:nvSpPr>
          <p:cNvPr id="10" name="Content Placeholder 2"/>
          <p:cNvSpPr txBox="1">
            <a:spLocks/>
          </p:cNvSpPr>
          <p:nvPr/>
        </p:nvSpPr>
        <p:spPr>
          <a:xfrm>
            <a:off x="679704" y="5010144"/>
            <a:ext cx="10515600" cy="11803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i="1" dirty="0"/>
              <a:t>Disjoint instances</a:t>
            </a:r>
            <a:r>
              <a:rPr lang="en-US" dirty="0"/>
              <a:t>: Two procedure instances that cannot be taken on the same execution</a:t>
            </a:r>
          </a:p>
        </p:txBody>
      </p:sp>
    </p:spTree>
    <p:extLst>
      <p:ext uri="{BB962C8B-B14F-4D97-AF65-F5344CB8AC3E}">
        <p14:creationId xmlns:p14="http://schemas.microsoft.com/office/powerpoint/2010/main" val="2482866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Inlining: Algorithm</a:t>
            </a:r>
          </a:p>
        </p:txBody>
      </p:sp>
      <p:sp>
        <p:nvSpPr>
          <p:cNvPr id="3" name="Content Placeholder 2"/>
          <p:cNvSpPr>
            <a:spLocks noGrp="1"/>
          </p:cNvSpPr>
          <p:nvPr>
            <p:ph idx="1"/>
          </p:nvPr>
        </p:nvSpPr>
        <p:spPr>
          <a:xfrm>
            <a:off x="845103" y="1542212"/>
            <a:ext cx="10515600" cy="3002407"/>
          </a:xfrm>
        </p:spPr>
        <p:txBody>
          <a:bodyPr>
            <a:normAutofit/>
          </a:bodyPr>
          <a:lstStyle/>
          <a:p>
            <a:r>
              <a:rPr lang="en-US" i="1" dirty="0"/>
              <a:t>Theorem</a:t>
            </a:r>
            <a:r>
              <a:rPr lang="en-US" dirty="0"/>
              <a:t>: Any two </a:t>
            </a:r>
            <a:r>
              <a:rPr lang="en-US" i="1" dirty="0"/>
              <a:t>disjoint</a:t>
            </a:r>
            <a:r>
              <a:rPr lang="en-US" dirty="0"/>
              <a:t> instances of the same procedure can be </a:t>
            </a:r>
            <a:r>
              <a:rPr lang="en-US" i="1" dirty="0"/>
              <a:t>merged</a:t>
            </a:r>
            <a:r>
              <a:rPr lang="en-US" dirty="0"/>
              <a:t> together when inlining. </a:t>
            </a:r>
          </a:p>
        </p:txBody>
      </p:sp>
    </p:spTree>
    <p:extLst>
      <p:ext uri="{BB962C8B-B14F-4D97-AF65-F5344CB8AC3E}">
        <p14:creationId xmlns:p14="http://schemas.microsoft.com/office/powerpoint/2010/main" val="4049287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Inlining: Algorithm</a:t>
            </a:r>
          </a:p>
        </p:txBody>
      </p:sp>
      <p:sp>
        <p:nvSpPr>
          <p:cNvPr id="5" name="Rectangle 4"/>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p:sp>
        <p:nvSpPr>
          <p:cNvPr id="9" name="TextBox 8"/>
          <p:cNvSpPr txBox="1"/>
          <p:nvPr/>
        </p:nvSpPr>
        <p:spPr>
          <a:xfrm>
            <a:off x="5818554" y="1582477"/>
            <a:ext cx="2371931" cy="369332"/>
          </a:xfrm>
          <a:prstGeom prst="rect">
            <a:avLst/>
          </a:prstGeom>
          <a:noFill/>
        </p:spPr>
        <p:txBody>
          <a:bodyPr wrap="none" rtlCol="0">
            <a:spAutoFit/>
          </a:bodyPr>
          <a:lstStyle/>
          <a:p>
            <a:r>
              <a:rPr lang="en-US" dirty="0"/>
              <a:t>Standard (Tree) Inlining</a:t>
            </a:r>
          </a:p>
        </p:txBody>
      </p:sp>
      <p:sp>
        <p:nvSpPr>
          <p:cNvPr id="10" name="TextBox 9"/>
          <p:cNvSpPr txBox="1"/>
          <p:nvPr/>
        </p:nvSpPr>
        <p:spPr>
          <a:xfrm>
            <a:off x="5818553" y="3991840"/>
            <a:ext cx="1344984" cy="369332"/>
          </a:xfrm>
          <a:prstGeom prst="rect">
            <a:avLst/>
          </a:prstGeom>
          <a:noFill/>
        </p:spPr>
        <p:txBody>
          <a:bodyPr wrap="none" rtlCol="0">
            <a:spAutoFit/>
          </a:bodyPr>
          <a:lstStyle/>
          <a:p>
            <a:r>
              <a:rPr lang="en-US" dirty="0"/>
              <a:t>DAG Inlining</a:t>
            </a:r>
          </a:p>
        </p:txBody>
      </p:sp>
      <p:grpSp>
        <p:nvGrpSpPr>
          <p:cNvPr id="11" name="Group 10"/>
          <p:cNvGrpSpPr/>
          <p:nvPr/>
        </p:nvGrpSpPr>
        <p:grpSpPr>
          <a:xfrm>
            <a:off x="7001010" y="2192549"/>
            <a:ext cx="2378949" cy="1430982"/>
            <a:chOff x="7000778" y="3141028"/>
            <a:chExt cx="2378949" cy="1430982"/>
          </a:xfrm>
        </p:grpSpPr>
        <p:sp>
          <p:nvSpPr>
            <p:cNvPr id="12" name="Rounded Rectangle 11"/>
            <p:cNvSpPr/>
            <p:nvPr/>
          </p:nvSpPr>
          <p:spPr>
            <a:xfrm>
              <a:off x="7656621" y="3141028"/>
              <a:ext cx="948906" cy="434048"/>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f</a:t>
              </a:r>
            </a:p>
          </p:txBody>
        </p:sp>
        <p:sp>
          <p:nvSpPr>
            <p:cNvPr id="13" name="Rounded Rectangle 12"/>
            <p:cNvSpPr/>
            <p:nvPr/>
          </p:nvSpPr>
          <p:spPr>
            <a:xfrm>
              <a:off x="7000778" y="4129022"/>
              <a:ext cx="959924" cy="44298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g</a:t>
              </a:r>
            </a:p>
          </p:txBody>
        </p:sp>
        <p:sp>
          <p:nvSpPr>
            <p:cNvPr id="14" name="Rounded Rectangle 13"/>
            <p:cNvSpPr/>
            <p:nvPr/>
          </p:nvSpPr>
          <p:spPr>
            <a:xfrm>
              <a:off x="8430821" y="4118006"/>
              <a:ext cx="948906" cy="43404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g</a:t>
              </a:r>
            </a:p>
          </p:txBody>
        </p:sp>
        <p:cxnSp>
          <p:nvCxnSpPr>
            <p:cNvPr id="15" name="Straight Arrow Connector 14"/>
            <p:cNvCxnSpPr/>
            <p:nvPr/>
          </p:nvCxnSpPr>
          <p:spPr>
            <a:xfrm flipH="1">
              <a:off x="7477174" y="3564060"/>
              <a:ext cx="650334" cy="55394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8127508" y="3564060"/>
              <a:ext cx="774200" cy="54293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grpSp>
      <p:sp>
        <p:nvSpPr>
          <p:cNvPr id="18" name="Rounded Rectangle 17"/>
          <p:cNvSpPr/>
          <p:nvPr/>
        </p:nvSpPr>
        <p:spPr>
          <a:xfrm>
            <a:off x="7784239" y="4637350"/>
            <a:ext cx="948906" cy="434048"/>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f</a:t>
            </a:r>
          </a:p>
        </p:txBody>
      </p:sp>
      <p:sp>
        <p:nvSpPr>
          <p:cNvPr id="19" name="Rounded Rectangle 18"/>
          <p:cNvSpPr/>
          <p:nvPr/>
        </p:nvSpPr>
        <p:spPr>
          <a:xfrm>
            <a:off x="7817165" y="5625344"/>
            <a:ext cx="959924" cy="44298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g</a:t>
            </a:r>
          </a:p>
        </p:txBody>
      </p:sp>
      <p:cxnSp>
        <p:nvCxnSpPr>
          <p:cNvPr id="28" name="Curved Connector 27"/>
          <p:cNvCxnSpPr>
            <a:stCxn id="18" idx="1"/>
            <a:endCxn id="19" idx="1"/>
          </p:cNvCxnSpPr>
          <p:nvPr/>
        </p:nvCxnSpPr>
        <p:spPr>
          <a:xfrm rot="10800000" flipH="1" flipV="1">
            <a:off x="7784239" y="4854374"/>
            <a:ext cx="32926" cy="992464"/>
          </a:xfrm>
          <a:prstGeom prst="curvedConnector3">
            <a:avLst>
              <a:gd name="adj1" fmla="val -694284"/>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30" name="Curved Connector 29"/>
          <p:cNvCxnSpPr>
            <a:stCxn id="18" idx="3"/>
            <a:endCxn id="19" idx="3"/>
          </p:cNvCxnSpPr>
          <p:nvPr/>
        </p:nvCxnSpPr>
        <p:spPr>
          <a:xfrm>
            <a:off x="8733145" y="4854374"/>
            <a:ext cx="43944" cy="992464"/>
          </a:xfrm>
          <a:prstGeom prst="curvedConnector3">
            <a:avLst>
              <a:gd name="adj1" fmla="val 620208"/>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875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 Inlining: Algorithm</a:t>
            </a:r>
          </a:p>
        </p:txBody>
      </p:sp>
      <p:sp>
        <p:nvSpPr>
          <p:cNvPr id="5" name="Rectangle 4"/>
          <p:cNvSpPr/>
          <p:nvPr/>
        </p:nvSpPr>
        <p:spPr>
          <a:xfrm>
            <a:off x="578365" y="1476796"/>
            <a:ext cx="4980355" cy="4770537"/>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dirty="0">
                <a:solidFill>
                  <a:srgbClr val="C00000"/>
                </a:solidFill>
                <a:latin typeface="Consolas" pitchFamily="49" charset="0"/>
                <a:cs typeface="Consolas" pitchFamily="49" charset="0"/>
              </a:rPr>
              <a:t>procedure</a:t>
            </a:r>
            <a:r>
              <a:rPr lang="en-US" sz="1600" dirty="0">
                <a:latin typeface="Consolas" pitchFamily="49" charset="0"/>
                <a:cs typeface="Consolas" pitchFamily="49" charset="0"/>
              </a:rPr>
              <a:t> f(v1: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v2: </a:t>
            </a:r>
            <a:r>
              <a:rPr lang="en-US" sz="1600" dirty="0" err="1">
                <a:latin typeface="Consolas" pitchFamily="49" charset="0"/>
                <a:cs typeface="Consolas" pitchFamily="49" charset="0"/>
              </a:rPr>
              <a:t>int</a:t>
            </a:r>
            <a:r>
              <a:rPr lang="en-US" sz="1600" dirty="0">
                <a:latin typeface="Consolas" pitchFamily="49" charset="0"/>
                <a:cs typeface="Consolas" pitchFamily="49" charset="0"/>
              </a:rPr>
              <a:t>)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returns</a:t>
            </a:r>
            <a:r>
              <a:rPr lang="en-US" sz="1600" dirty="0">
                <a:latin typeface="Consolas" pitchFamily="49" charset="0"/>
                <a:cs typeface="Consolas" pitchFamily="49" charset="0"/>
              </a:rPr>
              <a:t> (r: </a:t>
            </a:r>
            <a:r>
              <a:rPr lang="en-US" sz="1600" dirty="0" err="1">
                <a:latin typeface="Consolas" pitchFamily="49" charset="0"/>
                <a:cs typeface="Consolas" pitchFamily="49" charset="0"/>
              </a:rPr>
              <a:t>int</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var</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c: bool;</a:t>
            </a:r>
          </a:p>
          <a:p>
            <a:r>
              <a:rPr lang="en-US" sz="1600" dirty="0">
                <a:solidFill>
                  <a:srgbClr val="C00000"/>
                </a:solidFill>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l1, l2;</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l1: </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g(v1);</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l2:</a:t>
            </a:r>
          </a:p>
          <a:p>
            <a:r>
              <a:rPr lang="en-US" sz="1600" dirty="0">
                <a:latin typeface="Consolas" pitchFamily="49" charset="0"/>
                <a:cs typeface="Consolas" pitchFamily="49" charset="0"/>
              </a:rPr>
              <a:t>    </a:t>
            </a:r>
            <a:r>
              <a:rPr lang="en-US" sz="1600" dirty="0">
                <a:solidFill>
                  <a:srgbClr val="C00000"/>
                </a:solidFill>
                <a:latin typeface="Consolas" pitchFamily="49" charset="0"/>
                <a:cs typeface="Consolas" pitchFamily="49" charset="0"/>
              </a:rPr>
              <a:t>assume</a:t>
            </a:r>
            <a:r>
              <a:rPr lang="en-US" sz="1600" dirty="0">
                <a:latin typeface="Consolas" pitchFamily="49" charset="0"/>
                <a:cs typeface="Consolas" pitchFamily="49" charset="0"/>
              </a:rPr>
              <a:t> !c; </a:t>
            </a:r>
          </a:p>
          <a:p>
            <a:r>
              <a:rPr lang="en-US" sz="1600" dirty="0">
                <a:latin typeface="Consolas" pitchFamily="49" charset="0"/>
                <a:cs typeface="Consolas" pitchFamily="49" charset="0"/>
              </a:rPr>
              <a:t>    call r := g(v2);</a:t>
            </a:r>
          </a:p>
          <a:p>
            <a:r>
              <a:rPr lang="en-US" sz="1600" dirty="0">
                <a:latin typeface="Consolas" pitchFamily="49" charset="0"/>
                <a:cs typeface="Consolas" pitchFamily="49" charset="0"/>
              </a:rPr>
              <a:t>    </a:t>
            </a:r>
            <a:r>
              <a:rPr lang="en-US" sz="1600" dirty="0" err="1">
                <a:solidFill>
                  <a:srgbClr val="C00000"/>
                </a:solidFill>
                <a:latin typeface="Consolas" pitchFamily="49" charset="0"/>
                <a:cs typeface="Consolas" pitchFamily="49" charset="0"/>
              </a:rPr>
              <a:t>goto</a:t>
            </a:r>
            <a:r>
              <a:rPr lang="en-US" sz="1600" dirty="0">
                <a:solidFill>
                  <a:srgbClr val="C00000"/>
                </a:solidFill>
                <a:latin typeface="Consolas" pitchFamily="49" charset="0"/>
                <a:cs typeface="Consolas" pitchFamily="49" charset="0"/>
              </a:rPr>
              <a:t> </a:t>
            </a:r>
            <a:r>
              <a:rPr lang="en-US" sz="1600" dirty="0">
                <a:latin typeface="Consolas" pitchFamily="49" charset="0"/>
                <a:cs typeface="Consolas" pitchFamily="49" charset="0"/>
              </a:rPr>
              <a:t>l3;</a:t>
            </a:r>
          </a:p>
          <a:p>
            <a:endParaRPr lang="en-US" sz="1600" dirty="0">
              <a:latin typeface="Consolas" pitchFamily="49" charset="0"/>
              <a:cs typeface="Consolas" pitchFamily="49" charset="0"/>
            </a:endParaRPr>
          </a:p>
          <a:p>
            <a:r>
              <a:rPr lang="en-US" sz="1600" dirty="0">
                <a:latin typeface="Consolas" pitchFamily="49" charset="0"/>
                <a:cs typeface="Consolas" pitchFamily="49" charset="0"/>
              </a:rPr>
              <a:t>  l3:</a:t>
            </a:r>
          </a:p>
          <a:p>
            <a:r>
              <a:rPr lang="en-US" sz="1600" dirty="0">
                <a:solidFill>
                  <a:srgbClr val="C00000"/>
                </a:solidFill>
                <a:latin typeface="Consolas" pitchFamily="49" charset="0"/>
                <a:cs typeface="Consolas" pitchFamily="49" charset="0"/>
              </a:rPr>
              <a:t>    return</a:t>
            </a:r>
            <a:r>
              <a:rPr lang="en-US" sz="1600" dirty="0">
                <a:latin typeface="Consolas" pitchFamily="49" charset="0"/>
                <a:cs typeface="Consolas" pitchFamily="49" charset="0"/>
              </a:rPr>
              <a:t>;</a:t>
            </a:r>
          </a:p>
          <a:p>
            <a:r>
              <a:rPr lang="en-US" sz="1600" dirty="0">
                <a:latin typeface="Consolas" pitchFamily="49" charset="0"/>
                <a:cs typeface="Consolas" pitchFamily="49" charset="0"/>
              </a:rPr>
              <a:t>}</a:t>
            </a:r>
          </a:p>
        </p:txBody>
      </p:sp>
      <mc:AlternateContent xmlns:mc="http://schemas.openxmlformats.org/markup-compatibility/2006" xmlns:a14="http://schemas.microsoft.com/office/drawing/2010/main">
        <mc:Choice Requires="a14">
          <p:sp>
            <p:nvSpPr>
              <p:cNvPr id="7" name="Rectangle 6"/>
              <p:cNvSpPr/>
              <p:nvPr/>
            </p:nvSpPr>
            <p:spPr>
              <a:xfrm>
                <a:off x="5818554" y="1951809"/>
                <a:ext cx="6175523" cy="1569660"/>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b="0" dirty="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oMath>
                </a14:m>
                <a:r>
                  <a:rPr lang="en-US" sz="1600" b="0" dirty="0">
                    <a:latin typeface="Consolas" pitchFamily="49" charset="0"/>
                    <a:cs typeface="Consolas" pitchFamily="49" charset="0"/>
                  </a:rPr>
                  <a:t>			Execution starts in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e>
                    </m:d>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e>
                    </m:d>
                  </m:oMath>
                </a14:m>
                <a:r>
                  <a:rPr lang="en-US" sz="1600" b="0" dirty="0">
                    <a:latin typeface="Consolas" pitchFamily="49" charset="0"/>
                    <a:cs typeface="Consolas" pitchFamily="49" charset="0"/>
                  </a:rPr>
                  <a:t>	VC of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𝑟</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e>
                    </m:d>
                    <m:r>
                      <a:rPr lang="en-US" sz="1600" b="0" i="1" smtClean="0">
                        <a:latin typeface="Cambria Math" panose="02040503050406030204" pitchFamily="18" charset="0"/>
                        <a:cs typeface="Consolas" pitchFamily="49" charset="0"/>
                      </a:rPr>
                      <m:t> </m:t>
                    </m:r>
                  </m:oMath>
                </a14:m>
                <a:r>
                  <a:rPr lang="en-US" sz="1600" dirty="0">
                    <a:latin typeface="Consolas" pitchFamily="49" charset="0"/>
                    <a:cs typeface="Consolas" pitchFamily="49" charset="0"/>
                  </a:rPr>
                  <a:t>  formals equals actuals</a:t>
                </a:r>
              </a:p>
              <a:p>
                <a14:m>
                  <m:oMath xmlns:m="http://schemas.openxmlformats.org/officeDocument/2006/math">
                    <m:r>
                      <a:rPr lang="en-US" sz="1600" i="1">
                        <a:latin typeface="Cambria Math" panose="02040503050406030204" pitchFamily="18" charset="0"/>
                        <a:cs typeface="Consolas" pitchFamily="49" charset="0"/>
                      </a:rPr>
                      <m:t>∧</m:t>
                    </m:r>
                    <m:sSub>
                      <m:sSubPr>
                        <m:ctrlPr>
                          <a:rPr lang="en-US" sz="160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r>
                      <a:rPr lang="en-US" sz="1600" i="1">
                        <a:latin typeface="Cambria Math" panose="02040503050406030204" pitchFamily="18" charset="0"/>
                        <a:cs typeface="Consolas" pitchFamily="49" charset="0"/>
                      </a:rPr>
                      <m:t>⇒</m:t>
                    </m:r>
                    <m:d>
                      <m:dPr>
                        <m:ctrlPr>
                          <a:rPr lang="en-US" sz="1600" i="1">
                            <a:latin typeface="Cambria Math" panose="02040503050406030204" pitchFamily="18" charset="0"/>
                            <a:cs typeface="Consolas" pitchFamily="49" charset="0"/>
                          </a:rPr>
                        </m:ctrlPr>
                      </m:dPr>
                      <m:e>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r>
                          <a:rPr lang="en-US" sz="1600" i="1">
                            <a:latin typeface="Cambria Math" panose="02040503050406030204" pitchFamily="18" charset="0"/>
                            <a:cs typeface="Consolas" pitchFamily="49" charset="0"/>
                          </a:rPr>
                          <m:t>𝑟</m:t>
                        </m:r>
                        <m:r>
                          <a:rPr lang="en-US" sz="1600" i="1">
                            <a:latin typeface="Cambria Math" panose="02040503050406030204" pitchFamily="18" charset="0"/>
                            <a:cs typeface="Consolas" pitchFamily="49" charset="0"/>
                          </a:rPr>
                          <m:t>==</m:t>
                        </m:r>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2</m:t>
                            </m:r>
                          </m:sub>
                        </m:sSub>
                      </m:e>
                    </m:d>
                  </m:oMath>
                </a14:m>
                <a:r>
                  <a:rPr lang="en-US" sz="1600" dirty="0">
                    <a:latin typeface="Consolas" pitchFamily="49" charset="0"/>
                    <a:cs typeface="Consolas" pitchFamily="49" charset="0"/>
                  </a:rPr>
                  <a:t>  formals equals actuals</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+1</m:t>
                        </m:r>
                      </m:e>
                    </m:d>
                  </m:oMath>
                </a14:m>
                <a:r>
                  <a:rPr lang="en-US" sz="1600" b="0" dirty="0">
                    <a:latin typeface="Consolas" pitchFamily="49" charset="0"/>
                    <a:cs typeface="Consolas" pitchFamily="49" charset="0"/>
                  </a:rPr>
                  <a:t>	VC of g</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+1)</m:t>
                    </m:r>
                  </m:oMath>
                </a14:m>
                <a:r>
                  <a:rPr lang="en-US" sz="1600" dirty="0">
                    <a:latin typeface="Consolas" pitchFamily="49" charset="0"/>
                    <a:cs typeface="Consolas" pitchFamily="49" charset="0"/>
                  </a:rPr>
                  <a:t>	VC of g </a:t>
                </a:r>
              </a:p>
            </p:txBody>
          </p:sp>
        </mc:Choice>
        <mc:Fallback xmlns="">
          <p:sp>
            <p:nvSpPr>
              <p:cNvPr id="7" name="Rectangle 6"/>
              <p:cNvSpPr>
                <a:spLocks noRot="1" noChangeAspect="1" noMove="1" noResize="1" noEditPoints="1" noAdjustHandles="1" noChangeArrowheads="1" noChangeShapeType="1" noTextEdit="1"/>
              </p:cNvSpPr>
              <p:nvPr/>
            </p:nvSpPr>
            <p:spPr>
              <a:xfrm>
                <a:off x="5818554" y="1951809"/>
                <a:ext cx="6175523" cy="1569660"/>
              </a:xfrm>
              <a:prstGeom prst="rect">
                <a:avLst/>
              </a:prstGeom>
              <a:blipFill rotWithShape="0">
                <a:blip r:embed="rId2"/>
                <a:stretch>
                  <a:fillRect t="-1544" b="-30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5818554" y="4361172"/>
                <a:ext cx="6175523" cy="1323439"/>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r>
                  <a:rPr lang="en-US" sz="1600" b="0" dirty="0">
                    <a:cs typeface="Consolas" pitchFamily="49" charset="0"/>
                  </a:rPr>
                  <a:t>    </a:t>
                </a:r>
                <a14:m>
                  <m:oMath xmlns:m="http://schemas.openxmlformats.org/officeDocument/2006/math">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oMath>
                </a14:m>
                <a:r>
                  <a:rPr lang="en-US" sz="1600" b="0" dirty="0">
                    <a:latin typeface="Consolas" pitchFamily="49" charset="0"/>
                    <a:cs typeface="Consolas" pitchFamily="49" charset="0"/>
                  </a:rPr>
                  <a:t>			Execution starts in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e>
                    </m:d>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e>
                    </m:d>
                  </m:oMath>
                </a14:m>
                <a:r>
                  <a:rPr lang="en-US" sz="1600" b="0" dirty="0">
                    <a:latin typeface="Consolas" pitchFamily="49" charset="0"/>
                    <a:cs typeface="Consolas" pitchFamily="49" charset="0"/>
                  </a:rPr>
                  <a:t>	VC of f</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0</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𝑟</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e>
                    </m:d>
                    <m:r>
                      <a:rPr lang="en-US" sz="1600" b="0" i="1" smtClean="0">
                        <a:latin typeface="Cambria Math" panose="02040503050406030204" pitchFamily="18" charset="0"/>
                        <a:cs typeface="Consolas" pitchFamily="49" charset="0"/>
                      </a:rPr>
                      <m:t> </m:t>
                    </m:r>
                  </m:oMath>
                </a14:m>
                <a:r>
                  <a:rPr lang="en-US" sz="1600" dirty="0">
                    <a:latin typeface="Consolas" pitchFamily="49" charset="0"/>
                    <a:cs typeface="Consolas" pitchFamily="49" charset="0"/>
                  </a:rPr>
                  <a:t>  formals equals actuals</a:t>
                </a:r>
              </a:p>
              <a:p>
                <a14:m>
                  <m:oMath xmlns:m="http://schemas.openxmlformats.org/officeDocument/2006/math">
                    <m:r>
                      <a:rPr lang="en-US" sz="1600" i="1">
                        <a:latin typeface="Cambria Math" panose="02040503050406030204" pitchFamily="18" charset="0"/>
                        <a:cs typeface="Consolas" pitchFamily="49" charset="0"/>
                      </a:rPr>
                      <m:t>∧</m:t>
                    </m:r>
                    <m:sSub>
                      <m:sSubPr>
                        <m:ctrlPr>
                          <a:rPr lang="en-US" sz="160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𝑀</m:t>
                        </m:r>
                      </m:e>
                      <m:sub>
                        <m:r>
                          <a:rPr lang="en-US" sz="1600" b="0" i="1" smtClean="0">
                            <a:latin typeface="Cambria Math" panose="02040503050406030204" pitchFamily="18" charset="0"/>
                            <a:cs typeface="Consolas" pitchFamily="49" charset="0"/>
                          </a:rPr>
                          <m:t>1</m:t>
                        </m:r>
                      </m:sub>
                    </m:sSub>
                    <m:r>
                      <a:rPr lang="en-US" sz="1600" i="1">
                        <a:latin typeface="Cambria Math" panose="02040503050406030204" pitchFamily="18" charset="0"/>
                        <a:cs typeface="Consolas" pitchFamily="49" charset="0"/>
                      </a:rPr>
                      <m:t>⇒</m:t>
                    </m:r>
                    <m:d>
                      <m:dPr>
                        <m:ctrlPr>
                          <a:rPr lang="en-US" sz="1600" i="1">
                            <a:latin typeface="Cambria Math" panose="02040503050406030204" pitchFamily="18" charset="0"/>
                            <a:cs typeface="Consolas" pitchFamily="49" charset="0"/>
                          </a:rPr>
                        </m:ctrlPr>
                      </m:dPr>
                      <m:e>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2</m:t>
                            </m:r>
                          </m:sub>
                        </m:sSub>
                        <m:r>
                          <a:rPr lang="en-US" sz="1600" i="1">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i="1">
                            <a:latin typeface="Cambria Math" panose="02040503050406030204" pitchFamily="18" charset="0"/>
                            <a:cs typeface="Consolas" pitchFamily="49" charset="0"/>
                          </a:rPr>
                          <m:t>∧</m:t>
                        </m:r>
                        <m:r>
                          <a:rPr lang="en-US" sz="1600" i="1">
                            <a:latin typeface="Cambria Math" panose="02040503050406030204" pitchFamily="18" charset="0"/>
                            <a:cs typeface="Consolas" pitchFamily="49" charset="0"/>
                          </a:rPr>
                          <m:t>𝑟</m:t>
                        </m:r>
                        <m:r>
                          <a:rPr lang="en-US" sz="1600" i="1">
                            <a:latin typeface="Cambria Math" panose="02040503050406030204" pitchFamily="18" charset="0"/>
                            <a:cs typeface="Consolas" pitchFamily="49" charset="0"/>
                          </a:rPr>
                          <m:t>==</m:t>
                        </m:r>
                        <m:sSub>
                          <m:sSubPr>
                            <m:ctrlPr>
                              <a:rPr lang="en-US" sz="1600" i="1">
                                <a:latin typeface="Cambria Math" panose="02040503050406030204" pitchFamily="18" charset="0"/>
                                <a:cs typeface="Consolas" pitchFamily="49" charset="0"/>
                              </a:rPr>
                            </m:ctrlPr>
                          </m:sSubPr>
                          <m:e>
                            <m:r>
                              <a:rPr lang="en-US" sz="1600" i="1">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e>
                    </m:d>
                  </m:oMath>
                </a14:m>
                <a:r>
                  <a:rPr lang="en-US" sz="1600" dirty="0">
                    <a:latin typeface="Consolas" pitchFamily="49" charset="0"/>
                    <a:cs typeface="Consolas" pitchFamily="49" charset="0"/>
                  </a:rPr>
                  <a:t>  formals equals actuals</a:t>
                </a:r>
              </a:p>
              <a:p>
                <a14:m>
                  <m:oMath xmlns:m="http://schemas.openxmlformats.org/officeDocument/2006/math">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𝑁</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𝑏</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𝑎</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+1</m:t>
                        </m:r>
                      </m:e>
                    </m:d>
                  </m:oMath>
                </a14:m>
                <a:r>
                  <a:rPr lang="en-US" sz="1600" b="0" dirty="0">
                    <a:latin typeface="Consolas" pitchFamily="49" charset="0"/>
                    <a:cs typeface="Consolas" pitchFamily="49" charset="0"/>
                  </a:rPr>
                  <a:t>	VC of g</a:t>
                </a:r>
              </a:p>
            </p:txBody>
          </p:sp>
        </mc:Choice>
        <mc:Fallback xmlns="">
          <p:sp>
            <p:nvSpPr>
              <p:cNvPr id="8" name="Rectangle 7"/>
              <p:cNvSpPr>
                <a:spLocks noRot="1" noChangeAspect="1" noMove="1" noResize="1" noEditPoints="1" noAdjustHandles="1" noChangeArrowheads="1" noChangeShapeType="1" noTextEdit="1"/>
              </p:cNvSpPr>
              <p:nvPr/>
            </p:nvSpPr>
            <p:spPr>
              <a:xfrm>
                <a:off x="5818554" y="4361172"/>
                <a:ext cx="6175523" cy="1323439"/>
              </a:xfrm>
              <a:prstGeom prst="rect">
                <a:avLst/>
              </a:prstGeom>
              <a:blipFill rotWithShape="0">
                <a:blip r:embed="rId3"/>
                <a:stretch>
                  <a:fillRect t="-1826" b="-3653"/>
                </a:stretch>
              </a:blipFill>
            </p:spPr>
            <p:txBody>
              <a:bodyPr/>
              <a:lstStyle/>
              <a:p>
                <a:r>
                  <a:rPr lang="en-US">
                    <a:noFill/>
                  </a:rPr>
                  <a:t> </a:t>
                </a:r>
              </a:p>
            </p:txBody>
          </p:sp>
        </mc:Fallback>
      </mc:AlternateContent>
      <p:sp>
        <p:nvSpPr>
          <p:cNvPr id="9" name="TextBox 8"/>
          <p:cNvSpPr txBox="1"/>
          <p:nvPr/>
        </p:nvSpPr>
        <p:spPr>
          <a:xfrm>
            <a:off x="5818554" y="1582477"/>
            <a:ext cx="2371931" cy="369332"/>
          </a:xfrm>
          <a:prstGeom prst="rect">
            <a:avLst/>
          </a:prstGeom>
          <a:noFill/>
        </p:spPr>
        <p:txBody>
          <a:bodyPr wrap="none" rtlCol="0">
            <a:spAutoFit/>
          </a:bodyPr>
          <a:lstStyle/>
          <a:p>
            <a:r>
              <a:rPr lang="en-US" dirty="0"/>
              <a:t>Standard (Tree) Inlining</a:t>
            </a:r>
          </a:p>
        </p:txBody>
      </p:sp>
      <p:sp>
        <p:nvSpPr>
          <p:cNvPr id="10" name="TextBox 9"/>
          <p:cNvSpPr txBox="1"/>
          <p:nvPr/>
        </p:nvSpPr>
        <p:spPr>
          <a:xfrm>
            <a:off x="5818553" y="3991840"/>
            <a:ext cx="1344984" cy="369332"/>
          </a:xfrm>
          <a:prstGeom prst="rect">
            <a:avLst/>
          </a:prstGeom>
          <a:noFill/>
        </p:spPr>
        <p:txBody>
          <a:bodyPr wrap="none" rtlCol="0">
            <a:spAutoFit/>
          </a:bodyPr>
          <a:lstStyle/>
          <a:p>
            <a:r>
              <a:rPr lang="en-US" dirty="0"/>
              <a:t>DAG Inlining</a:t>
            </a:r>
          </a:p>
        </p:txBody>
      </p:sp>
      <mc:AlternateContent xmlns:mc="http://schemas.openxmlformats.org/markup-compatibility/2006" xmlns:a14="http://schemas.microsoft.com/office/drawing/2010/main">
        <mc:Choice Requires="a14">
          <p:sp>
            <p:nvSpPr>
              <p:cNvPr id="11" name="Rectangle 10"/>
              <p:cNvSpPr/>
              <p:nvPr/>
            </p:nvSpPr>
            <p:spPr>
              <a:xfrm>
                <a:off x="5818554" y="6000604"/>
                <a:ext cx="6175523" cy="338554"/>
              </a:xfrm>
              <a:prstGeom prst="rect">
                <a:avLst/>
              </a:prstGeom>
              <a:noFill/>
            </p:spPr>
            <p:style>
              <a:lnRef idx="1">
                <a:schemeClr val="accent1"/>
              </a:lnRef>
              <a:fillRef idx="2">
                <a:schemeClr val="accent1"/>
              </a:fillRef>
              <a:effectRef idx="1">
                <a:schemeClr val="accent1"/>
              </a:effectRef>
              <a:fontRef idx="minor">
                <a:schemeClr val="dk1"/>
              </a:fontRef>
            </p:style>
            <p:txBody>
              <a:bodyPr wrap="square">
                <a:spAutoFit/>
              </a:bodyPr>
              <a:lstStyle/>
              <a:p>
                <a:pPr/>
                <a14:m>
                  <m:oMathPara xmlns:m="http://schemas.openxmlformats.org/officeDocument/2006/math">
                    <m:oMathParaPr>
                      <m:jc m:val="left"/>
                    </m:oMathParaPr>
                    <m:oMath xmlns:m="http://schemas.openxmlformats.org/officeDocument/2006/math">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d>
                        <m:dPr>
                          <m:ctrlPr>
                            <a:rPr lang="en-US" sz="1600" b="0" i="1" smtClean="0">
                              <a:latin typeface="Cambria Math" panose="02040503050406030204" pitchFamily="18" charset="0"/>
                              <a:cs typeface="Consolas" pitchFamily="49" charset="0"/>
                            </a:rPr>
                          </m:ctrlPr>
                        </m:dPr>
                        <m:e>
                          <m:r>
                            <a:rPr lang="en-US" sz="1600" b="0" i="1" smtClean="0">
                              <a:latin typeface="Cambria Math" panose="02040503050406030204" pitchFamily="18" charset="0"/>
                              <a:cs typeface="Consolas" pitchFamily="49" charset="0"/>
                            </a:rPr>
                            <m:t>𝑟</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1</m:t>
                              </m:r>
                            </m:sub>
                          </m:sSub>
                          <m:r>
                            <a:rPr lang="en-US" sz="1600" b="0" i="1" smtClean="0">
                              <a:latin typeface="Cambria Math" panose="02040503050406030204" pitchFamily="18" charset="0"/>
                              <a:cs typeface="Consolas" pitchFamily="49" charset="0"/>
                            </a:rPr>
                            <m:t>+1</m:t>
                          </m:r>
                        </m:e>
                      </m:d>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𝑐</m:t>
                      </m:r>
                      <m:r>
                        <a:rPr lang="en-US" sz="1600" b="0" i="1" smtClean="0">
                          <a:latin typeface="Cambria Math" panose="02040503050406030204" pitchFamily="18" charset="0"/>
                          <a:cs typeface="Consolas" pitchFamily="49" charset="0"/>
                        </a:rPr>
                        <m:t>⇒(</m:t>
                      </m:r>
                      <m:r>
                        <a:rPr lang="en-US" sz="1600" b="0" i="1" smtClean="0">
                          <a:latin typeface="Cambria Math" panose="02040503050406030204" pitchFamily="18" charset="0"/>
                          <a:cs typeface="Consolas" pitchFamily="49" charset="0"/>
                        </a:rPr>
                        <m:t>𝑟</m:t>
                      </m:r>
                      <m:r>
                        <a:rPr lang="en-US" sz="1600" b="0" i="1" smtClean="0">
                          <a:latin typeface="Cambria Math" panose="02040503050406030204" pitchFamily="18" charset="0"/>
                          <a:cs typeface="Consolas" pitchFamily="49" charset="0"/>
                        </a:rPr>
                        <m:t>==</m:t>
                      </m:r>
                      <m:sSub>
                        <m:sSubPr>
                          <m:ctrlPr>
                            <a:rPr lang="en-US" sz="1600" b="0" i="1" smtClean="0">
                              <a:latin typeface="Cambria Math" panose="02040503050406030204" pitchFamily="18" charset="0"/>
                              <a:cs typeface="Consolas" pitchFamily="49" charset="0"/>
                            </a:rPr>
                          </m:ctrlPr>
                        </m:sSubPr>
                        <m:e>
                          <m:r>
                            <a:rPr lang="en-US" sz="1600" b="0" i="1" smtClean="0">
                              <a:latin typeface="Cambria Math" panose="02040503050406030204" pitchFamily="18" charset="0"/>
                              <a:cs typeface="Consolas" pitchFamily="49" charset="0"/>
                            </a:rPr>
                            <m:t>𝑣</m:t>
                          </m:r>
                        </m:e>
                        <m:sub>
                          <m:r>
                            <a:rPr lang="en-US" sz="1600" b="0" i="1" smtClean="0">
                              <a:latin typeface="Cambria Math" panose="02040503050406030204" pitchFamily="18" charset="0"/>
                              <a:cs typeface="Consolas" pitchFamily="49" charset="0"/>
                            </a:rPr>
                            <m:t>2</m:t>
                          </m:r>
                        </m:sub>
                      </m:sSub>
                      <m:r>
                        <a:rPr lang="en-US" sz="1600" b="0" i="1" smtClean="0">
                          <a:latin typeface="Cambria Math" panose="02040503050406030204" pitchFamily="18" charset="0"/>
                          <a:cs typeface="Consolas" pitchFamily="49" charset="0"/>
                        </a:rPr>
                        <m:t>+1 )</m:t>
                      </m:r>
                    </m:oMath>
                  </m:oMathPara>
                </a14:m>
                <a:endParaRPr lang="en-US" sz="1600" b="0" dirty="0">
                  <a:latin typeface="Consolas" pitchFamily="49" charset="0"/>
                  <a:cs typeface="Consolas" pitchFamily="49" charset="0"/>
                </a:endParaRPr>
              </a:p>
            </p:txBody>
          </p:sp>
        </mc:Choice>
        <mc:Fallback xmlns="">
          <p:sp>
            <p:nvSpPr>
              <p:cNvPr id="11" name="Rectangle 10"/>
              <p:cNvSpPr>
                <a:spLocks noRot="1" noChangeAspect="1" noMove="1" noResize="1" noEditPoints="1" noAdjustHandles="1" noChangeArrowheads="1" noChangeShapeType="1" noTextEdit="1"/>
              </p:cNvSpPr>
              <p:nvPr/>
            </p:nvSpPr>
            <p:spPr>
              <a:xfrm>
                <a:off x="5818554" y="6000604"/>
                <a:ext cx="6175523" cy="338554"/>
              </a:xfrm>
              <a:prstGeom prst="rect">
                <a:avLst/>
              </a:prstGeom>
              <a:blipFill rotWithShape="0">
                <a:blip r:embed="rId4"/>
                <a:stretch>
                  <a:fillRect b="-7018"/>
                </a:stretch>
              </a:blipFill>
            </p:spPr>
            <p:txBody>
              <a:bodyPr/>
              <a:lstStyle/>
              <a:p>
                <a:r>
                  <a:rPr lang="en-US">
                    <a:noFill/>
                  </a:rPr>
                  <a:t> </a:t>
                </a:r>
              </a:p>
            </p:txBody>
          </p:sp>
        </mc:Fallback>
      </mc:AlternateContent>
    </p:spTree>
    <p:extLst>
      <p:ext uri="{BB962C8B-B14F-4D97-AF65-F5344CB8AC3E}">
        <p14:creationId xmlns:p14="http://schemas.microsoft.com/office/powerpoint/2010/main" val="48736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ounded Rectangle 26"/>
          <p:cNvSpPr/>
          <p:nvPr/>
        </p:nvSpPr>
        <p:spPr>
          <a:xfrm>
            <a:off x="4268596" y="2687622"/>
            <a:ext cx="948906" cy="434048"/>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bar</a:t>
            </a:r>
          </a:p>
        </p:txBody>
      </p:sp>
      <p:sp>
        <p:nvSpPr>
          <p:cNvPr id="28" name="Rounded Rectangle 27"/>
          <p:cNvSpPr/>
          <p:nvPr/>
        </p:nvSpPr>
        <p:spPr>
          <a:xfrm>
            <a:off x="5691955" y="2669761"/>
            <a:ext cx="948906" cy="434048"/>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a:t>baz</a:t>
            </a:r>
            <a:endParaRPr lang="en-US" dirty="0"/>
          </a:p>
        </p:txBody>
      </p:sp>
      <p:sp>
        <p:nvSpPr>
          <p:cNvPr id="29" name="Rounded Rectangle 28"/>
          <p:cNvSpPr/>
          <p:nvPr/>
        </p:nvSpPr>
        <p:spPr>
          <a:xfrm>
            <a:off x="4268596" y="3600756"/>
            <a:ext cx="948906" cy="434048"/>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foo</a:t>
            </a:r>
          </a:p>
        </p:txBody>
      </p:sp>
      <p:sp>
        <p:nvSpPr>
          <p:cNvPr id="30" name="Rounded Rectangle 29"/>
          <p:cNvSpPr/>
          <p:nvPr/>
        </p:nvSpPr>
        <p:spPr>
          <a:xfrm>
            <a:off x="5691955" y="3589312"/>
            <a:ext cx="948906" cy="434048"/>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foo</a:t>
            </a:r>
          </a:p>
        </p:txBody>
      </p:sp>
      <p:sp>
        <p:nvSpPr>
          <p:cNvPr id="2" name="Title 1"/>
          <p:cNvSpPr>
            <a:spLocks noGrp="1"/>
          </p:cNvSpPr>
          <p:nvPr>
            <p:ph type="title"/>
          </p:nvPr>
        </p:nvSpPr>
        <p:spPr/>
        <p:txBody>
          <a:bodyPr/>
          <a:lstStyle/>
          <a:p>
            <a:r>
              <a:rPr lang="en-US" dirty="0"/>
              <a:t>DAG Inlining: Algorithm</a:t>
            </a:r>
          </a:p>
        </p:txBody>
      </p:sp>
      <p:sp>
        <p:nvSpPr>
          <p:cNvPr id="4" name="Rounded Rectangle 3"/>
          <p:cNvSpPr/>
          <p:nvPr/>
        </p:nvSpPr>
        <p:spPr>
          <a:xfrm>
            <a:off x="4913421" y="1690688"/>
            <a:ext cx="948906" cy="434048"/>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main</a:t>
            </a:r>
          </a:p>
        </p:txBody>
      </p:sp>
      <p:sp>
        <p:nvSpPr>
          <p:cNvPr id="5" name="Rounded Rectangle 4"/>
          <p:cNvSpPr/>
          <p:nvPr/>
        </p:nvSpPr>
        <p:spPr>
          <a:xfrm>
            <a:off x="4257578" y="2678682"/>
            <a:ext cx="959924" cy="44298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bar</a:t>
            </a:r>
          </a:p>
        </p:txBody>
      </p:sp>
      <p:sp>
        <p:nvSpPr>
          <p:cNvPr id="6" name="Rounded Rectangle 5"/>
          <p:cNvSpPr/>
          <p:nvPr/>
        </p:nvSpPr>
        <p:spPr>
          <a:xfrm>
            <a:off x="5687621" y="2667666"/>
            <a:ext cx="948906" cy="43404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err="1"/>
              <a:t>baz</a:t>
            </a:r>
            <a:endParaRPr lang="en-US" dirty="0"/>
          </a:p>
        </p:txBody>
      </p:sp>
      <p:sp>
        <p:nvSpPr>
          <p:cNvPr id="7" name="Rounded Rectangle 6"/>
          <p:cNvSpPr/>
          <p:nvPr/>
        </p:nvSpPr>
        <p:spPr>
          <a:xfrm>
            <a:off x="4268495" y="3600756"/>
            <a:ext cx="948906" cy="43404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foo</a:t>
            </a:r>
          </a:p>
        </p:txBody>
      </p:sp>
      <p:cxnSp>
        <p:nvCxnSpPr>
          <p:cNvPr id="8" name="Straight Arrow Connector 7"/>
          <p:cNvCxnSpPr>
            <a:stCxn id="4" idx="2"/>
            <a:endCxn id="5" idx="0"/>
          </p:cNvCxnSpPr>
          <p:nvPr/>
        </p:nvCxnSpPr>
        <p:spPr>
          <a:xfrm flipH="1">
            <a:off x="4737540" y="2124736"/>
            <a:ext cx="650334" cy="55394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 idx="2"/>
            <a:endCxn id="6" idx="0"/>
          </p:cNvCxnSpPr>
          <p:nvPr/>
        </p:nvCxnSpPr>
        <p:spPr>
          <a:xfrm>
            <a:off x="5387874" y="2124736"/>
            <a:ext cx="774200" cy="54293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2"/>
            <a:endCxn id="7" idx="0"/>
          </p:cNvCxnSpPr>
          <p:nvPr/>
        </p:nvCxnSpPr>
        <p:spPr>
          <a:xfrm>
            <a:off x="4737540" y="3121670"/>
            <a:ext cx="5408" cy="479086"/>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2"/>
            <a:endCxn id="12" idx="0"/>
          </p:cNvCxnSpPr>
          <p:nvPr/>
        </p:nvCxnSpPr>
        <p:spPr>
          <a:xfrm>
            <a:off x="6162074" y="3101714"/>
            <a:ext cx="7960" cy="487598"/>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695581" y="3589312"/>
            <a:ext cx="948906" cy="434048"/>
          </a:xfrm>
          <a:prstGeom prst="roundRect">
            <a:avLst/>
          </a:prstGeom>
          <a:solidFill>
            <a:srgbClr val="0070C0"/>
          </a:solidFill>
          <a:ln w="3175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dirty="0"/>
              <a:t>foo</a:t>
            </a:r>
          </a:p>
        </p:txBody>
      </p:sp>
      <p:sp>
        <p:nvSpPr>
          <p:cNvPr id="18" name="Oval 17"/>
          <p:cNvSpPr/>
          <p:nvPr/>
        </p:nvSpPr>
        <p:spPr>
          <a:xfrm>
            <a:off x="2928404" y="4508764"/>
            <a:ext cx="2267712" cy="1492872"/>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5341930" y="4508764"/>
            <a:ext cx="2267712" cy="1492872"/>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p:cNvCxnSpPr>
            <a:stCxn id="7" idx="2"/>
            <a:endCxn id="18" idx="0"/>
          </p:cNvCxnSpPr>
          <p:nvPr/>
        </p:nvCxnSpPr>
        <p:spPr>
          <a:xfrm flipH="1">
            <a:off x="4062260" y="4034804"/>
            <a:ext cx="680688" cy="47396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2" idx="2"/>
            <a:endCxn id="24" idx="0"/>
          </p:cNvCxnSpPr>
          <p:nvPr/>
        </p:nvCxnSpPr>
        <p:spPr>
          <a:xfrm>
            <a:off x="6170034" y="4023360"/>
            <a:ext cx="305752" cy="48540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8" idx="2"/>
          </p:cNvCxnSpPr>
          <p:nvPr/>
        </p:nvCxnSpPr>
        <p:spPr>
          <a:xfrm flipH="1">
            <a:off x="5065461" y="3103809"/>
            <a:ext cx="1100947" cy="47177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195450" y="3095643"/>
            <a:ext cx="4502836" cy="400110"/>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n-US" sz="2000" dirty="0"/>
              <a:t>Disjoint([main; bar; foo], [main, </a:t>
            </a:r>
            <a:r>
              <a:rPr lang="en-US" sz="2000" dirty="0" err="1"/>
              <a:t>baz</a:t>
            </a:r>
            <a:r>
              <a:rPr lang="en-US" sz="2000" dirty="0"/>
              <a:t>, foo])</a:t>
            </a:r>
          </a:p>
        </p:txBody>
      </p:sp>
      <p:grpSp>
        <p:nvGrpSpPr>
          <p:cNvPr id="71" name="Group 70"/>
          <p:cNvGrpSpPr/>
          <p:nvPr/>
        </p:nvGrpSpPr>
        <p:grpSpPr>
          <a:xfrm>
            <a:off x="3358557" y="4662011"/>
            <a:ext cx="1392681" cy="1108444"/>
            <a:chOff x="9058241" y="4508764"/>
            <a:chExt cx="1392681" cy="1108444"/>
          </a:xfrm>
        </p:grpSpPr>
        <p:sp>
          <p:nvSpPr>
            <p:cNvPr id="42" name="Rounded Rectangle 41"/>
            <p:cNvSpPr/>
            <p:nvPr/>
          </p:nvSpPr>
          <p:spPr>
            <a:xfrm>
              <a:off x="9274476" y="4925965"/>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43" name="Rounded Rectangle 42"/>
            <p:cNvSpPr/>
            <p:nvPr/>
          </p:nvSpPr>
          <p:spPr>
            <a:xfrm>
              <a:off x="9884841" y="4900708"/>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44" name="Rounded Rectangle 43"/>
            <p:cNvSpPr/>
            <p:nvPr/>
          </p:nvSpPr>
          <p:spPr>
            <a:xfrm>
              <a:off x="9540058" y="4508764"/>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45" name="Rounded Rectangle 44"/>
            <p:cNvSpPr/>
            <p:nvPr/>
          </p:nvSpPr>
          <p:spPr>
            <a:xfrm>
              <a:off x="9582190" y="5382777"/>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46" name="Rounded Rectangle 45"/>
            <p:cNvSpPr/>
            <p:nvPr/>
          </p:nvSpPr>
          <p:spPr>
            <a:xfrm>
              <a:off x="9058241" y="5383084"/>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cxnSp>
          <p:nvCxnSpPr>
            <p:cNvPr id="48" name="Straight Arrow Connector 47"/>
            <p:cNvCxnSpPr>
              <a:stCxn id="44" idx="2"/>
              <a:endCxn id="42" idx="0"/>
            </p:cNvCxnSpPr>
            <p:nvPr/>
          </p:nvCxnSpPr>
          <p:spPr>
            <a:xfrm flipH="1">
              <a:off x="9446868" y="4742888"/>
              <a:ext cx="265582" cy="183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42" idx="2"/>
              <a:endCxn id="46" idx="0"/>
            </p:cNvCxnSpPr>
            <p:nvPr/>
          </p:nvCxnSpPr>
          <p:spPr>
            <a:xfrm flipH="1">
              <a:off x="9230633" y="5160089"/>
              <a:ext cx="216235" cy="222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2" idx="2"/>
              <a:endCxn id="45" idx="0"/>
            </p:cNvCxnSpPr>
            <p:nvPr/>
          </p:nvCxnSpPr>
          <p:spPr>
            <a:xfrm>
              <a:off x="9446868" y="5160089"/>
              <a:ext cx="307714" cy="222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4" idx="2"/>
              <a:endCxn id="43" idx="0"/>
            </p:cNvCxnSpPr>
            <p:nvPr/>
          </p:nvCxnSpPr>
          <p:spPr>
            <a:xfrm>
              <a:off x="9712450" y="4742888"/>
              <a:ext cx="344783" cy="1578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Rounded Rectangle 54"/>
            <p:cNvSpPr/>
            <p:nvPr/>
          </p:nvSpPr>
          <p:spPr>
            <a:xfrm>
              <a:off x="10106139" y="5360924"/>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cxnSp>
          <p:nvCxnSpPr>
            <p:cNvPr id="56" name="Straight Arrow Connector 55"/>
            <p:cNvCxnSpPr>
              <a:stCxn id="43" idx="2"/>
              <a:endCxn id="55" idx="0"/>
            </p:cNvCxnSpPr>
            <p:nvPr/>
          </p:nvCxnSpPr>
          <p:spPr>
            <a:xfrm>
              <a:off x="10057233" y="5134832"/>
              <a:ext cx="221298" cy="226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2" name="Group 71"/>
          <p:cNvGrpSpPr/>
          <p:nvPr/>
        </p:nvGrpSpPr>
        <p:grpSpPr>
          <a:xfrm>
            <a:off x="3368267" y="4661704"/>
            <a:ext cx="1171383" cy="1108444"/>
            <a:chOff x="10629885" y="4427887"/>
            <a:chExt cx="1171383" cy="1108444"/>
          </a:xfrm>
        </p:grpSpPr>
        <p:sp>
          <p:nvSpPr>
            <p:cNvPr id="59" name="Rounded Rectangle 58"/>
            <p:cNvSpPr/>
            <p:nvPr/>
          </p:nvSpPr>
          <p:spPr>
            <a:xfrm>
              <a:off x="10846120" y="4845088"/>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60" name="Rounded Rectangle 59"/>
            <p:cNvSpPr/>
            <p:nvPr/>
          </p:nvSpPr>
          <p:spPr>
            <a:xfrm>
              <a:off x="11456485" y="4819831"/>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61" name="Rounded Rectangle 60"/>
            <p:cNvSpPr/>
            <p:nvPr/>
          </p:nvSpPr>
          <p:spPr>
            <a:xfrm>
              <a:off x="11111702" y="4427887"/>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62" name="Rounded Rectangle 61"/>
            <p:cNvSpPr/>
            <p:nvPr/>
          </p:nvSpPr>
          <p:spPr>
            <a:xfrm>
              <a:off x="11153834" y="5301900"/>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63" name="Rounded Rectangle 62"/>
            <p:cNvSpPr/>
            <p:nvPr/>
          </p:nvSpPr>
          <p:spPr>
            <a:xfrm>
              <a:off x="10629885" y="5302207"/>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cxnSp>
          <p:nvCxnSpPr>
            <p:cNvPr id="64" name="Straight Arrow Connector 63"/>
            <p:cNvCxnSpPr>
              <a:stCxn id="61" idx="2"/>
              <a:endCxn id="59" idx="0"/>
            </p:cNvCxnSpPr>
            <p:nvPr/>
          </p:nvCxnSpPr>
          <p:spPr>
            <a:xfrm flipH="1">
              <a:off x="11018512" y="4662011"/>
              <a:ext cx="265582" cy="183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59" idx="2"/>
              <a:endCxn id="63" idx="0"/>
            </p:cNvCxnSpPr>
            <p:nvPr/>
          </p:nvCxnSpPr>
          <p:spPr>
            <a:xfrm flipH="1">
              <a:off x="10802277" y="5079212"/>
              <a:ext cx="216235" cy="222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59" idx="2"/>
              <a:endCxn id="62" idx="0"/>
            </p:cNvCxnSpPr>
            <p:nvPr/>
          </p:nvCxnSpPr>
          <p:spPr>
            <a:xfrm>
              <a:off x="11018512" y="5079212"/>
              <a:ext cx="307714" cy="222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61" idx="2"/>
              <a:endCxn id="60" idx="0"/>
            </p:cNvCxnSpPr>
            <p:nvPr/>
          </p:nvCxnSpPr>
          <p:spPr>
            <a:xfrm>
              <a:off x="11284094" y="4662011"/>
              <a:ext cx="344783" cy="1578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60" idx="2"/>
              <a:endCxn id="62" idx="0"/>
            </p:cNvCxnSpPr>
            <p:nvPr/>
          </p:nvCxnSpPr>
          <p:spPr>
            <a:xfrm flipH="1">
              <a:off x="11326226" y="5053955"/>
              <a:ext cx="302651" cy="247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3" name="Group 72"/>
          <p:cNvGrpSpPr/>
          <p:nvPr/>
        </p:nvGrpSpPr>
        <p:grpSpPr>
          <a:xfrm>
            <a:off x="5793760" y="4661704"/>
            <a:ext cx="1392681" cy="1108444"/>
            <a:chOff x="9058241" y="4508764"/>
            <a:chExt cx="1392681" cy="1108444"/>
          </a:xfrm>
        </p:grpSpPr>
        <p:sp>
          <p:nvSpPr>
            <p:cNvPr id="74" name="Rounded Rectangle 73"/>
            <p:cNvSpPr/>
            <p:nvPr/>
          </p:nvSpPr>
          <p:spPr>
            <a:xfrm>
              <a:off x="9274476" y="4925965"/>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75" name="Rounded Rectangle 74"/>
            <p:cNvSpPr/>
            <p:nvPr/>
          </p:nvSpPr>
          <p:spPr>
            <a:xfrm>
              <a:off x="9884841" y="4900708"/>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76" name="Rounded Rectangle 75"/>
            <p:cNvSpPr/>
            <p:nvPr/>
          </p:nvSpPr>
          <p:spPr>
            <a:xfrm>
              <a:off x="9540058" y="4508764"/>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77" name="Rounded Rectangle 76"/>
            <p:cNvSpPr/>
            <p:nvPr/>
          </p:nvSpPr>
          <p:spPr>
            <a:xfrm>
              <a:off x="9582190" y="5382777"/>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78" name="Rounded Rectangle 77"/>
            <p:cNvSpPr/>
            <p:nvPr/>
          </p:nvSpPr>
          <p:spPr>
            <a:xfrm>
              <a:off x="9058241" y="5383084"/>
              <a:ext cx="344783" cy="234124"/>
            </a:xfrm>
            <a:prstGeom prst="roundRect">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cxnSp>
          <p:nvCxnSpPr>
            <p:cNvPr id="79" name="Straight Arrow Connector 78"/>
            <p:cNvCxnSpPr>
              <a:stCxn id="76" idx="2"/>
              <a:endCxn id="74" idx="0"/>
            </p:cNvCxnSpPr>
            <p:nvPr/>
          </p:nvCxnSpPr>
          <p:spPr>
            <a:xfrm flipH="1">
              <a:off x="9446868" y="4742888"/>
              <a:ext cx="265582" cy="183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74" idx="2"/>
              <a:endCxn id="78" idx="0"/>
            </p:cNvCxnSpPr>
            <p:nvPr/>
          </p:nvCxnSpPr>
          <p:spPr>
            <a:xfrm flipH="1">
              <a:off x="9230633" y="5160089"/>
              <a:ext cx="216235" cy="222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74" idx="2"/>
              <a:endCxn id="77" idx="0"/>
            </p:cNvCxnSpPr>
            <p:nvPr/>
          </p:nvCxnSpPr>
          <p:spPr>
            <a:xfrm>
              <a:off x="9446868" y="5160089"/>
              <a:ext cx="307714" cy="2226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76" idx="2"/>
              <a:endCxn id="75" idx="0"/>
            </p:cNvCxnSpPr>
            <p:nvPr/>
          </p:nvCxnSpPr>
          <p:spPr>
            <a:xfrm>
              <a:off x="9712450" y="4742888"/>
              <a:ext cx="344783" cy="1578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3" name="Rounded Rectangle 82"/>
            <p:cNvSpPr/>
            <p:nvPr/>
          </p:nvSpPr>
          <p:spPr>
            <a:xfrm>
              <a:off x="10106139" y="5360924"/>
              <a:ext cx="344783" cy="234124"/>
            </a:xfrm>
            <a:prstGeom prst="roundRect">
              <a:avLst>
                <a:gd name="adj" fmla="val 50000"/>
              </a:avLst>
            </a:prstGeom>
            <a:solidFill>
              <a:srgbClr val="0070C0"/>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cxnSp>
          <p:nvCxnSpPr>
            <p:cNvPr id="84" name="Straight Arrow Connector 83"/>
            <p:cNvCxnSpPr>
              <a:stCxn id="75" idx="2"/>
              <a:endCxn id="83" idx="0"/>
            </p:cNvCxnSpPr>
            <p:nvPr/>
          </p:nvCxnSpPr>
          <p:spPr>
            <a:xfrm>
              <a:off x="10057233" y="5134832"/>
              <a:ext cx="221298" cy="226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85" name="TextBox 84"/>
          <p:cNvSpPr txBox="1"/>
          <p:nvPr/>
        </p:nvSpPr>
        <p:spPr>
          <a:xfrm>
            <a:off x="1488939" y="4875608"/>
            <a:ext cx="1309205" cy="707886"/>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n-US" sz="2000" dirty="0"/>
              <a:t>Disjoint(…)</a:t>
            </a:r>
          </a:p>
          <a:p>
            <a:r>
              <a:rPr lang="en-US" sz="2000" dirty="0"/>
              <a:t>Disjoint(…)</a:t>
            </a:r>
          </a:p>
        </p:txBody>
      </p:sp>
      <p:sp>
        <p:nvSpPr>
          <p:cNvPr id="86" name="TextBox 85"/>
          <p:cNvSpPr txBox="1"/>
          <p:nvPr/>
        </p:nvSpPr>
        <p:spPr>
          <a:xfrm>
            <a:off x="5491405" y="4510989"/>
            <a:ext cx="5709833" cy="707886"/>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n-US" sz="2000" u="sng" dirty="0"/>
              <a:t>DAG Consistency:</a:t>
            </a:r>
            <a:r>
              <a:rPr lang="en-US" sz="2000" dirty="0"/>
              <a:t> For each node n, all configurations </a:t>
            </a:r>
          </a:p>
          <a:p>
            <a:r>
              <a:rPr lang="en-US" sz="2000" dirty="0"/>
              <a:t>represented  by n should be mutually disjoint</a:t>
            </a:r>
            <a:endParaRPr lang="en-US" sz="2000" u="sng" dirty="0"/>
          </a:p>
        </p:txBody>
      </p:sp>
      <p:sp>
        <p:nvSpPr>
          <p:cNvPr id="89" name="Freeform 88"/>
          <p:cNvSpPr/>
          <p:nvPr/>
        </p:nvSpPr>
        <p:spPr>
          <a:xfrm>
            <a:off x="3785171" y="1871831"/>
            <a:ext cx="1647441" cy="3786691"/>
          </a:xfrm>
          <a:custGeom>
            <a:avLst/>
            <a:gdLst>
              <a:gd name="connsiteX0" fmla="*/ 1647441 w 1647441"/>
              <a:gd name="connsiteY0" fmla="*/ 0 h 3786691"/>
              <a:gd name="connsiteX1" fmla="*/ 958951 w 1647441"/>
              <a:gd name="connsiteY1" fmla="*/ 1065007 h 3786691"/>
              <a:gd name="connsiteX2" fmla="*/ 980467 w 1647441"/>
              <a:gd name="connsiteY2" fmla="*/ 1979407 h 3786691"/>
              <a:gd name="connsiteX3" fmla="*/ 216674 w 1647441"/>
              <a:gd name="connsiteY3" fmla="*/ 2904564 h 3786691"/>
              <a:gd name="connsiteX4" fmla="*/ 1521 w 1647441"/>
              <a:gd name="connsiteY4" fmla="*/ 3356385 h 3786691"/>
              <a:gd name="connsiteX5" fmla="*/ 291977 w 1647441"/>
              <a:gd name="connsiteY5" fmla="*/ 3786691 h 3786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441" h="3786691">
                <a:moveTo>
                  <a:pt x="1647441" y="0"/>
                </a:moveTo>
                <a:cubicBezTo>
                  <a:pt x="1358777" y="367553"/>
                  <a:pt x="1070113" y="735106"/>
                  <a:pt x="958951" y="1065007"/>
                </a:cubicBezTo>
                <a:cubicBezTo>
                  <a:pt x="847789" y="1394908"/>
                  <a:pt x="1104180" y="1672814"/>
                  <a:pt x="980467" y="1979407"/>
                </a:cubicBezTo>
                <a:cubicBezTo>
                  <a:pt x="856754" y="2286000"/>
                  <a:pt x="379832" y="2675068"/>
                  <a:pt x="216674" y="2904564"/>
                </a:cubicBezTo>
                <a:cubicBezTo>
                  <a:pt x="53516" y="3134060"/>
                  <a:pt x="-11030" y="3209364"/>
                  <a:pt x="1521" y="3356385"/>
                </a:cubicBezTo>
                <a:cubicBezTo>
                  <a:pt x="14071" y="3503406"/>
                  <a:pt x="153024" y="3645048"/>
                  <a:pt x="291977" y="3786691"/>
                </a:cubicBezTo>
              </a:path>
            </a:pathLst>
          </a:cu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reeform 89"/>
          <p:cNvSpPr/>
          <p:nvPr/>
        </p:nvSpPr>
        <p:spPr>
          <a:xfrm>
            <a:off x="4051723" y="1904104"/>
            <a:ext cx="1337858" cy="3754418"/>
          </a:xfrm>
          <a:custGeom>
            <a:avLst/>
            <a:gdLst>
              <a:gd name="connsiteX0" fmla="*/ 1337858 w 1337858"/>
              <a:gd name="connsiteY0" fmla="*/ 0 h 3754418"/>
              <a:gd name="connsiteX1" fmla="*/ 649369 w 1337858"/>
              <a:gd name="connsiteY1" fmla="*/ 1021976 h 3754418"/>
              <a:gd name="connsiteX2" fmla="*/ 627853 w 1337858"/>
              <a:gd name="connsiteY2" fmla="*/ 1957891 h 3754418"/>
              <a:gd name="connsiteX3" fmla="*/ 3910 w 1337858"/>
              <a:gd name="connsiteY3" fmla="*/ 2883049 h 3754418"/>
              <a:gd name="connsiteX4" fmla="*/ 348155 w 1337858"/>
              <a:gd name="connsiteY4" fmla="*/ 3270324 h 3754418"/>
              <a:gd name="connsiteX5" fmla="*/ 36183 w 1337858"/>
              <a:gd name="connsiteY5" fmla="*/ 3754418 h 3754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7858" h="3754418">
                <a:moveTo>
                  <a:pt x="1337858" y="0"/>
                </a:moveTo>
                <a:cubicBezTo>
                  <a:pt x="1052780" y="347830"/>
                  <a:pt x="767703" y="695661"/>
                  <a:pt x="649369" y="1021976"/>
                </a:cubicBezTo>
                <a:cubicBezTo>
                  <a:pt x="531035" y="1348291"/>
                  <a:pt x="735429" y="1647712"/>
                  <a:pt x="627853" y="1957891"/>
                </a:cubicBezTo>
                <a:cubicBezTo>
                  <a:pt x="520277" y="2268070"/>
                  <a:pt x="50526" y="2664310"/>
                  <a:pt x="3910" y="2883049"/>
                </a:cubicBezTo>
                <a:cubicBezTo>
                  <a:pt x="-42706" y="3101788"/>
                  <a:pt x="342776" y="3125096"/>
                  <a:pt x="348155" y="3270324"/>
                </a:cubicBezTo>
                <a:cubicBezTo>
                  <a:pt x="353534" y="3415552"/>
                  <a:pt x="194858" y="3584985"/>
                  <a:pt x="36183" y="3754418"/>
                </a:cubicBezTo>
              </a:path>
            </a:pathLst>
          </a:cu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reeform 90"/>
          <p:cNvSpPr/>
          <p:nvPr/>
        </p:nvSpPr>
        <p:spPr>
          <a:xfrm>
            <a:off x="3764914" y="1914861"/>
            <a:ext cx="2468142" cy="3743661"/>
          </a:xfrm>
          <a:custGeom>
            <a:avLst/>
            <a:gdLst>
              <a:gd name="connsiteX0" fmla="*/ 1624667 w 2468142"/>
              <a:gd name="connsiteY0" fmla="*/ 0 h 3743661"/>
              <a:gd name="connsiteX1" fmla="*/ 2453006 w 2468142"/>
              <a:gd name="connsiteY1" fmla="*/ 946673 h 3743661"/>
              <a:gd name="connsiteX2" fmla="*/ 989966 w 2468142"/>
              <a:gd name="connsiteY2" fmla="*/ 1904104 h 3743661"/>
              <a:gd name="connsiteX3" fmla="*/ 236931 w 2468142"/>
              <a:gd name="connsiteY3" fmla="*/ 2861534 h 3743661"/>
              <a:gd name="connsiteX4" fmla="*/ 262 w 2468142"/>
              <a:gd name="connsiteY4" fmla="*/ 3281083 h 3743661"/>
              <a:gd name="connsiteX5" fmla="*/ 269204 w 2468142"/>
              <a:gd name="connsiteY5" fmla="*/ 3743661 h 37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68142" h="3743661">
                <a:moveTo>
                  <a:pt x="1624667" y="0"/>
                </a:moveTo>
                <a:cubicBezTo>
                  <a:pt x="2091728" y="314661"/>
                  <a:pt x="2558789" y="629322"/>
                  <a:pt x="2453006" y="946673"/>
                </a:cubicBezTo>
                <a:cubicBezTo>
                  <a:pt x="2347223" y="1264024"/>
                  <a:pt x="1359312" y="1584961"/>
                  <a:pt x="989966" y="1904104"/>
                </a:cubicBezTo>
                <a:cubicBezTo>
                  <a:pt x="620620" y="2223248"/>
                  <a:pt x="401882" y="2632038"/>
                  <a:pt x="236931" y="2861534"/>
                </a:cubicBezTo>
                <a:cubicBezTo>
                  <a:pt x="71980" y="3091030"/>
                  <a:pt x="-5117" y="3134062"/>
                  <a:pt x="262" y="3281083"/>
                </a:cubicBezTo>
                <a:cubicBezTo>
                  <a:pt x="5641" y="3428104"/>
                  <a:pt x="137422" y="3585882"/>
                  <a:pt x="269204" y="3743661"/>
                </a:cubicBezTo>
              </a:path>
            </a:pathLst>
          </a:cu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Freeform 91"/>
          <p:cNvSpPr/>
          <p:nvPr/>
        </p:nvSpPr>
        <p:spPr>
          <a:xfrm>
            <a:off x="4038831" y="1904104"/>
            <a:ext cx="2163501" cy="3754418"/>
          </a:xfrm>
          <a:custGeom>
            <a:avLst/>
            <a:gdLst>
              <a:gd name="connsiteX0" fmla="*/ 1361508 w 2163501"/>
              <a:gd name="connsiteY0" fmla="*/ 0 h 3754418"/>
              <a:gd name="connsiteX1" fmla="*/ 2146816 w 2163501"/>
              <a:gd name="connsiteY1" fmla="*/ 989703 h 3754418"/>
              <a:gd name="connsiteX2" fmla="*/ 705291 w 2163501"/>
              <a:gd name="connsiteY2" fmla="*/ 1925618 h 3754418"/>
              <a:gd name="connsiteX3" fmla="*/ 6044 w 2163501"/>
              <a:gd name="connsiteY3" fmla="*/ 2861534 h 3754418"/>
              <a:gd name="connsiteX4" fmla="*/ 350289 w 2163501"/>
              <a:gd name="connsiteY4" fmla="*/ 3270324 h 3754418"/>
              <a:gd name="connsiteX5" fmla="*/ 59833 w 2163501"/>
              <a:gd name="connsiteY5" fmla="*/ 3754418 h 3754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3501" h="3754418">
                <a:moveTo>
                  <a:pt x="1361508" y="0"/>
                </a:moveTo>
                <a:cubicBezTo>
                  <a:pt x="1808846" y="334383"/>
                  <a:pt x="2256185" y="668767"/>
                  <a:pt x="2146816" y="989703"/>
                </a:cubicBezTo>
                <a:cubicBezTo>
                  <a:pt x="2037447" y="1310639"/>
                  <a:pt x="1062086" y="1613646"/>
                  <a:pt x="705291" y="1925618"/>
                </a:cubicBezTo>
                <a:cubicBezTo>
                  <a:pt x="348496" y="2237590"/>
                  <a:pt x="65211" y="2637416"/>
                  <a:pt x="6044" y="2861534"/>
                </a:cubicBezTo>
                <a:cubicBezTo>
                  <a:pt x="-53123" y="3085652"/>
                  <a:pt x="341324" y="3121510"/>
                  <a:pt x="350289" y="3270324"/>
                </a:cubicBezTo>
                <a:cubicBezTo>
                  <a:pt x="359254" y="3419138"/>
                  <a:pt x="209543" y="3586778"/>
                  <a:pt x="59833" y="3754418"/>
                </a:cubicBezTo>
              </a:path>
            </a:pathLst>
          </a:custGeom>
          <a:no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ounded Rectangle 92"/>
          <p:cNvSpPr/>
          <p:nvPr/>
        </p:nvSpPr>
        <p:spPr>
          <a:xfrm>
            <a:off x="3893769" y="5532791"/>
            <a:ext cx="344783" cy="234124"/>
          </a:xfrm>
          <a:prstGeom prst="roundRect">
            <a:avLst>
              <a:gd name="adj" fmla="val 50000"/>
            </a:avLst>
          </a:prstGeom>
          <a:solidFill>
            <a:schemeClr val="accent4"/>
          </a:solidFill>
        </p:spPr>
        <p:style>
          <a:lnRef idx="1">
            <a:schemeClr val="dk1"/>
          </a:lnRef>
          <a:fillRef idx="3">
            <a:schemeClr val="dk1"/>
          </a:fillRef>
          <a:effectRef idx="2">
            <a:schemeClr val="dk1"/>
          </a:effectRef>
          <a:fontRef idx="minor">
            <a:schemeClr val="lt1"/>
          </a:fontRef>
        </p:style>
        <p:txBody>
          <a:bodyPr rtlCol="0" anchor="ctr"/>
          <a:lstStyle/>
          <a:p>
            <a:pPr algn="ctr"/>
            <a:endParaRPr lang="en-US" dirty="0"/>
          </a:p>
        </p:txBody>
      </p:sp>
      <p:sp>
        <p:nvSpPr>
          <p:cNvPr id="68" name="TextBox 67"/>
          <p:cNvSpPr txBox="1"/>
          <p:nvPr/>
        </p:nvSpPr>
        <p:spPr>
          <a:xfrm>
            <a:off x="1089571" y="6207333"/>
            <a:ext cx="9969396" cy="400110"/>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n-US" sz="2000" u="sng" dirty="0"/>
              <a:t>Algorithm:</a:t>
            </a:r>
            <a:r>
              <a:rPr lang="en-US" sz="2000" dirty="0"/>
              <a:t> While inlining, keep merging with existing instances as long as the DAG is consistent</a:t>
            </a:r>
            <a:endParaRPr lang="en-US" sz="2000" u="sng" dirty="0"/>
          </a:p>
        </p:txBody>
      </p:sp>
    </p:spTree>
    <p:extLst>
      <p:ext uri="{BB962C8B-B14F-4D97-AF65-F5344CB8AC3E}">
        <p14:creationId xmlns:p14="http://schemas.microsoft.com/office/powerpoint/2010/main" val="2252499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2"/>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26"/>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24"/>
                                        </p:tgtEl>
                                        <p:attrNameLst>
                                          <p:attrName>style.visibility</p:attrName>
                                        </p:attrNameLst>
                                      </p:cBhvr>
                                      <p:to>
                                        <p:strVal val="hidden"/>
                                      </p:to>
                                    </p:set>
                                  </p:childTnLst>
                                </p:cTn>
                              </p:par>
                              <p:par>
                                <p:cTn id="47" presetID="1" presetClass="exit" presetSubtype="0" fill="hold" nodeType="withEffect">
                                  <p:stCondLst>
                                    <p:cond delay="0"/>
                                  </p:stCondLst>
                                  <p:childTnLst>
                                    <p:set>
                                      <p:cBhvr>
                                        <p:cTn id="48" dur="1" fill="hold">
                                          <p:stCondLst>
                                            <p:cond delay="0"/>
                                          </p:stCondLst>
                                        </p:cTn>
                                        <p:tgtEl>
                                          <p:spTgt spid="7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0"/>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11"/>
                                        </p:tgtEl>
                                        <p:attrNameLst>
                                          <p:attrName>style.visibility</p:attrName>
                                        </p:attrNameLst>
                                      </p:cBhvr>
                                      <p:to>
                                        <p:strVal val="hidden"/>
                                      </p:to>
                                    </p:set>
                                  </p:childTnLst>
                                </p:cTn>
                              </p:par>
                              <p:par>
                                <p:cTn id="59" presetID="1" presetClass="entr" presetSubtype="0" fill="hold" nodeType="withEffect">
                                  <p:stCondLst>
                                    <p:cond delay="0"/>
                                  </p:stCondLst>
                                  <p:childTnLst>
                                    <p:set>
                                      <p:cBhvr>
                                        <p:cTn id="60" dur="1" fill="hold">
                                          <p:stCondLst>
                                            <p:cond delay="0"/>
                                          </p:stCondLst>
                                        </p:cTn>
                                        <p:tgtEl>
                                          <p:spTgt spid="34"/>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nodeType="clickEffect">
                                  <p:stCondLst>
                                    <p:cond delay="0"/>
                                  </p:stCondLst>
                                  <p:childTnLst>
                                    <p:set>
                                      <p:cBhvr>
                                        <p:cTn id="64" dur="1" fill="hold">
                                          <p:stCondLst>
                                            <p:cond delay="0"/>
                                          </p:stCondLst>
                                        </p:cTn>
                                        <p:tgtEl>
                                          <p:spTgt spid="71"/>
                                        </p:tgtEl>
                                        <p:attrNameLst>
                                          <p:attrName>style.visibility</p:attrName>
                                        </p:attrNameLst>
                                      </p:cBhvr>
                                      <p:to>
                                        <p:strVal val="hidden"/>
                                      </p:to>
                                    </p:set>
                                  </p:childTnLst>
                                </p:cTn>
                              </p:par>
                              <p:par>
                                <p:cTn id="65" presetID="1" presetClass="entr" presetSubtype="0" fill="hold" nodeType="withEffect">
                                  <p:stCondLst>
                                    <p:cond delay="0"/>
                                  </p:stCondLst>
                                  <p:childTnLst>
                                    <p:set>
                                      <p:cBhvr>
                                        <p:cTn id="66" dur="1" fill="hold">
                                          <p:stCondLst>
                                            <p:cond delay="0"/>
                                          </p:stCondLst>
                                        </p:cTn>
                                        <p:tgtEl>
                                          <p:spTgt spid="7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5"/>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86"/>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9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90"/>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xit" presetSubtype="0" fill="hold" grpId="1" nodeType="clickEffect">
                                  <p:stCondLst>
                                    <p:cond delay="0"/>
                                  </p:stCondLst>
                                  <p:childTnLst>
                                    <p:set>
                                      <p:cBhvr>
                                        <p:cTn id="84" dur="1" fill="hold">
                                          <p:stCondLst>
                                            <p:cond delay="0"/>
                                          </p:stCondLst>
                                        </p:cTn>
                                        <p:tgtEl>
                                          <p:spTgt spid="90"/>
                                        </p:tgtEl>
                                        <p:attrNameLst>
                                          <p:attrName>style.visibility</p:attrName>
                                        </p:attrNameLst>
                                      </p:cBhvr>
                                      <p:to>
                                        <p:strVal val="hidden"/>
                                      </p:to>
                                    </p:set>
                                  </p:childTnLst>
                                </p:cTn>
                              </p:par>
                              <p:par>
                                <p:cTn id="85" presetID="1" presetClass="entr" presetSubtype="0" fill="hold" grpId="0" nodeType="withEffect">
                                  <p:stCondLst>
                                    <p:cond delay="0"/>
                                  </p:stCondLst>
                                  <p:childTnLst>
                                    <p:set>
                                      <p:cBhvr>
                                        <p:cTn id="86" dur="1" fill="hold">
                                          <p:stCondLst>
                                            <p:cond delay="0"/>
                                          </p:stCondLst>
                                        </p:cTn>
                                        <p:tgtEl>
                                          <p:spTgt spid="9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xit" presetSubtype="0" fill="hold" grpId="1" nodeType="clickEffect">
                                  <p:stCondLst>
                                    <p:cond delay="0"/>
                                  </p:stCondLst>
                                  <p:childTnLst>
                                    <p:set>
                                      <p:cBhvr>
                                        <p:cTn id="90" dur="1" fill="hold">
                                          <p:stCondLst>
                                            <p:cond delay="0"/>
                                          </p:stCondLst>
                                        </p:cTn>
                                        <p:tgtEl>
                                          <p:spTgt spid="92"/>
                                        </p:tgtEl>
                                        <p:attrNameLst>
                                          <p:attrName>style.visibility</p:attrName>
                                        </p:attrNameLst>
                                      </p:cBhvr>
                                      <p:to>
                                        <p:strVal val="hidden"/>
                                      </p:to>
                                    </p:set>
                                  </p:childTnLst>
                                </p:cTn>
                              </p:par>
                              <p:par>
                                <p:cTn id="91" presetID="1" presetClass="entr" presetSubtype="0" fill="hold" grpId="0" nodeType="withEffect">
                                  <p:stCondLst>
                                    <p:cond delay="0"/>
                                  </p:stCondLst>
                                  <p:childTnLst>
                                    <p:set>
                                      <p:cBhvr>
                                        <p:cTn id="92" dur="1" fill="hold">
                                          <p:stCondLst>
                                            <p:cond delay="0"/>
                                          </p:stCondLst>
                                        </p:cTn>
                                        <p:tgtEl>
                                          <p:spTgt spid="8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grpId="1" nodeType="clickEffect">
                                  <p:stCondLst>
                                    <p:cond delay="0"/>
                                  </p:stCondLst>
                                  <p:childTnLst>
                                    <p:set>
                                      <p:cBhvr>
                                        <p:cTn id="96" dur="1" fill="hold">
                                          <p:stCondLst>
                                            <p:cond delay="0"/>
                                          </p:stCondLst>
                                        </p:cTn>
                                        <p:tgtEl>
                                          <p:spTgt spid="89"/>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91"/>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0" grpId="1" animBg="1"/>
      <p:bldP spid="5" grpId="0" animBg="1"/>
      <p:bldP spid="6" grpId="0" animBg="1"/>
      <p:bldP spid="7" grpId="0" animBg="1"/>
      <p:bldP spid="12" grpId="0" animBg="1"/>
      <p:bldP spid="12" grpId="1" animBg="1"/>
      <p:bldP spid="18" grpId="0" animBg="1"/>
      <p:bldP spid="24" grpId="0" animBg="1"/>
      <p:bldP spid="24" grpId="1" animBg="1"/>
      <p:bldP spid="35" grpId="0" animBg="1"/>
      <p:bldP spid="85" grpId="0" animBg="1"/>
      <p:bldP spid="86" grpId="0" animBg="1"/>
      <p:bldP spid="89" grpId="0" animBg="1"/>
      <p:bldP spid="89" grpId="1" animBg="1"/>
      <p:bldP spid="90" grpId="0" animBg="1"/>
      <p:bldP spid="90" grpId="1" animBg="1"/>
      <p:bldP spid="91" grpId="0" animBg="1"/>
      <p:bldP spid="92" grpId="0" animBg="1"/>
      <p:bldP spid="92" grpId="1" animBg="1"/>
      <p:bldP spid="93" grpId="0" animBg="1"/>
      <p:bldP spid="6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Optimal merging reduces to Graph Coloring</a:t>
            </a:r>
          </a:p>
        </p:txBody>
      </p:sp>
      <p:grpSp>
        <p:nvGrpSpPr>
          <p:cNvPr id="17" name="Group 16"/>
          <p:cNvGrpSpPr/>
          <p:nvPr/>
        </p:nvGrpSpPr>
        <p:grpSpPr>
          <a:xfrm>
            <a:off x="597129" y="1614994"/>
            <a:ext cx="2308860" cy="3607991"/>
            <a:chOff x="708660" y="1882237"/>
            <a:chExt cx="2308860" cy="3607991"/>
          </a:xfrm>
        </p:grpSpPr>
        <p:sp>
          <p:nvSpPr>
            <p:cNvPr id="36" name="Rounded Rectangle 35"/>
            <p:cNvSpPr/>
            <p:nvPr/>
          </p:nvSpPr>
          <p:spPr>
            <a:xfrm>
              <a:off x="1397508" y="1882237"/>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Entry</a:t>
              </a:r>
            </a:p>
          </p:txBody>
        </p:sp>
        <p:sp>
          <p:nvSpPr>
            <p:cNvPr id="43" name="Rounded Rectangle 42"/>
            <p:cNvSpPr/>
            <p:nvPr/>
          </p:nvSpPr>
          <p:spPr>
            <a:xfrm>
              <a:off x="708660" y="2939893"/>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 foo();</a:t>
              </a:r>
            </a:p>
          </p:txBody>
        </p:sp>
        <p:sp>
          <p:nvSpPr>
            <p:cNvPr id="45" name="Rounded Rectangle 44"/>
            <p:cNvSpPr/>
            <p:nvPr/>
          </p:nvSpPr>
          <p:spPr>
            <a:xfrm>
              <a:off x="2185416" y="2955133"/>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B: foo();</a:t>
              </a:r>
            </a:p>
          </p:txBody>
        </p:sp>
        <p:sp>
          <p:nvSpPr>
            <p:cNvPr id="47" name="Rounded Rectangle 46"/>
            <p:cNvSpPr/>
            <p:nvPr/>
          </p:nvSpPr>
          <p:spPr>
            <a:xfrm>
              <a:off x="708660" y="3997549"/>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C: foo();</a:t>
              </a:r>
            </a:p>
          </p:txBody>
        </p:sp>
        <p:sp>
          <p:nvSpPr>
            <p:cNvPr id="48" name="Rounded Rectangle 47"/>
            <p:cNvSpPr/>
            <p:nvPr/>
          </p:nvSpPr>
          <p:spPr>
            <a:xfrm>
              <a:off x="2185416" y="3997549"/>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 foo();</a:t>
              </a:r>
            </a:p>
          </p:txBody>
        </p:sp>
        <p:sp>
          <p:nvSpPr>
            <p:cNvPr id="49" name="Rounded Rectangle 48"/>
            <p:cNvSpPr/>
            <p:nvPr/>
          </p:nvSpPr>
          <p:spPr>
            <a:xfrm>
              <a:off x="1353312" y="5051316"/>
              <a:ext cx="832104" cy="4389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Exit</a:t>
              </a:r>
            </a:p>
          </p:txBody>
        </p:sp>
        <p:cxnSp>
          <p:nvCxnSpPr>
            <p:cNvPr id="50" name="Straight Arrow Connector 49"/>
            <p:cNvCxnSpPr>
              <a:stCxn id="36" idx="2"/>
              <a:endCxn id="43" idx="0"/>
            </p:cNvCxnSpPr>
            <p:nvPr/>
          </p:nvCxnSpPr>
          <p:spPr>
            <a:xfrm flipH="1">
              <a:off x="1124712" y="2321149"/>
              <a:ext cx="688848" cy="618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36" idx="2"/>
              <a:endCxn id="45" idx="0"/>
            </p:cNvCxnSpPr>
            <p:nvPr/>
          </p:nvCxnSpPr>
          <p:spPr>
            <a:xfrm>
              <a:off x="1813560" y="2321149"/>
              <a:ext cx="787908" cy="6339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2"/>
              <a:endCxn id="47" idx="0"/>
            </p:cNvCxnSpPr>
            <p:nvPr/>
          </p:nvCxnSpPr>
          <p:spPr>
            <a:xfrm>
              <a:off x="1124712" y="3378805"/>
              <a:ext cx="0" cy="618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5" idx="2"/>
              <a:endCxn id="48" idx="0"/>
            </p:cNvCxnSpPr>
            <p:nvPr/>
          </p:nvCxnSpPr>
          <p:spPr>
            <a:xfrm>
              <a:off x="2601468" y="3394045"/>
              <a:ext cx="0" cy="603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3" idx="2"/>
              <a:endCxn id="48" idx="0"/>
            </p:cNvCxnSpPr>
            <p:nvPr/>
          </p:nvCxnSpPr>
          <p:spPr>
            <a:xfrm>
              <a:off x="1124712" y="3378805"/>
              <a:ext cx="1476756" cy="618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endCxn id="49" idx="0"/>
            </p:cNvCxnSpPr>
            <p:nvPr/>
          </p:nvCxnSpPr>
          <p:spPr>
            <a:xfrm>
              <a:off x="1080516" y="4447812"/>
              <a:ext cx="688848" cy="603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49" idx="0"/>
            </p:cNvCxnSpPr>
            <p:nvPr/>
          </p:nvCxnSpPr>
          <p:spPr>
            <a:xfrm flipH="1">
              <a:off x="1769364" y="4447812"/>
              <a:ext cx="787908" cy="6035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25" name="Group 124"/>
          <p:cNvGrpSpPr/>
          <p:nvPr/>
        </p:nvGrpSpPr>
        <p:grpSpPr>
          <a:xfrm>
            <a:off x="3879282" y="3418990"/>
            <a:ext cx="1642872" cy="1481328"/>
            <a:chOff x="3879282" y="3418990"/>
            <a:chExt cx="1642872" cy="1481328"/>
          </a:xfrm>
        </p:grpSpPr>
        <p:sp>
          <p:nvSpPr>
            <p:cNvPr id="57" name="Oval 56"/>
            <p:cNvSpPr/>
            <p:nvPr/>
          </p:nvSpPr>
          <p:spPr>
            <a:xfrm>
              <a:off x="3897570" y="3422038"/>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58" name="Oval 57"/>
            <p:cNvSpPr/>
            <p:nvPr/>
          </p:nvSpPr>
          <p:spPr>
            <a:xfrm>
              <a:off x="5010090" y="3418990"/>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59" name="Oval 58"/>
            <p:cNvSpPr/>
            <p:nvPr/>
          </p:nvSpPr>
          <p:spPr>
            <a:xfrm>
              <a:off x="3879282" y="4461406"/>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60" name="Oval 59"/>
            <p:cNvSpPr/>
            <p:nvPr/>
          </p:nvSpPr>
          <p:spPr>
            <a:xfrm>
              <a:off x="5010090" y="4461406"/>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cxnSp>
          <p:nvCxnSpPr>
            <p:cNvPr id="61" name="Straight Connector 60"/>
            <p:cNvCxnSpPr>
              <a:stCxn id="57" idx="6"/>
              <a:endCxn id="58" idx="2"/>
            </p:cNvCxnSpPr>
            <p:nvPr/>
          </p:nvCxnSpPr>
          <p:spPr>
            <a:xfrm flipV="1">
              <a:off x="4409634" y="3638446"/>
              <a:ext cx="600456" cy="304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58" idx="4"/>
              <a:endCxn id="60" idx="0"/>
            </p:cNvCxnSpPr>
            <p:nvPr/>
          </p:nvCxnSpPr>
          <p:spPr>
            <a:xfrm>
              <a:off x="5266122" y="3857902"/>
              <a:ext cx="0" cy="603504"/>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4391346" y="4695675"/>
              <a:ext cx="618744"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6" name="Group 125"/>
          <p:cNvGrpSpPr/>
          <p:nvPr/>
        </p:nvGrpSpPr>
        <p:grpSpPr>
          <a:xfrm>
            <a:off x="7142949" y="3426474"/>
            <a:ext cx="1723642" cy="1481328"/>
            <a:chOff x="7142949" y="3426474"/>
            <a:chExt cx="1723642" cy="1481328"/>
          </a:xfrm>
        </p:grpSpPr>
        <p:sp>
          <p:nvSpPr>
            <p:cNvPr id="64" name="Oval 63"/>
            <p:cNvSpPr/>
            <p:nvPr/>
          </p:nvSpPr>
          <p:spPr>
            <a:xfrm>
              <a:off x="8354527" y="3426474"/>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65" name="Oval 64"/>
            <p:cNvSpPr/>
            <p:nvPr/>
          </p:nvSpPr>
          <p:spPr>
            <a:xfrm>
              <a:off x="7142949" y="3962361"/>
              <a:ext cx="611122" cy="5248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BC</a:t>
              </a:r>
            </a:p>
          </p:txBody>
        </p:sp>
        <p:sp>
          <p:nvSpPr>
            <p:cNvPr id="69" name="Oval 68"/>
            <p:cNvSpPr/>
            <p:nvPr/>
          </p:nvSpPr>
          <p:spPr>
            <a:xfrm>
              <a:off x="8354527" y="4468890"/>
              <a:ext cx="512064" cy="4389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cxnSp>
          <p:nvCxnSpPr>
            <p:cNvPr id="76" name="Straight Connector 75"/>
            <p:cNvCxnSpPr>
              <a:stCxn id="65" idx="7"/>
              <a:endCxn id="64" idx="2"/>
            </p:cNvCxnSpPr>
            <p:nvPr/>
          </p:nvCxnSpPr>
          <p:spPr>
            <a:xfrm flipV="1">
              <a:off x="7664574" y="3645930"/>
              <a:ext cx="689953" cy="393289"/>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a:stCxn id="64" idx="4"/>
              <a:endCxn id="69" idx="0"/>
            </p:cNvCxnSpPr>
            <p:nvPr/>
          </p:nvCxnSpPr>
          <p:spPr>
            <a:xfrm>
              <a:off x="8610559" y="3865386"/>
              <a:ext cx="0" cy="603504"/>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65" idx="5"/>
              <a:endCxn id="69" idx="2"/>
            </p:cNvCxnSpPr>
            <p:nvPr/>
          </p:nvCxnSpPr>
          <p:spPr>
            <a:xfrm>
              <a:off x="7664574" y="4410320"/>
              <a:ext cx="689953" cy="278026"/>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7" name="Group 126"/>
          <p:cNvGrpSpPr/>
          <p:nvPr/>
        </p:nvGrpSpPr>
        <p:grpSpPr>
          <a:xfrm>
            <a:off x="9896491" y="3881509"/>
            <a:ext cx="2034776" cy="585259"/>
            <a:chOff x="9896491" y="3881509"/>
            <a:chExt cx="2034776" cy="585259"/>
          </a:xfrm>
        </p:grpSpPr>
        <p:sp>
          <p:nvSpPr>
            <p:cNvPr id="82" name="Oval 81"/>
            <p:cNvSpPr/>
            <p:nvPr/>
          </p:nvSpPr>
          <p:spPr>
            <a:xfrm>
              <a:off x="11260525" y="3888853"/>
              <a:ext cx="670742" cy="5688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AB</a:t>
              </a:r>
            </a:p>
          </p:txBody>
        </p:sp>
        <p:sp>
          <p:nvSpPr>
            <p:cNvPr id="83" name="Oval 82"/>
            <p:cNvSpPr/>
            <p:nvPr/>
          </p:nvSpPr>
          <p:spPr>
            <a:xfrm>
              <a:off x="9896491" y="3881509"/>
              <a:ext cx="640817" cy="5852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CD</a:t>
              </a:r>
            </a:p>
          </p:txBody>
        </p:sp>
        <p:cxnSp>
          <p:nvCxnSpPr>
            <p:cNvPr id="84" name="Straight Connector 83"/>
            <p:cNvCxnSpPr>
              <a:stCxn id="83" idx="6"/>
              <a:endCxn id="82" idx="2"/>
            </p:cNvCxnSpPr>
            <p:nvPr/>
          </p:nvCxnSpPr>
          <p:spPr>
            <a:xfrm flipV="1">
              <a:off x="10537308" y="4173287"/>
              <a:ext cx="723217" cy="852"/>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5" name="Rounded Rectangle 84"/>
          <p:cNvSpPr/>
          <p:nvPr/>
        </p:nvSpPr>
        <p:spPr>
          <a:xfrm>
            <a:off x="885170" y="5650522"/>
            <a:ext cx="1627632" cy="46634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Control-Flow Graph</a:t>
            </a:r>
          </a:p>
        </p:txBody>
      </p:sp>
      <p:sp>
        <p:nvSpPr>
          <p:cNvPr id="86" name="Rounded Rectangle 85"/>
          <p:cNvSpPr/>
          <p:nvPr/>
        </p:nvSpPr>
        <p:spPr>
          <a:xfrm>
            <a:off x="3530518" y="5618798"/>
            <a:ext cx="2211709" cy="5297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Conflict Graph:</a:t>
            </a:r>
          </a:p>
          <a:p>
            <a:pPr algn="ctr"/>
            <a:r>
              <a:rPr lang="en-US" dirty="0"/>
              <a:t>Edge </a:t>
            </a:r>
            <a:r>
              <a:rPr lang="en-US" dirty="0">
                <a:sym typeface="Symbol" panose="05050102010706020507" pitchFamily="18" charset="2"/>
              </a:rPr>
              <a:t></a:t>
            </a:r>
            <a:r>
              <a:rPr lang="en-US" dirty="0"/>
              <a:t> not disjoint</a:t>
            </a:r>
          </a:p>
        </p:txBody>
      </p:sp>
      <p:sp>
        <p:nvSpPr>
          <p:cNvPr id="87" name="Rounded Rectangle 86"/>
          <p:cNvSpPr/>
          <p:nvPr/>
        </p:nvSpPr>
        <p:spPr>
          <a:xfrm>
            <a:off x="6615646" y="5327810"/>
            <a:ext cx="5055918" cy="105414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Optimal merging requires computation of maximal independent sets, which is equivalent to graph coloring</a:t>
            </a:r>
          </a:p>
        </p:txBody>
      </p:sp>
      <p:grpSp>
        <p:nvGrpSpPr>
          <p:cNvPr id="26" name="Group 25"/>
          <p:cNvGrpSpPr/>
          <p:nvPr/>
        </p:nvGrpSpPr>
        <p:grpSpPr>
          <a:xfrm>
            <a:off x="3375116" y="1619515"/>
            <a:ext cx="3240530" cy="1141865"/>
            <a:chOff x="3328609" y="1619737"/>
            <a:chExt cx="3240530" cy="1141865"/>
          </a:xfrm>
        </p:grpSpPr>
        <p:grpSp>
          <p:nvGrpSpPr>
            <p:cNvPr id="18" name="Group 17"/>
            <p:cNvGrpSpPr/>
            <p:nvPr/>
          </p:nvGrpSpPr>
          <p:grpSpPr>
            <a:xfrm>
              <a:off x="3328609" y="1619737"/>
              <a:ext cx="3240530" cy="1141865"/>
              <a:chOff x="3328609" y="1619737"/>
              <a:chExt cx="3240530" cy="1141865"/>
            </a:xfrm>
          </p:grpSpPr>
          <p:sp>
            <p:nvSpPr>
              <p:cNvPr id="37" name="Rounded Rectangle 36"/>
              <p:cNvSpPr/>
              <p:nvPr/>
            </p:nvSpPr>
            <p:spPr>
              <a:xfrm>
                <a:off x="4537028" y="1619737"/>
                <a:ext cx="662951" cy="335871"/>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1400" dirty="0"/>
                  <a:t>main</a:t>
                </a:r>
              </a:p>
            </p:txBody>
          </p:sp>
          <p:sp>
            <p:nvSpPr>
              <p:cNvPr id="38" name="Rounded Rectangle 37"/>
              <p:cNvSpPr/>
              <p:nvPr/>
            </p:nvSpPr>
            <p:spPr>
              <a:xfrm>
                <a:off x="3328609" y="2430320"/>
                <a:ext cx="652186"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40" name="Rounded Rectangle 39"/>
              <p:cNvSpPr/>
              <p:nvPr/>
            </p:nvSpPr>
            <p:spPr>
              <a:xfrm>
                <a:off x="4127521" y="2439500"/>
                <a:ext cx="67770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41" name="Rounded Rectangle 40"/>
              <p:cNvSpPr/>
              <p:nvPr/>
            </p:nvSpPr>
            <p:spPr>
              <a:xfrm>
                <a:off x="4951966" y="2437664"/>
                <a:ext cx="74375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42" name="Rounded Rectangle 41"/>
              <p:cNvSpPr/>
              <p:nvPr/>
            </p:nvSpPr>
            <p:spPr>
              <a:xfrm>
                <a:off x="5842445" y="2437664"/>
                <a:ext cx="72669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cxnSp>
            <p:nvCxnSpPr>
              <p:cNvPr id="5" name="Straight Arrow Connector 4"/>
              <p:cNvCxnSpPr>
                <a:stCxn id="37" idx="2"/>
                <a:endCxn id="38" idx="0"/>
              </p:cNvCxnSpPr>
              <p:nvPr/>
            </p:nvCxnSpPr>
            <p:spPr>
              <a:xfrm flipH="1">
                <a:off x="3654702" y="1955608"/>
                <a:ext cx="1213802" cy="4747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37" idx="2"/>
                <a:endCxn id="40" idx="0"/>
              </p:cNvCxnSpPr>
              <p:nvPr/>
            </p:nvCxnSpPr>
            <p:spPr>
              <a:xfrm flipH="1">
                <a:off x="4466373" y="1955608"/>
                <a:ext cx="402131" cy="4838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37" idx="2"/>
                <a:endCxn id="41" idx="0"/>
              </p:cNvCxnSpPr>
              <p:nvPr/>
            </p:nvCxnSpPr>
            <p:spPr>
              <a:xfrm>
                <a:off x="4868504" y="1955608"/>
                <a:ext cx="455339" cy="482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37" idx="2"/>
                <a:endCxn id="42" idx="0"/>
              </p:cNvCxnSpPr>
              <p:nvPr/>
            </p:nvCxnSpPr>
            <p:spPr>
              <a:xfrm>
                <a:off x="4868504" y="1955608"/>
                <a:ext cx="1337288" cy="4820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9" name="TextBox 18"/>
            <p:cNvSpPr txBox="1"/>
            <p:nvPr/>
          </p:nvSpPr>
          <p:spPr>
            <a:xfrm>
              <a:off x="3979177" y="1951817"/>
              <a:ext cx="317716" cy="369332"/>
            </a:xfrm>
            <a:prstGeom prst="rect">
              <a:avLst/>
            </a:prstGeom>
            <a:noFill/>
          </p:spPr>
          <p:txBody>
            <a:bodyPr wrap="none" rtlCol="0">
              <a:spAutoFit/>
            </a:bodyPr>
            <a:lstStyle/>
            <a:p>
              <a:r>
                <a:rPr lang="en-US" dirty="0"/>
                <a:t>A</a:t>
              </a:r>
            </a:p>
          </p:txBody>
        </p:sp>
        <p:sp>
          <p:nvSpPr>
            <p:cNvPr id="79" name="TextBox 78"/>
            <p:cNvSpPr txBox="1"/>
            <p:nvPr/>
          </p:nvSpPr>
          <p:spPr>
            <a:xfrm>
              <a:off x="4363127" y="2037373"/>
              <a:ext cx="317716" cy="369332"/>
            </a:xfrm>
            <a:prstGeom prst="rect">
              <a:avLst/>
            </a:prstGeom>
            <a:noFill/>
          </p:spPr>
          <p:txBody>
            <a:bodyPr wrap="none" rtlCol="0">
              <a:spAutoFit/>
            </a:bodyPr>
            <a:lstStyle/>
            <a:p>
              <a:r>
                <a:rPr lang="en-US" dirty="0"/>
                <a:t>B</a:t>
              </a:r>
            </a:p>
          </p:txBody>
        </p:sp>
        <p:sp>
          <p:nvSpPr>
            <p:cNvPr id="81" name="TextBox 80"/>
            <p:cNvSpPr txBox="1"/>
            <p:nvPr/>
          </p:nvSpPr>
          <p:spPr>
            <a:xfrm>
              <a:off x="5112455" y="2045411"/>
              <a:ext cx="308098" cy="369332"/>
            </a:xfrm>
            <a:prstGeom prst="rect">
              <a:avLst/>
            </a:prstGeom>
            <a:noFill/>
          </p:spPr>
          <p:txBody>
            <a:bodyPr wrap="none" rtlCol="0">
              <a:spAutoFit/>
            </a:bodyPr>
            <a:lstStyle/>
            <a:p>
              <a:r>
                <a:rPr lang="en-US" dirty="0"/>
                <a:t>C</a:t>
              </a:r>
            </a:p>
          </p:txBody>
        </p:sp>
        <p:sp>
          <p:nvSpPr>
            <p:cNvPr id="88" name="TextBox 87"/>
            <p:cNvSpPr txBox="1"/>
            <p:nvPr/>
          </p:nvSpPr>
          <p:spPr>
            <a:xfrm>
              <a:off x="5598033" y="1954238"/>
              <a:ext cx="327334" cy="369332"/>
            </a:xfrm>
            <a:prstGeom prst="rect">
              <a:avLst/>
            </a:prstGeom>
            <a:noFill/>
          </p:spPr>
          <p:txBody>
            <a:bodyPr wrap="none" rtlCol="0">
              <a:spAutoFit/>
            </a:bodyPr>
            <a:lstStyle/>
            <a:p>
              <a:r>
                <a:rPr lang="en-US" dirty="0"/>
                <a:t>D</a:t>
              </a:r>
            </a:p>
          </p:txBody>
        </p:sp>
      </p:grpSp>
      <p:grpSp>
        <p:nvGrpSpPr>
          <p:cNvPr id="25" name="Group 24"/>
          <p:cNvGrpSpPr/>
          <p:nvPr/>
        </p:nvGrpSpPr>
        <p:grpSpPr>
          <a:xfrm>
            <a:off x="6909548" y="1665955"/>
            <a:ext cx="2493492" cy="1127799"/>
            <a:chOff x="7278542" y="1653644"/>
            <a:chExt cx="2493492" cy="1127799"/>
          </a:xfrm>
        </p:grpSpPr>
        <p:sp>
          <p:nvSpPr>
            <p:cNvPr id="90" name="Rounded Rectangle 89"/>
            <p:cNvSpPr/>
            <p:nvPr/>
          </p:nvSpPr>
          <p:spPr>
            <a:xfrm>
              <a:off x="8142102" y="1653644"/>
              <a:ext cx="662951" cy="335871"/>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1400" dirty="0"/>
                <a:t>main</a:t>
              </a:r>
            </a:p>
          </p:txBody>
        </p:sp>
        <p:sp>
          <p:nvSpPr>
            <p:cNvPr id="91" name="Rounded Rectangle 90"/>
            <p:cNvSpPr/>
            <p:nvPr/>
          </p:nvSpPr>
          <p:spPr>
            <a:xfrm>
              <a:off x="7278542" y="2428484"/>
              <a:ext cx="652186"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92" name="Rounded Rectangle 91"/>
            <p:cNvSpPr/>
            <p:nvPr/>
          </p:nvSpPr>
          <p:spPr>
            <a:xfrm>
              <a:off x="8077454" y="2437664"/>
              <a:ext cx="67770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94" name="Rounded Rectangle 93"/>
            <p:cNvSpPr/>
            <p:nvPr/>
          </p:nvSpPr>
          <p:spPr>
            <a:xfrm>
              <a:off x="9045340" y="2459341"/>
              <a:ext cx="72669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cxnSp>
          <p:nvCxnSpPr>
            <p:cNvPr id="95" name="Straight Arrow Connector 94"/>
            <p:cNvCxnSpPr>
              <a:stCxn id="90" idx="2"/>
              <a:endCxn id="91" idx="0"/>
            </p:cNvCxnSpPr>
            <p:nvPr/>
          </p:nvCxnSpPr>
          <p:spPr>
            <a:xfrm flipH="1">
              <a:off x="7604635" y="1989515"/>
              <a:ext cx="868943" cy="4389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stCxn id="90" idx="2"/>
              <a:endCxn id="92" idx="0"/>
            </p:cNvCxnSpPr>
            <p:nvPr/>
          </p:nvCxnSpPr>
          <p:spPr>
            <a:xfrm flipH="1">
              <a:off x="8416306" y="1989515"/>
              <a:ext cx="57272" cy="448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stCxn id="90" idx="2"/>
              <a:endCxn id="94" idx="0"/>
            </p:cNvCxnSpPr>
            <p:nvPr/>
          </p:nvCxnSpPr>
          <p:spPr>
            <a:xfrm>
              <a:off x="8473578" y="1989515"/>
              <a:ext cx="935109" cy="4698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7872981" y="1960192"/>
              <a:ext cx="317716" cy="369332"/>
            </a:xfrm>
            <a:prstGeom prst="rect">
              <a:avLst/>
            </a:prstGeom>
            <a:noFill/>
          </p:spPr>
          <p:txBody>
            <a:bodyPr wrap="none" rtlCol="0">
              <a:spAutoFit/>
            </a:bodyPr>
            <a:lstStyle/>
            <a:p>
              <a:r>
                <a:rPr lang="en-US" dirty="0"/>
                <a:t>A</a:t>
              </a:r>
            </a:p>
          </p:txBody>
        </p:sp>
        <p:sp>
          <p:nvSpPr>
            <p:cNvPr id="100" name="TextBox 99"/>
            <p:cNvSpPr txBox="1"/>
            <p:nvPr/>
          </p:nvSpPr>
          <p:spPr>
            <a:xfrm>
              <a:off x="9167375" y="1960192"/>
              <a:ext cx="327334" cy="369332"/>
            </a:xfrm>
            <a:prstGeom prst="rect">
              <a:avLst/>
            </a:prstGeom>
            <a:noFill/>
          </p:spPr>
          <p:txBody>
            <a:bodyPr wrap="none" rtlCol="0">
              <a:spAutoFit/>
            </a:bodyPr>
            <a:lstStyle/>
            <a:p>
              <a:r>
                <a:rPr lang="en-US" dirty="0"/>
                <a:t>D</a:t>
              </a:r>
            </a:p>
          </p:txBody>
        </p:sp>
        <p:cxnSp>
          <p:nvCxnSpPr>
            <p:cNvPr id="24" name="Curved Connector 23"/>
            <p:cNvCxnSpPr>
              <a:stCxn id="90" idx="2"/>
              <a:endCxn id="92" idx="3"/>
            </p:cNvCxnSpPr>
            <p:nvPr/>
          </p:nvCxnSpPr>
          <p:spPr>
            <a:xfrm rot="16200000" flipH="1">
              <a:off x="8309768" y="2153325"/>
              <a:ext cx="609200" cy="281580"/>
            </a:xfrm>
            <a:prstGeom prst="curvedConnector4">
              <a:avLst>
                <a:gd name="adj1" fmla="val 36782"/>
                <a:gd name="adj2" fmla="val 122731"/>
              </a:avLst>
            </a:prstGeom>
            <a:ln>
              <a:tailEnd type="triangle"/>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8168483" y="2066394"/>
              <a:ext cx="317716" cy="369332"/>
            </a:xfrm>
            <a:prstGeom prst="rect">
              <a:avLst/>
            </a:prstGeom>
            <a:noFill/>
          </p:spPr>
          <p:txBody>
            <a:bodyPr wrap="none" rtlCol="0">
              <a:spAutoFit/>
            </a:bodyPr>
            <a:lstStyle/>
            <a:p>
              <a:r>
                <a:rPr lang="en-US" dirty="0"/>
                <a:t>B</a:t>
              </a:r>
            </a:p>
          </p:txBody>
        </p:sp>
        <p:sp>
          <p:nvSpPr>
            <p:cNvPr id="102" name="TextBox 101"/>
            <p:cNvSpPr txBox="1"/>
            <p:nvPr/>
          </p:nvSpPr>
          <p:spPr>
            <a:xfrm>
              <a:off x="8766909" y="2201670"/>
              <a:ext cx="308098" cy="369332"/>
            </a:xfrm>
            <a:prstGeom prst="rect">
              <a:avLst/>
            </a:prstGeom>
            <a:noFill/>
          </p:spPr>
          <p:txBody>
            <a:bodyPr wrap="none" rtlCol="0">
              <a:spAutoFit/>
            </a:bodyPr>
            <a:lstStyle/>
            <a:p>
              <a:r>
                <a:rPr lang="en-US" dirty="0"/>
                <a:t>C</a:t>
              </a:r>
            </a:p>
          </p:txBody>
        </p:sp>
      </p:grpSp>
      <p:grpSp>
        <p:nvGrpSpPr>
          <p:cNvPr id="46" name="Group 45"/>
          <p:cNvGrpSpPr/>
          <p:nvPr/>
        </p:nvGrpSpPr>
        <p:grpSpPr>
          <a:xfrm>
            <a:off x="9658748" y="1775794"/>
            <a:ext cx="2376013" cy="1016183"/>
            <a:chOff x="8608217" y="4021946"/>
            <a:chExt cx="2376013" cy="1016183"/>
          </a:xfrm>
        </p:grpSpPr>
        <p:sp>
          <p:nvSpPr>
            <p:cNvPr id="104" name="Rounded Rectangle 103"/>
            <p:cNvSpPr/>
            <p:nvPr/>
          </p:nvSpPr>
          <p:spPr>
            <a:xfrm>
              <a:off x="9395937" y="4021946"/>
              <a:ext cx="662951" cy="335871"/>
            </a:xfrm>
            <a:prstGeom prst="roundRect">
              <a:avLst/>
            </a:prstGeom>
            <a:solidFill>
              <a:srgbClr val="0070C0"/>
            </a:solidFill>
            <a:ln w="25400">
              <a:solidFill>
                <a:schemeClr val="accent1"/>
              </a:solidFill>
            </a:ln>
          </p:spPr>
          <p:style>
            <a:lnRef idx="1">
              <a:schemeClr val="dk1"/>
            </a:lnRef>
            <a:fillRef idx="3">
              <a:schemeClr val="dk1"/>
            </a:fillRef>
            <a:effectRef idx="2">
              <a:schemeClr val="dk1"/>
            </a:effectRef>
            <a:fontRef idx="minor">
              <a:schemeClr val="lt1"/>
            </a:fontRef>
          </p:style>
          <p:txBody>
            <a:bodyPr rtlCol="0" anchor="ctr"/>
            <a:lstStyle/>
            <a:p>
              <a:pPr algn="ctr"/>
              <a:r>
                <a:rPr lang="en-US" sz="1400" dirty="0"/>
                <a:t>main</a:t>
              </a:r>
            </a:p>
          </p:txBody>
        </p:sp>
        <p:sp>
          <p:nvSpPr>
            <p:cNvPr id="105" name="Rounded Rectangle 104"/>
            <p:cNvSpPr/>
            <p:nvPr/>
          </p:nvSpPr>
          <p:spPr>
            <a:xfrm>
              <a:off x="8608217" y="4708683"/>
              <a:ext cx="652186"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sp>
          <p:nvSpPr>
            <p:cNvPr id="106" name="Rounded Rectangle 105"/>
            <p:cNvSpPr/>
            <p:nvPr/>
          </p:nvSpPr>
          <p:spPr>
            <a:xfrm>
              <a:off x="10306526" y="4716027"/>
              <a:ext cx="677704" cy="322102"/>
            </a:xfrm>
            <a:prstGeom prst="roundRect">
              <a:avLst/>
            </a:prstGeom>
            <a:ln w="25400">
              <a:solidFill>
                <a:schemeClr val="accent1"/>
              </a:solidFill>
              <a:prstDash val="dash"/>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400" dirty="0"/>
                <a:t>foo</a:t>
              </a:r>
            </a:p>
          </p:txBody>
        </p:sp>
        <p:cxnSp>
          <p:nvCxnSpPr>
            <p:cNvPr id="108" name="Straight Arrow Connector 107"/>
            <p:cNvCxnSpPr>
              <a:stCxn id="104" idx="2"/>
              <a:endCxn id="105" idx="0"/>
            </p:cNvCxnSpPr>
            <p:nvPr/>
          </p:nvCxnSpPr>
          <p:spPr>
            <a:xfrm flipH="1">
              <a:off x="8934310" y="4357817"/>
              <a:ext cx="793103" cy="3508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104" idx="2"/>
              <a:endCxn id="106" idx="0"/>
            </p:cNvCxnSpPr>
            <p:nvPr/>
          </p:nvCxnSpPr>
          <p:spPr>
            <a:xfrm>
              <a:off x="9727413" y="4357817"/>
              <a:ext cx="917965" cy="3582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104" idx="2"/>
              <a:endCxn id="105" idx="3"/>
            </p:cNvCxnSpPr>
            <p:nvPr/>
          </p:nvCxnSpPr>
          <p:spPr>
            <a:xfrm flipH="1">
              <a:off x="9260403" y="4357817"/>
              <a:ext cx="467010" cy="511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1" name="TextBox 110"/>
            <p:cNvSpPr txBox="1"/>
            <p:nvPr/>
          </p:nvSpPr>
          <p:spPr>
            <a:xfrm>
              <a:off x="9083604" y="4294053"/>
              <a:ext cx="317716" cy="369332"/>
            </a:xfrm>
            <a:prstGeom prst="rect">
              <a:avLst/>
            </a:prstGeom>
            <a:noFill/>
          </p:spPr>
          <p:txBody>
            <a:bodyPr wrap="none" rtlCol="0">
              <a:spAutoFit/>
            </a:bodyPr>
            <a:lstStyle/>
            <a:p>
              <a:r>
                <a:rPr lang="en-US" dirty="0"/>
                <a:t>A</a:t>
              </a:r>
            </a:p>
          </p:txBody>
        </p:sp>
        <p:sp>
          <p:nvSpPr>
            <p:cNvPr id="112" name="TextBox 111"/>
            <p:cNvSpPr txBox="1"/>
            <p:nvPr/>
          </p:nvSpPr>
          <p:spPr>
            <a:xfrm>
              <a:off x="9399459" y="4538504"/>
              <a:ext cx="309700" cy="369332"/>
            </a:xfrm>
            <a:prstGeom prst="rect">
              <a:avLst/>
            </a:prstGeom>
            <a:noFill/>
          </p:spPr>
          <p:txBody>
            <a:bodyPr wrap="none" rtlCol="0">
              <a:spAutoFit/>
            </a:bodyPr>
            <a:lstStyle/>
            <a:p>
              <a:r>
                <a:rPr lang="en-US" dirty="0"/>
                <a:t>B</a:t>
              </a:r>
            </a:p>
          </p:txBody>
        </p:sp>
        <p:sp>
          <p:nvSpPr>
            <p:cNvPr id="114" name="TextBox 113"/>
            <p:cNvSpPr txBox="1"/>
            <p:nvPr/>
          </p:nvSpPr>
          <p:spPr>
            <a:xfrm>
              <a:off x="10209994" y="4284726"/>
              <a:ext cx="327334" cy="369332"/>
            </a:xfrm>
            <a:prstGeom prst="rect">
              <a:avLst/>
            </a:prstGeom>
            <a:noFill/>
          </p:spPr>
          <p:txBody>
            <a:bodyPr wrap="none" rtlCol="0">
              <a:spAutoFit/>
            </a:bodyPr>
            <a:lstStyle/>
            <a:p>
              <a:r>
                <a:rPr lang="en-US" dirty="0"/>
                <a:t>D</a:t>
              </a:r>
            </a:p>
          </p:txBody>
        </p:sp>
        <p:sp>
          <p:nvSpPr>
            <p:cNvPr id="115" name="TextBox 114"/>
            <p:cNvSpPr txBox="1"/>
            <p:nvPr/>
          </p:nvSpPr>
          <p:spPr>
            <a:xfrm>
              <a:off x="9826384" y="4533250"/>
              <a:ext cx="308098" cy="369332"/>
            </a:xfrm>
            <a:prstGeom prst="rect">
              <a:avLst/>
            </a:prstGeom>
            <a:noFill/>
          </p:spPr>
          <p:txBody>
            <a:bodyPr wrap="none" rtlCol="0">
              <a:spAutoFit/>
            </a:bodyPr>
            <a:lstStyle/>
            <a:p>
              <a:r>
                <a:rPr lang="en-US" dirty="0"/>
                <a:t>C</a:t>
              </a:r>
            </a:p>
          </p:txBody>
        </p:sp>
        <p:cxnSp>
          <p:nvCxnSpPr>
            <p:cNvPr id="32" name="Straight Arrow Connector 31"/>
            <p:cNvCxnSpPr>
              <a:stCxn id="104" idx="2"/>
              <a:endCxn id="106" idx="1"/>
            </p:cNvCxnSpPr>
            <p:nvPr/>
          </p:nvCxnSpPr>
          <p:spPr>
            <a:xfrm>
              <a:off x="9727413" y="4357817"/>
              <a:ext cx="579113" cy="5192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128" name="Group 127"/>
          <p:cNvGrpSpPr/>
          <p:nvPr/>
        </p:nvGrpSpPr>
        <p:grpSpPr>
          <a:xfrm>
            <a:off x="3879282" y="3418209"/>
            <a:ext cx="1642872" cy="1481328"/>
            <a:chOff x="3879282" y="3418990"/>
            <a:chExt cx="1642872" cy="1481328"/>
          </a:xfrm>
        </p:grpSpPr>
        <p:sp>
          <p:nvSpPr>
            <p:cNvPr id="129" name="Oval 128"/>
            <p:cNvSpPr/>
            <p:nvPr/>
          </p:nvSpPr>
          <p:spPr>
            <a:xfrm>
              <a:off x="3897570" y="3422038"/>
              <a:ext cx="512064" cy="43891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130" name="Oval 129"/>
            <p:cNvSpPr/>
            <p:nvPr/>
          </p:nvSpPr>
          <p:spPr>
            <a:xfrm>
              <a:off x="5010090" y="3418990"/>
              <a:ext cx="512064" cy="43891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131" name="Oval 130"/>
            <p:cNvSpPr/>
            <p:nvPr/>
          </p:nvSpPr>
          <p:spPr>
            <a:xfrm>
              <a:off x="3879282" y="4461406"/>
              <a:ext cx="512064" cy="43891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132" name="Oval 131"/>
            <p:cNvSpPr/>
            <p:nvPr/>
          </p:nvSpPr>
          <p:spPr>
            <a:xfrm>
              <a:off x="5010090" y="4461406"/>
              <a:ext cx="512064" cy="43891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cxnSp>
          <p:nvCxnSpPr>
            <p:cNvPr id="133" name="Straight Connector 132"/>
            <p:cNvCxnSpPr>
              <a:stCxn id="129" idx="6"/>
              <a:endCxn id="130" idx="2"/>
            </p:cNvCxnSpPr>
            <p:nvPr/>
          </p:nvCxnSpPr>
          <p:spPr>
            <a:xfrm flipV="1">
              <a:off x="4409634" y="3638446"/>
              <a:ext cx="600456" cy="3048"/>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a:stCxn id="130" idx="4"/>
              <a:endCxn id="132" idx="0"/>
            </p:cNvCxnSpPr>
            <p:nvPr/>
          </p:nvCxnSpPr>
          <p:spPr>
            <a:xfrm>
              <a:off x="5266122" y="3857902"/>
              <a:ext cx="0" cy="603504"/>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4391346" y="4695675"/>
              <a:ext cx="618744" cy="0"/>
            </a:xfrm>
            <a:prstGeom prst="line">
              <a:avLst/>
            </a:prstGeom>
            <a:ln w="34925">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6973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Bug Finding in Programs</a:t>
            </a:r>
          </a:p>
        </p:txBody>
      </p:sp>
      <p:sp>
        <p:nvSpPr>
          <p:cNvPr id="3" name="Content Placeholder 2"/>
          <p:cNvSpPr>
            <a:spLocks noGrp="1"/>
          </p:cNvSpPr>
          <p:nvPr>
            <p:ph idx="1"/>
          </p:nvPr>
        </p:nvSpPr>
        <p:spPr/>
        <p:txBody>
          <a:bodyPr/>
          <a:lstStyle/>
          <a:p>
            <a:r>
              <a:rPr lang="en-US" dirty="0"/>
              <a:t>Bounded Verification: Program explorations up to certain pre-defined bounds</a:t>
            </a:r>
          </a:p>
          <a:p>
            <a:pPr lvl="1"/>
            <a:r>
              <a:rPr lang="en-US" dirty="0"/>
              <a:t>Example, bound loop iterations and recursion depth</a:t>
            </a:r>
          </a:p>
          <a:p>
            <a:pPr lvl="1"/>
            <a:endParaRPr lang="en-US" dirty="0"/>
          </a:p>
          <a:p>
            <a:r>
              <a:rPr lang="en-US" dirty="0"/>
              <a:t>Bounded verification is directly relevant for bug-finding</a:t>
            </a:r>
          </a:p>
          <a:p>
            <a:endParaRPr lang="en-US" dirty="0"/>
          </a:p>
          <a:p>
            <a:r>
              <a:rPr lang="en-US" dirty="0"/>
              <a:t>Most important outcome of automated verification tools is bugs</a:t>
            </a:r>
          </a:p>
          <a:p>
            <a:pPr lvl="1"/>
            <a:r>
              <a:rPr lang="en-US" dirty="0"/>
              <a:t>Static Driver Verifier, F-Soft, Facebook Infer, …</a:t>
            </a:r>
          </a:p>
          <a:p>
            <a:endParaRPr lang="en-US" dirty="0"/>
          </a:p>
        </p:txBody>
      </p:sp>
    </p:spTree>
    <p:extLst>
      <p:ext uri="{BB962C8B-B14F-4D97-AF65-F5344CB8AC3E}">
        <p14:creationId xmlns:p14="http://schemas.microsoft.com/office/powerpoint/2010/main" val="1951680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Algorithm</a:t>
            </a:r>
          </a:p>
        </p:txBody>
      </p:sp>
      <p:sp>
        <p:nvSpPr>
          <p:cNvPr id="3" name="Content Placeholder 2"/>
          <p:cNvSpPr>
            <a:spLocks noGrp="1"/>
          </p:cNvSpPr>
          <p:nvPr>
            <p:ph idx="1"/>
          </p:nvPr>
        </p:nvSpPr>
        <p:spPr>
          <a:xfrm>
            <a:off x="845103" y="1542213"/>
            <a:ext cx="10515600" cy="1301572"/>
          </a:xfrm>
        </p:spPr>
        <p:txBody>
          <a:bodyPr>
            <a:normAutofit/>
          </a:bodyPr>
          <a:lstStyle/>
          <a:p>
            <a:r>
              <a:rPr lang="en-US" dirty="0"/>
              <a:t>We can decide </a:t>
            </a:r>
            <a:r>
              <a:rPr lang="en-US" dirty="0" err="1"/>
              <a:t>disjointness</a:t>
            </a:r>
            <a:r>
              <a:rPr lang="en-US" dirty="0"/>
              <a:t> in linear time based on control flow</a:t>
            </a:r>
          </a:p>
        </p:txBody>
      </p:sp>
      <p:sp>
        <p:nvSpPr>
          <p:cNvPr id="36" name="TextBox 35"/>
          <p:cNvSpPr txBox="1"/>
          <p:nvPr/>
        </p:nvSpPr>
        <p:spPr>
          <a:xfrm>
            <a:off x="3002428" y="2270639"/>
            <a:ext cx="3907658" cy="369332"/>
          </a:xfrm>
          <a:prstGeom prst="rect">
            <a:avLst/>
          </a:prstGeom>
          <a:noFill/>
          <a:ln>
            <a:solidFill>
              <a:schemeClr val="accent1">
                <a:shade val="50000"/>
              </a:schemeClr>
            </a:solidFill>
          </a:ln>
        </p:spPr>
        <p:txBody>
          <a:bodyPr wrap="square" rtlCol="0">
            <a:spAutoFit/>
          </a:bodyPr>
          <a:lstStyle/>
          <a:p>
            <a:r>
              <a:rPr lang="en-US" dirty="0">
                <a:latin typeface="Consolas" panose="020B0609020204030204" pitchFamily="49" charset="0"/>
                <a:cs typeface="Consolas" panose="020B0609020204030204" pitchFamily="49" charset="0"/>
              </a:rPr>
              <a:t>[A1; A2; A3; A4; foo]</a:t>
            </a:r>
          </a:p>
        </p:txBody>
      </p:sp>
      <p:sp>
        <p:nvSpPr>
          <p:cNvPr id="43" name="TextBox 42"/>
          <p:cNvSpPr txBox="1"/>
          <p:nvPr/>
        </p:nvSpPr>
        <p:spPr>
          <a:xfrm>
            <a:off x="3002428" y="3056405"/>
            <a:ext cx="3907658" cy="369332"/>
          </a:xfrm>
          <a:prstGeom prst="rect">
            <a:avLst/>
          </a:prstGeom>
          <a:noFill/>
          <a:ln>
            <a:solidFill>
              <a:schemeClr val="accent1">
                <a:shade val="50000"/>
              </a:schemeClr>
            </a:solidFill>
          </a:ln>
        </p:spPr>
        <p:txBody>
          <a:bodyPr wrap="square" rtlCol="0">
            <a:spAutoFit/>
          </a:bodyPr>
          <a:lstStyle/>
          <a:p>
            <a:r>
              <a:rPr lang="en-US" dirty="0">
                <a:latin typeface="Consolas" panose="020B0609020204030204" pitchFamily="49" charset="0"/>
                <a:cs typeface="Consolas" panose="020B0609020204030204" pitchFamily="49" charset="0"/>
              </a:rPr>
              <a:t>[A1; A2; B1; B2; B3; B4; foo]</a:t>
            </a:r>
          </a:p>
        </p:txBody>
      </p:sp>
      <p:sp>
        <p:nvSpPr>
          <p:cNvPr id="5" name="Left Brace 4"/>
          <p:cNvSpPr/>
          <p:nvPr/>
        </p:nvSpPr>
        <p:spPr>
          <a:xfrm rot="16200000">
            <a:off x="3430352" y="3210433"/>
            <a:ext cx="204438" cy="1060286"/>
          </a:xfrm>
          <a:prstGeom prst="leftBrace">
            <a:avLst>
              <a:gd name="adj1" fmla="val 91092"/>
              <a:gd name="adj2" fmla="val 46748"/>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2363148" y="4020873"/>
            <a:ext cx="2338845" cy="369332"/>
          </a:xfrm>
          <a:prstGeom prst="rect">
            <a:avLst/>
          </a:prstGeom>
          <a:noFill/>
        </p:spPr>
        <p:txBody>
          <a:bodyPr wrap="none" rtlCol="0">
            <a:spAutoFit/>
          </a:bodyPr>
          <a:lstStyle/>
          <a:p>
            <a:r>
              <a:rPr lang="en-US" dirty="0"/>
              <a:t>longest common prefix</a:t>
            </a:r>
          </a:p>
        </p:txBody>
      </p:sp>
      <p:sp>
        <p:nvSpPr>
          <p:cNvPr id="9" name="Rectangle 8"/>
          <p:cNvSpPr/>
          <p:nvPr/>
        </p:nvSpPr>
        <p:spPr>
          <a:xfrm>
            <a:off x="4178461" y="2106593"/>
            <a:ext cx="416688" cy="1531764"/>
          </a:xfrm>
          <a:prstGeom prst="rect">
            <a:avLst/>
          </a:prstGeom>
          <a:solidFill>
            <a:srgbClr val="92D050">
              <a:alpha val="30000"/>
            </a:srgbClr>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p:nvPr/>
        </p:nvCxnSpPr>
        <p:spPr>
          <a:xfrm flipH="1" flipV="1">
            <a:off x="4595149" y="3638356"/>
            <a:ext cx="1030147" cy="1165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625296" y="4803494"/>
            <a:ext cx="4715522" cy="646331"/>
          </a:xfrm>
          <a:prstGeom prst="rect">
            <a:avLst/>
          </a:prstGeom>
          <a:noFill/>
        </p:spPr>
        <p:txBody>
          <a:bodyPr wrap="none" rtlCol="0">
            <a:spAutoFit/>
          </a:bodyPr>
          <a:lstStyle/>
          <a:p>
            <a:r>
              <a:rPr lang="en-US" dirty="0"/>
              <a:t>These calls should not appear on the same path </a:t>
            </a:r>
          </a:p>
          <a:p>
            <a:r>
              <a:rPr lang="en-US" dirty="0"/>
              <a:t>in the CFG of </a:t>
            </a:r>
            <a:r>
              <a:rPr lang="en-US" dirty="0" err="1"/>
              <a:t>Proc</a:t>
            </a:r>
            <a:r>
              <a:rPr lang="en-US" dirty="0"/>
              <a:t>(A2)</a:t>
            </a:r>
          </a:p>
        </p:txBody>
      </p:sp>
      <p:sp>
        <p:nvSpPr>
          <p:cNvPr id="45" name="Content Placeholder 2"/>
          <p:cNvSpPr txBox="1">
            <a:spLocks/>
          </p:cNvSpPr>
          <p:nvPr/>
        </p:nvSpPr>
        <p:spPr>
          <a:xfrm>
            <a:off x="742860" y="5831282"/>
            <a:ext cx="10515600" cy="719301"/>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Disjointness</a:t>
            </a:r>
            <a:r>
              <a:rPr lang="en-US" dirty="0"/>
              <a:t> of procedure instances can be resolved by </a:t>
            </a:r>
            <a:r>
              <a:rPr lang="en-US" dirty="0" err="1"/>
              <a:t>disjointness</a:t>
            </a:r>
            <a:r>
              <a:rPr lang="en-US" dirty="0"/>
              <a:t> in a single CFG. </a:t>
            </a:r>
          </a:p>
        </p:txBody>
      </p:sp>
    </p:spTree>
    <p:extLst>
      <p:ext uri="{BB962C8B-B14F-4D97-AF65-F5344CB8AC3E}">
        <p14:creationId xmlns:p14="http://schemas.microsoft.com/office/powerpoint/2010/main" val="99136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animBg="1"/>
      <p:bldP spid="13" grpId="0"/>
      <p:bldP spid="4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Algorithm [See Paper]</a:t>
            </a:r>
          </a:p>
        </p:txBody>
      </p:sp>
      <p:sp>
        <p:nvSpPr>
          <p:cNvPr id="3" name="Content Placeholder 2"/>
          <p:cNvSpPr>
            <a:spLocks noGrp="1"/>
          </p:cNvSpPr>
          <p:nvPr>
            <p:ph idx="1"/>
          </p:nvPr>
        </p:nvSpPr>
        <p:spPr>
          <a:xfrm>
            <a:off x="838200" y="1825624"/>
            <a:ext cx="10515600" cy="4412337"/>
          </a:xfrm>
        </p:spPr>
        <p:txBody>
          <a:bodyPr>
            <a:normAutofit/>
          </a:bodyPr>
          <a:lstStyle/>
          <a:p>
            <a:r>
              <a:rPr lang="en-US" dirty="0" err="1"/>
              <a:t>Disjointness</a:t>
            </a:r>
            <a:r>
              <a:rPr lang="en-US" dirty="0"/>
              <a:t> of two configurations in linear time</a:t>
            </a:r>
          </a:p>
          <a:p>
            <a:r>
              <a:rPr lang="en-US" dirty="0"/>
              <a:t>Deciding DAG consistency in quadratic time</a:t>
            </a:r>
          </a:p>
          <a:p>
            <a:endParaRPr lang="en-US" dirty="0"/>
          </a:p>
          <a:p>
            <a:r>
              <a:rPr lang="en-US" dirty="0"/>
              <a:t>Greedy graph coloring (8% off the optimal)</a:t>
            </a:r>
          </a:p>
          <a:p>
            <a:endParaRPr lang="en-US" dirty="0"/>
          </a:p>
          <a:p>
            <a:r>
              <a:rPr lang="en-US" dirty="0"/>
              <a:t>Overall: Less than 0.4% time spent in DAG operations</a:t>
            </a:r>
          </a:p>
        </p:txBody>
      </p:sp>
    </p:spTree>
    <p:extLst>
      <p:ext uri="{BB962C8B-B14F-4D97-AF65-F5344CB8AC3E}">
        <p14:creationId xmlns:p14="http://schemas.microsoft.com/office/powerpoint/2010/main" val="8300229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Experiments: Static Driver Verifier</a:t>
            </a:r>
          </a:p>
        </p:txBody>
      </p:sp>
      <p:sp>
        <p:nvSpPr>
          <p:cNvPr id="3" name="Content Placeholder 2"/>
          <p:cNvSpPr>
            <a:spLocks noGrp="1"/>
          </p:cNvSpPr>
          <p:nvPr>
            <p:ph idx="1"/>
          </p:nvPr>
        </p:nvSpPr>
        <p:spPr>
          <a:xfrm>
            <a:off x="838200" y="1605706"/>
            <a:ext cx="10515600" cy="4351338"/>
          </a:xfrm>
        </p:spPr>
        <p:txBody>
          <a:bodyPr>
            <a:normAutofit lnSpcReduction="10000"/>
          </a:bodyPr>
          <a:lstStyle/>
          <a:p>
            <a:r>
              <a:rPr lang="en-US" dirty="0"/>
              <a:t>Commercial tool, ships with Windows</a:t>
            </a:r>
          </a:p>
          <a:p>
            <a:pPr lvl="1"/>
            <a:r>
              <a:rPr lang="en-US" dirty="0"/>
              <a:t>Used internally and by third-party driver developers</a:t>
            </a:r>
          </a:p>
          <a:p>
            <a:pPr lvl="1"/>
            <a:r>
              <a:rPr lang="en-US" dirty="0"/>
              <a:t>Part of Windows Driver Certification program</a:t>
            </a:r>
          </a:p>
          <a:p>
            <a:endParaRPr lang="en-US" dirty="0"/>
          </a:p>
          <a:p>
            <a:r>
              <a:rPr lang="en-US" dirty="0"/>
              <a:t>Uses Corral, an RMT solver</a:t>
            </a:r>
          </a:p>
          <a:p>
            <a:pPr lvl="1"/>
            <a:r>
              <a:rPr lang="en-US" dirty="0"/>
              <a:t>Based on Tree Inlining, but:</a:t>
            </a:r>
          </a:p>
          <a:p>
            <a:pPr lvl="1"/>
            <a:r>
              <a:rPr lang="en-US" dirty="0"/>
              <a:t>Includes several optimizations over tree inlining</a:t>
            </a:r>
          </a:p>
          <a:p>
            <a:endParaRPr lang="en-US" dirty="0"/>
          </a:p>
          <a:p>
            <a:r>
              <a:rPr lang="en-US" dirty="0"/>
              <a:t>Total LOC: 800K </a:t>
            </a:r>
          </a:p>
          <a:p>
            <a:r>
              <a:rPr lang="en-US" dirty="0"/>
              <a:t>Total verification time: well over a month</a:t>
            </a:r>
          </a:p>
          <a:p>
            <a:pPr lvl="1"/>
            <a:endParaRPr lang="en-US" dirty="0"/>
          </a:p>
        </p:txBody>
      </p:sp>
    </p:spTree>
    <p:extLst>
      <p:ext uri="{BB962C8B-B14F-4D97-AF65-F5344CB8AC3E}">
        <p14:creationId xmlns:p14="http://schemas.microsoft.com/office/powerpoint/2010/main" val="2012818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Compression in Practice</a:t>
            </a:r>
          </a:p>
        </p:txBody>
      </p:sp>
      <p:sp>
        <p:nvSpPr>
          <p:cNvPr id="3" name="Content Placeholder 2"/>
          <p:cNvSpPr>
            <a:spLocks noGrp="1"/>
          </p:cNvSpPr>
          <p:nvPr>
            <p:ph idx="1"/>
          </p:nvPr>
        </p:nvSpPr>
        <p:spPr>
          <a:xfrm>
            <a:off x="838200" y="1605706"/>
            <a:ext cx="10515600" cy="4351338"/>
          </a:xfrm>
        </p:spPr>
        <p:txBody>
          <a:bodyPr/>
          <a:lstStyle/>
          <a:p>
            <a:r>
              <a:rPr lang="en-US" dirty="0"/>
              <a:t>Tree/DAG Sizes</a:t>
            </a:r>
          </a:p>
        </p:txBody>
      </p:sp>
      <p:graphicFrame>
        <p:nvGraphicFramePr>
          <p:cNvPr id="4" name="Content Placeholder 3"/>
          <p:cNvGraphicFramePr>
            <a:graphicFrameLocks/>
          </p:cNvGraphicFramePr>
          <p:nvPr>
            <p:extLst>
              <p:ext uri="{D42A27DB-BD31-4B8C-83A1-F6EECF244321}">
                <p14:modId xmlns:p14="http://schemas.microsoft.com/office/powerpoint/2010/main" val="1015886184"/>
              </p:ext>
            </p:extLst>
          </p:nvPr>
        </p:nvGraphicFramePr>
        <p:xfrm>
          <a:off x="678083" y="2506662"/>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68752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Compression strategy</a:t>
            </a:r>
          </a:p>
        </p:txBody>
      </p:sp>
      <p:sp>
        <p:nvSpPr>
          <p:cNvPr id="3" name="Content Placeholder 2"/>
          <p:cNvSpPr>
            <a:spLocks noGrp="1"/>
          </p:cNvSpPr>
          <p:nvPr>
            <p:ph idx="1"/>
          </p:nvPr>
        </p:nvSpPr>
        <p:spPr>
          <a:xfrm>
            <a:off x="845103" y="1542213"/>
            <a:ext cx="10515600" cy="1038941"/>
          </a:xfrm>
        </p:spPr>
        <p:txBody>
          <a:bodyPr>
            <a:normAutofit/>
          </a:bodyPr>
          <a:lstStyle/>
          <a:p>
            <a:r>
              <a:rPr lang="en-US" dirty="0"/>
              <a:t>We use a greedy merging strategy: turns out to be around 8% off the optimal in practice</a:t>
            </a:r>
          </a:p>
        </p:txBody>
      </p:sp>
      <p:pic>
        <p:nvPicPr>
          <p:cNvPr id="4" name="Picture 3"/>
          <p:cNvPicPr>
            <a:picLocks noChangeAspect="1"/>
          </p:cNvPicPr>
          <p:nvPr/>
        </p:nvPicPr>
        <p:blipFill>
          <a:blip r:embed="rId2"/>
          <a:stretch>
            <a:fillRect/>
          </a:stretch>
        </p:blipFill>
        <p:spPr>
          <a:xfrm>
            <a:off x="2073332" y="2581154"/>
            <a:ext cx="7119360" cy="3981121"/>
          </a:xfrm>
          <a:prstGeom prst="rect">
            <a:avLst/>
          </a:prstGeom>
        </p:spPr>
      </p:pic>
    </p:spTree>
    <p:extLst>
      <p:ext uri="{BB962C8B-B14F-4D97-AF65-F5344CB8AC3E}">
        <p14:creationId xmlns:p14="http://schemas.microsoft.com/office/powerpoint/2010/main" val="29750383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Summary</a:t>
            </a:r>
          </a:p>
        </p:txBody>
      </p:sp>
      <p:pic>
        <p:nvPicPr>
          <p:cNvPr id="4" name="Content Placeholder 3"/>
          <p:cNvPicPr>
            <a:picLocks noGrp="1" noChangeAspect="1"/>
          </p:cNvPicPr>
          <p:nvPr>
            <p:ph idx="1"/>
          </p:nvPr>
        </p:nvPicPr>
        <p:blipFill>
          <a:blip r:embed="rId2"/>
          <a:stretch>
            <a:fillRect/>
          </a:stretch>
        </p:blipFill>
        <p:spPr>
          <a:xfrm>
            <a:off x="2022373" y="1802095"/>
            <a:ext cx="7174980" cy="2129760"/>
          </a:xfrm>
          <a:prstGeom prst="rect">
            <a:avLst/>
          </a:prstGeom>
        </p:spPr>
      </p:pic>
      <p:sp>
        <p:nvSpPr>
          <p:cNvPr id="5" name="Content Placeholder 2"/>
          <p:cNvSpPr txBox="1">
            <a:spLocks/>
          </p:cNvSpPr>
          <p:nvPr/>
        </p:nvSpPr>
        <p:spPr>
          <a:xfrm>
            <a:off x="838200" y="4043262"/>
            <a:ext cx="10515600" cy="19137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Find more bugs in less time</a:t>
            </a:r>
          </a:p>
          <a:p>
            <a:r>
              <a:rPr lang="en-US" dirty="0"/>
              <a:t>Almost twice as fast as the production system</a:t>
            </a:r>
          </a:p>
        </p:txBody>
      </p:sp>
      <p:sp>
        <p:nvSpPr>
          <p:cNvPr id="6" name="Rectangular Callout 5"/>
          <p:cNvSpPr/>
          <p:nvPr/>
        </p:nvSpPr>
        <p:spPr>
          <a:xfrm>
            <a:off x="9521444" y="3742320"/>
            <a:ext cx="2365756" cy="601884"/>
          </a:xfrm>
          <a:prstGeom prst="wedgeRectCallout">
            <a:avLst>
              <a:gd name="adj1" fmla="val -66334"/>
              <a:gd name="adj2" fmla="val -108653"/>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Production Quality</a:t>
            </a:r>
          </a:p>
        </p:txBody>
      </p:sp>
      <p:sp>
        <p:nvSpPr>
          <p:cNvPr id="3" name="Rounded Rectangle 2"/>
          <p:cNvSpPr/>
          <p:nvPr/>
        </p:nvSpPr>
        <p:spPr>
          <a:xfrm>
            <a:off x="2044407" y="3206663"/>
            <a:ext cx="1585123" cy="313151"/>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dirty="0"/>
              <a:t>Tree-2</a:t>
            </a:r>
          </a:p>
        </p:txBody>
      </p:sp>
      <p:sp>
        <p:nvSpPr>
          <p:cNvPr id="7" name="Rounded Rectangle 6"/>
          <p:cNvSpPr/>
          <p:nvPr/>
        </p:nvSpPr>
        <p:spPr>
          <a:xfrm>
            <a:off x="2049513" y="3559479"/>
            <a:ext cx="1585123" cy="313151"/>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dirty="0"/>
              <a:t>DAG-2</a:t>
            </a:r>
          </a:p>
        </p:txBody>
      </p:sp>
      <p:sp>
        <p:nvSpPr>
          <p:cNvPr id="8" name="Rounded Rectangle 7"/>
          <p:cNvSpPr/>
          <p:nvPr/>
        </p:nvSpPr>
        <p:spPr>
          <a:xfrm>
            <a:off x="2060530" y="2469717"/>
            <a:ext cx="1585123" cy="313151"/>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dirty="0"/>
              <a:t>Tree-1</a:t>
            </a:r>
          </a:p>
        </p:txBody>
      </p:sp>
      <p:sp>
        <p:nvSpPr>
          <p:cNvPr id="9" name="Rounded Rectangle 8"/>
          <p:cNvSpPr/>
          <p:nvPr/>
        </p:nvSpPr>
        <p:spPr>
          <a:xfrm>
            <a:off x="2067417" y="2822533"/>
            <a:ext cx="1585123" cy="313151"/>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2000" dirty="0"/>
              <a:t>DAG-1</a:t>
            </a:r>
          </a:p>
        </p:txBody>
      </p:sp>
    </p:spTree>
    <p:extLst>
      <p:ext uri="{BB962C8B-B14F-4D97-AF65-F5344CB8AC3E}">
        <p14:creationId xmlns:p14="http://schemas.microsoft.com/office/powerpoint/2010/main" val="911999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- 1</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49994391"/>
              </p:ext>
            </p:extLst>
          </p:nvPr>
        </p:nvGraphicFramePr>
        <p:xfrm>
          <a:off x="838199" y="1825625"/>
          <a:ext cx="5657604" cy="4551424"/>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a:xfrm>
            <a:off x="6745184" y="1825625"/>
            <a:ext cx="460861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Number of instances: 619</a:t>
            </a:r>
          </a:p>
          <a:p>
            <a:r>
              <a:rPr lang="en-US" dirty="0"/>
              <a:t>Reduction in Timeouts: 64</a:t>
            </a:r>
          </a:p>
          <a:p>
            <a:r>
              <a:rPr lang="en-US" dirty="0"/>
              <a:t>5X speedup: 35</a:t>
            </a:r>
          </a:p>
          <a:p>
            <a:r>
              <a:rPr lang="en-US" dirty="0"/>
              <a:t>5X slowdown: 2</a:t>
            </a:r>
          </a:p>
        </p:txBody>
      </p:sp>
    </p:spTree>
    <p:extLst>
      <p:ext uri="{BB962C8B-B14F-4D97-AF65-F5344CB8AC3E}">
        <p14:creationId xmlns:p14="http://schemas.microsoft.com/office/powerpoint/2010/main" val="22897558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27784469"/>
              </p:ext>
            </p:extLst>
          </p:nvPr>
        </p:nvGraphicFramePr>
        <p:xfrm>
          <a:off x="838200" y="1575104"/>
          <a:ext cx="5906984" cy="4813170"/>
        </p:xfrm>
        <a:graphic>
          <a:graphicData uri="http://schemas.openxmlformats.org/drawingml/2006/chart">
            <c:chart xmlns:c="http://schemas.openxmlformats.org/drawingml/2006/chart" xmlns:r="http://schemas.openxmlformats.org/officeDocument/2006/relationships" r:id="rId2"/>
          </a:graphicData>
        </a:graphic>
      </p:graphicFrame>
      <p:sp>
        <p:nvSpPr>
          <p:cNvPr id="5" name="Content Placeholder 2"/>
          <p:cNvSpPr txBox="1">
            <a:spLocks/>
          </p:cNvSpPr>
          <p:nvPr/>
        </p:nvSpPr>
        <p:spPr>
          <a:xfrm>
            <a:off x="6745184" y="1825625"/>
            <a:ext cx="460861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Number of instances: 619</a:t>
            </a:r>
          </a:p>
          <a:p>
            <a:r>
              <a:rPr lang="en-US" dirty="0"/>
              <a:t>Reduction in Timeouts: 78</a:t>
            </a:r>
          </a:p>
          <a:p>
            <a:r>
              <a:rPr lang="en-US" dirty="0"/>
              <a:t>5X speedup: 45</a:t>
            </a:r>
          </a:p>
          <a:p>
            <a:r>
              <a:rPr lang="en-US" dirty="0"/>
              <a:t>5X slowdown: 1</a:t>
            </a:r>
          </a:p>
        </p:txBody>
      </p:sp>
    </p:spTree>
    <p:extLst>
      <p:ext uri="{BB962C8B-B14F-4D97-AF65-F5344CB8AC3E}">
        <p14:creationId xmlns:p14="http://schemas.microsoft.com/office/powerpoint/2010/main" val="16882631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lnSpcReduction="10000"/>
          </a:bodyPr>
          <a:lstStyle/>
          <a:p>
            <a:r>
              <a:rPr lang="en-US" dirty="0"/>
              <a:t>Reachability in Hierarchical Programs is fundamental</a:t>
            </a:r>
          </a:p>
          <a:p>
            <a:endParaRPr lang="en-US" dirty="0"/>
          </a:p>
          <a:p>
            <a:r>
              <a:rPr lang="en-US" dirty="0"/>
              <a:t>Standard (Tree) inlining causes exponential blowup</a:t>
            </a:r>
          </a:p>
          <a:p>
            <a:pPr lvl="1"/>
            <a:r>
              <a:rPr lang="en-US" dirty="0"/>
              <a:t>Limits many BMC tools to small programs</a:t>
            </a:r>
          </a:p>
          <a:p>
            <a:pPr lvl="1"/>
            <a:endParaRPr lang="en-US" dirty="0"/>
          </a:p>
          <a:p>
            <a:r>
              <a:rPr lang="en-US" dirty="0"/>
              <a:t>DAG inlining refines the age-old idea of procedure inlining</a:t>
            </a:r>
          </a:p>
          <a:p>
            <a:pPr lvl="1"/>
            <a:r>
              <a:rPr lang="en-US" dirty="0"/>
              <a:t>Demonstrated significant speedups of a production system</a:t>
            </a:r>
          </a:p>
          <a:p>
            <a:endParaRPr lang="en-US" dirty="0"/>
          </a:p>
          <a:p>
            <a:r>
              <a:rPr lang="en-US" dirty="0"/>
              <a:t>Corral with DAG </a:t>
            </a:r>
            <a:r>
              <a:rPr lang="en-US" dirty="0" err="1"/>
              <a:t>Inlining</a:t>
            </a:r>
            <a:r>
              <a:rPr lang="en-US" dirty="0"/>
              <a:t> currently ships with the Static Driver Verifier</a:t>
            </a:r>
          </a:p>
          <a:p>
            <a:pPr lvl="1"/>
            <a:r>
              <a:rPr lang="en-US" dirty="0"/>
              <a:t>Found hundreds of bugs in real drivers</a:t>
            </a:r>
          </a:p>
        </p:txBody>
      </p:sp>
    </p:spTree>
    <p:extLst>
      <p:ext uri="{BB962C8B-B14F-4D97-AF65-F5344CB8AC3E}">
        <p14:creationId xmlns:p14="http://schemas.microsoft.com/office/powerpoint/2010/main" val="168937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Bounded Verification</a:t>
            </a:r>
          </a:p>
        </p:txBody>
      </p:sp>
      <p:sp>
        <p:nvSpPr>
          <p:cNvPr id="3" name="Content Placeholder 2"/>
          <p:cNvSpPr>
            <a:spLocks noGrp="1"/>
          </p:cNvSpPr>
          <p:nvPr>
            <p:ph idx="1"/>
          </p:nvPr>
        </p:nvSpPr>
        <p:spPr>
          <a:xfrm>
            <a:off x="838200" y="1825625"/>
            <a:ext cx="10515600" cy="800009"/>
          </a:xfrm>
        </p:spPr>
        <p:txBody>
          <a:bodyPr>
            <a:normAutofit lnSpcReduction="10000"/>
          </a:bodyPr>
          <a:lstStyle/>
          <a:p>
            <a:r>
              <a:rPr lang="en-US" dirty="0"/>
              <a:t>Build efficient decision procedures for Bounded Verification</a:t>
            </a:r>
          </a:p>
          <a:p>
            <a:pPr lvl="1"/>
            <a:r>
              <a:rPr lang="en-US" dirty="0"/>
              <a:t>Inspired by the success in Hardware verification</a:t>
            </a:r>
          </a:p>
          <a:p>
            <a:endParaRPr lang="en-US" dirty="0"/>
          </a:p>
        </p:txBody>
      </p:sp>
      <p:pic>
        <p:nvPicPr>
          <p:cNvPr id="4" name="Picture 3"/>
          <p:cNvPicPr>
            <a:picLocks noChangeAspect="1"/>
          </p:cNvPicPr>
          <p:nvPr/>
        </p:nvPicPr>
        <p:blipFill>
          <a:blip r:embed="rId3"/>
          <a:stretch>
            <a:fillRect/>
          </a:stretch>
        </p:blipFill>
        <p:spPr>
          <a:xfrm rot="5400000">
            <a:off x="4129184" y="-870291"/>
            <a:ext cx="4006660" cy="10998509"/>
          </a:xfrm>
          <a:prstGeom prst="rect">
            <a:avLst/>
          </a:prstGeom>
        </p:spPr>
      </p:pic>
      <p:sp>
        <p:nvSpPr>
          <p:cNvPr id="5" name="Title 1"/>
          <p:cNvSpPr txBox="1">
            <a:spLocks/>
          </p:cNvSpPr>
          <p:nvPr/>
        </p:nvSpPr>
        <p:spPr>
          <a:xfrm>
            <a:off x="838199" y="2721382"/>
            <a:ext cx="3237411" cy="516301"/>
          </a:xfrm>
          <a:prstGeom prst="rect">
            <a:avLst/>
          </a:prstGeom>
          <a:solidFill>
            <a:schemeClr val="bg1">
              <a:lumMod val="85000"/>
            </a:schemeClr>
          </a:solidFill>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SV-COMP 2015</a:t>
            </a:r>
          </a:p>
        </p:txBody>
      </p:sp>
      <p:sp>
        <p:nvSpPr>
          <p:cNvPr id="6" name="Rectangle 5"/>
          <p:cNvSpPr/>
          <p:nvPr/>
        </p:nvSpPr>
        <p:spPr>
          <a:xfrm>
            <a:off x="838199" y="4023360"/>
            <a:ext cx="10667649" cy="222730"/>
          </a:xfrm>
          <a:prstGeom prst="rect">
            <a:avLst/>
          </a:prstGeom>
          <a:solidFill>
            <a:srgbClr val="FF0000">
              <a:alpha val="1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8844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Bounded Verification done previously</a:t>
            </a:r>
          </a:p>
        </p:txBody>
      </p:sp>
      <p:sp>
        <p:nvSpPr>
          <p:cNvPr id="3" name="Content Placeholder 2"/>
          <p:cNvSpPr>
            <a:spLocks noGrp="1"/>
          </p:cNvSpPr>
          <p:nvPr>
            <p:ph idx="1"/>
          </p:nvPr>
        </p:nvSpPr>
        <p:spPr>
          <a:xfrm>
            <a:off x="838200" y="3610929"/>
            <a:ext cx="10515600" cy="2566034"/>
          </a:xfrm>
        </p:spPr>
        <p:txBody>
          <a:bodyPr/>
          <a:lstStyle/>
          <a:p>
            <a:r>
              <a:rPr lang="en-US" dirty="0"/>
              <a:t>Standard approach in </a:t>
            </a:r>
            <a:r>
              <a:rPr lang="en-US" u="sng" dirty="0"/>
              <a:t>all</a:t>
            </a:r>
            <a:r>
              <a:rPr lang="en-US" dirty="0"/>
              <a:t> tools: Inline all procedures, generate a SAT/SMT constraint, invoke solver</a:t>
            </a:r>
          </a:p>
          <a:p>
            <a:endParaRPr lang="en-US" dirty="0"/>
          </a:p>
          <a:p>
            <a:r>
              <a:rPr lang="en-US" dirty="0"/>
              <a:t>Procedure Inlining causes exponential blowup</a:t>
            </a:r>
          </a:p>
        </p:txBody>
      </p:sp>
      <p:grpSp>
        <p:nvGrpSpPr>
          <p:cNvPr id="11" name="Group 10"/>
          <p:cNvGrpSpPr/>
          <p:nvPr/>
        </p:nvGrpSpPr>
        <p:grpSpPr>
          <a:xfrm>
            <a:off x="897267" y="1912758"/>
            <a:ext cx="10456533" cy="1177207"/>
            <a:chOff x="888273" y="1769066"/>
            <a:chExt cx="10456533" cy="1177207"/>
          </a:xfrm>
        </p:grpSpPr>
        <p:sp>
          <p:nvSpPr>
            <p:cNvPr id="4" name="Right Arrow 3"/>
            <p:cNvSpPr/>
            <p:nvPr/>
          </p:nvSpPr>
          <p:spPr>
            <a:xfrm>
              <a:off x="3706424" y="2293623"/>
              <a:ext cx="646981" cy="336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888273" y="1769066"/>
              <a:ext cx="2538335" cy="117720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a:t>Program + Bound</a:t>
              </a:r>
            </a:p>
          </p:txBody>
        </p:sp>
        <p:sp>
          <p:nvSpPr>
            <p:cNvPr id="6" name="Right Arrow 5"/>
            <p:cNvSpPr/>
            <p:nvPr/>
          </p:nvSpPr>
          <p:spPr>
            <a:xfrm>
              <a:off x="7761797" y="2293623"/>
              <a:ext cx="646981" cy="3364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4678367" y="1769067"/>
              <a:ext cx="2788599" cy="117720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a:t>Single Proc. Program</a:t>
              </a:r>
            </a:p>
          </p:txBody>
        </p:sp>
        <p:sp>
          <p:nvSpPr>
            <p:cNvPr id="8" name="TextBox 7"/>
            <p:cNvSpPr txBox="1"/>
            <p:nvPr/>
          </p:nvSpPr>
          <p:spPr>
            <a:xfrm>
              <a:off x="3589729" y="1922515"/>
              <a:ext cx="880369" cy="461665"/>
            </a:xfrm>
            <a:prstGeom prst="rect">
              <a:avLst/>
            </a:prstGeom>
            <a:noFill/>
          </p:spPr>
          <p:txBody>
            <a:bodyPr wrap="none" rtlCol="0">
              <a:spAutoFit/>
            </a:bodyPr>
            <a:lstStyle/>
            <a:p>
              <a:r>
                <a:rPr lang="en-US" sz="2400" dirty="0"/>
                <a:t>Inline</a:t>
              </a:r>
            </a:p>
          </p:txBody>
        </p:sp>
        <p:sp>
          <p:nvSpPr>
            <p:cNvPr id="9" name="TextBox 8"/>
            <p:cNvSpPr txBox="1"/>
            <p:nvPr/>
          </p:nvSpPr>
          <p:spPr>
            <a:xfrm>
              <a:off x="7495532" y="1865822"/>
              <a:ext cx="1279581" cy="523220"/>
            </a:xfrm>
            <a:prstGeom prst="rect">
              <a:avLst/>
            </a:prstGeom>
            <a:noFill/>
          </p:spPr>
          <p:txBody>
            <a:bodyPr wrap="none" rtlCol="0">
              <a:spAutoFit/>
            </a:bodyPr>
            <a:lstStyle/>
            <a:p>
              <a:r>
                <a:rPr lang="en-US" sz="2800" dirty="0"/>
                <a:t>VC-Gen</a:t>
              </a:r>
            </a:p>
          </p:txBody>
        </p:sp>
        <p:sp>
          <p:nvSpPr>
            <p:cNvPr id="10" name="Rounded Rectangle 9"/>
            <p:cNvSpPr/>
            <p:nvPr/>
          </p:nvSpPr>
          <p:spPr>
            <a:xfrm>
              <a:off x="8775113" y="1769066"/>
              <a:ext cx="2569693" cy="117720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800" dirty="0"/>
                <a:t>SMT Formula</a:t>
              </a:r>
            </a:p>
          </p:txBody>
        </p:sp>
      </p:grpSp>
    </p:spTree>
    <p:extLst>
      <p:ext uri="{BB962C8B-B14F-4D97-AF65-F5344CB8AC3E}">
        <p14:creationId xmlns:p14="http://schemas.microsoft.com/office/powerpoint/2010/main" val="1644562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Work: DAG Inlining</a:t>
            </a:r>
          </a:p>
        </p:txBody>
      </p:sp>
      <p:sp>
        <p:nvSpPr>
          <p:cNvPr id="39" name="Rounded Rectangle 38"/>
          <p:cNvSpPr/>
          <p:nvPr/>
        </p:nvSpPr>
        <p:spPr>
          <a:xfrm>
            <a:off x="1582615" y="2444261"/>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P0</a:t>
            </a:r>
          </a:p>
        </p:txBody>
      </p:sp>
      <p:sp>
        <p:nvSpPr>
          <p:cNvPr id="40" name="Rounded Rectangle 39"/>
          <p:cNvSpPr/>
          <p:nvPr/>
        </p:nvSpPr>
        <p:spPr>
          <a:xfrm>
            <a:off x="1582615" y="3417643"/>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41" name="Rounded Rectangle 40"/>
          <p:cNvSpPr/>
          <p:nvPr/>
        </p:nvSpPr>
        <p:spPr>
          <a:xfrm>
            <a:off x="1582615" y="4391025"/>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42" name="TextBox 41"/>
          <p:cNvSpPr txBox="1"/>
          <p:nvPr/>
        </p:nvSpPr>
        <p:spPr>
          <a:xfrm>
            <a:off x="1814407" y="5221123"/>
            <a:ext cx="468398" cy="584775"/>
          </a:xfrm>
          <a:prstGeom prst="rect">
            <a:avLst/>
          </a:prstGeom>
          <a:noFill/>
        </p:spPr>
        <p:txBody>
          <a:bodyPr wrap="none" rtlCol="0">
            <a:spAutoFit/>
          </a:bodyPr>
          <a:lstStyle/>
          <a:p>
            <a:r>
              <a:rPr lang="en-US" sz="3200" dirty="0"/>
              <a:t>…</a:t>
            </a:r>
          </a:p>
        </p:txBody>
      </p:sp>
      <p:sp>
        <p:nvSpPr>
          <p:cNvPr id="43" name="Rectangle 42"/>
          <p:cNvSpPr/>
          <p:nvPr/>
        </p:nvSpPr>
        <p:spPr>
          <a:xfrm>
            <a:off x="849922" y="1562720"/>
            <a:ext cx="2397369" cy="45848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Program Call Graph</a:t>
            </a:r>
          </a:p>
        </p:txBody>
      </p:sp>
      <p:sp>
        <p:nvSpPr>
          <p:cNvPr id="50" name="Rectangle 49"/>
          <p:cNvSpPr/>
          <p:nvPr/>
        </p:nvSpPr>
        <p:spPr>
          <a:xfrm>
            <a:off x="4396152" y="5790160"/>
            <a:ext cx="2397369" cy="76660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Exponentially Blowup in Program Size</a:t>
            </a:r>
          </a:p>
        </p:txBody>
      </p:sp>
      <p:sp>
        <p:nvSpPr>
          <p:cNvPr id="51" name="Rectangle 50"/>
          <p:cNvSpPr/>
          <p:nvPr/>
        </p:nvSpPr>
        <p:spPr>
          <a:xfrm>
            <a:off x="8241321" y="5790160"/>
            <a:ext cx="2397369" cy="76660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Potentially Exponential Savings!</a:t>
            </a:r>
          </a:p>
        </p:txBody>
      </p:sp>
      <p:cxnSp>
        <p:nvCxnSpPr>
          <p:cNvPr id="78" name="Straight Arrow Connector 77"/>
          <p:cNvCxnSpPr/>
          <p:nvPr/>
        </p:nvCxnSpPr>
        <p:spPr>
          <a:xfrm>
            <a:off x="1802423" y="2888283"/>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2270821" y="2888283"/>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1802423" y="3861665"/>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2270821" y="3861665"/>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1802484" y="4835046"/>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2270882" y="4835046"/>
            <a:ext cx="0" cy="52497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7" name="Group 126"/>
          <p:cNvGrpSpPr/>
          <p:nvPr/>
        </p:nvGrpSpPr>
        <p:grpSpPr>
          <a:xfrm>
            <a:off x="3474082" y="1408660"/>
            <a:ext cx="4452647" cy="4167662"/>
            <a:chOff x="3474082" y="1408660"/>
            <a:chExt cx="4452647" cy="4167662"/>
          </a:xfrm>
        </p:grpSpPr>
        <p:sp>
          <p:nvSpPr>
            <p:cNvPr id="45" name="Rectangle 44"/>
            <p:cNvSpPr/>
            <p:nvPr/>
          </p:nvSpPr>
          <p:spPr>
            <a:xfrm>
              <a:off x="4396153" y="1408660"/>
              <a:ext cx="2397369" cy="76660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Standard Procedure Inlining</a:t>
              </a:r>
            </a:p>
          </p:txBody>
        </p:sp>
        <p:sp>
          <p:nvSpPr>
            <p:cNvPr id="46" name="Rounded Rectangle 45"/>
            <p:cNvSpPr/>
            <p:nvPr/>
          </p:nvSpPr>
          <p:spPr>
            <a:xfrm>
              <a:off x="5187200" y="2478144"/>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P0</a:t>
              </a:r>
            </a:p>
          </p:txBody>
        </p:sp>
        <p:sp>
          <p:nvSpPr>
            <p:cNvPr id="47" name="Rounded Rectangle 46"/>
            <p:cNvSpPr/>
            <p:nvPr/>
          </p:nvSpPr>
          <p:spPr>
            <a:xfrm>
              <a:off x="4125062" y="3435009"/>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48" name="Rounded Rectangle 47"/>
            <p:cNvSpPr/>
            <p:nvPr/>
          </p:nvSpPr>
          <p:spPr>
            <a:xfrm>
              <a:off x="3474082" y="4395899"/>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49" name="TextBox 48"/>
            <p:cNvSpPr txBox="1"/>
            <p:nvPr/>
          </p:nvSpPr>
          <p:spPr>
            <a:xfrm>
              <a:off x="4779402" y="5176212"/>
              <a:ext cx="1575560" cy="400110"/>
            </a:xfrm>
            <a:prstGeom prst="rect">
              <a:avLst/>
            </a:prstGeom>
            <a:noFill/>
          </p:spPr>
          <p:txBody>
            <a:bodyPr wrap="none" rtlCol="0">
              <a:spAutoFit/>
            </a:bodyPr>
            <a:lstStyle/>
            <a:p>
              <a:r>
                <a:rPr lang="en-US" sz="2000" dirty="0"/>
                <a:t>2</a:t>
              </a:r>
              <a:r>
                <a:rPr lang="en-US" sz="2000" baseline="30000" dirty="0"/>
                <a:t>i</a:t>
              </a:r>
              <a:r>
                <a:rPr lang="en-US" sz="2000" dirty="0"/>
                <a:t> copies of P</a:t>
              </a:r>
              <a:r>
                <a:rPr lang="en-US" sz="2000" baseline="-25000" dirty="0"/>
                <a:t>i</a:t>
              </a:r>
            </a:p>
          </p:txBody>
        </p:sp>
        <p:sp>
          <p:nvSpPr>
            <p:cNvPr id="84" name="Rounded Rectangle 83"/>
            <p:cNvSpPr/>
            <p:nvPr/>
          </p:nvSpPr>
          <p:spPr>
            <a:xfrm>
              <a:off x="6381742" y="3435009"/>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85" name="Rounded Rectangle 84"/>
            <p:cNvSpPr/>
            <p:nvPr/>
          </p:nvSpPr>
          <p:spPr>
            <a:xfrm>
              <a:off x="4651789" y="4395899"/>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86" name="Rounded Rectangle 85"/>
            <p:cNvSpPr/>
            <p:nvPr/>
          </p:nvSpPr>
          <p:spPr>
            <a:xfrm>
              <a:off x="5823267" y="4395899"/>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87" name="Rounded Rectangle 86"/>
            <p:cNvSpPr/>
            <p:nvPr/>
          </p:nvSpPr>
          <p:spPr>
            <a:xfrm>
              <a:off x="6994745" y="4384158"/>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cxnSp>
          <p:nvCxnSpPr>
            <p:cNvPr id="89" name="Straight Arrow Connector 88"/>
            <p:cNvCxnSpPr>
              <a:endCxn id="47" idx="0"/>
            </p:cNvCxnSpPr>
            <p:nvPr/>
          </p:nvCxnSpPr>
          <p:spPr>
            <a:xfrm flipH="1">
              <a:off x="4591054" y="2926552"/>
              <a:ext cx="881982" cy="50845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endCxn id="84" idx="0"/>
            </p:cNvCxnSpPr>
            <p:nvPr/>
          </p:nvCxnSpPr>
          <p:spPr>
            <a:xfrm>
              <a:off x="5862190" y="2922527"/>
              <a:ext cx="985544" cy="5124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48" idx="0"/>
            </p:cNvCxnSpPr>
            <p:nvPr/>
          </p:nvCxnSpPr>
          <p:spPr>
            <a:xfrm flipH="1">
              <a:off x="3940074" y="3883417"/>
              <a:ext cx="520698" cy="5124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endCxn id="85" idx="0"/>
            </p:cNvCxnSpPr>
            <p:nvPr/>
          </p:nvCxnSpPr>
          <p:spPr>
            <a:xfrm>
              <a:off x="4804796" y="3883417"/>
              <a:ext cx="312985" cy="5124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flipH="1">
              <a:off x="6207669" y="3879392"/>
              <a:ext cx="520698" cy="5124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a:off x="7072391" y="3879392"/>
              <a:ext cx="312985" cy="5124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8" name="Group 127"/>
          <p:cNvGrpSpPr/>
          <p:nvPr/>
        </p:nvGrpSpPr>
        <p:grpSpPr>
          <a:xfrm>
            <a:off x="7909011" y="1562720"/>
            <a:ext cx="3444789" cy="3982824"/>
            <a:chOff x="7909011" y="1562720"/>
            <a:chExt cx="3444789" cy="3982824"/>
          </a:xfrm>
        </p:grpSpPr>
        <p:sp>
          <p:nvSpPr>
            <p:cNvPr id="52" name="Rectangle 51"/>
            <p:cNvSpPr/>
            <p:nvPr/>
          </p:nvSpPr>
          <p:spPr>
            <a:xfrm>
              <a:off x="8241320" y="1562720"/>
              <a:ext cx="2397369" cy="45848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DAG Inlining</a:t>
              </a:r>
            </a:p>
          </p:txBody>
        </p:sp>
        <p:sp>
          <p:nvSpPr>
            <p:cNvPr id="53" name="Rounded Rectangle 52"/>
            <p:cNvSpPr/>
            <p:nvPr/>
          </p:nvSpPr>
          <p:spPr>
            <a:xfrm>
              <a:off x="9102032" y="2458144"/>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P0</a:t>
              </a:r>
            </a:p>
          </p:txBody>
        </p:sp>
        <p:sp>
          <p:nvSpPr>
            <p:cNvPr id="54" name="Rounded Rectangle 53"/>
            <p:cNvSpPr/>
            <p:nvPr/>
          </p:nvSpPr>
          <p:spPr>
            <a:xfrm>
              <a:off x="8425376" y="3413257"/>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55" name="Rounded Rectangle 54"/>
            <p:cNvSpPr/>
            <p:nvPr/>
          </p:nvSpPr>
          <p:spPr>
            <a:xfrm>
              <a:off x="8425376" y="4386638"/>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sp>
          <p:nvSpPr>
            <p:cNvPr id="56" name="TextBox 55"/>
            <p:cNvSpPr txBox="1"/>
            <p:nvPr/>
          </p:nvSpPr>
          <p:spPr>
            <a:xfrm>
              <a:off x="7909011" y="5176212"/>
              <a:ext cx="3444789" cy="369332"/>
            </a:xfrm>
            <a:prstGeom prst="rect">
              <a:avLst/>
            </a:prstGeom>
            <a:noFill/>
          </p:spPr>
          <p:txBody>
            <a:bodyPr wrap="none" rtlCol="0">
              <a:spAutoFit/>
            </a:bodyPr>
            <a:lstStyle/>
            <a:p>
              <a:r>
                <a:rPr lang="en-US" dirty="0"/>
                <a:t>DAG structure program dependent</a:t>
              </a:r>
            </a:p>
          </p:txBody>
        </p:sp>
        <p:sp>
          <p:nvSpPr>
            <p:cNvPr id="107" name="Rounded Rectangle 106"/>
            <p:cNvSpPr/>
            <p:nvPr/>
          </p:nvSpPr>
          <p:spPr>
            <a:xfrm>
              <a:off x="9793928" y="3420560"/>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P1</a:t>
              </a:r>
            </a:p>
          </p:txBody>
        </p:sp>
        <p:sp>
          <p:nvSpPr>
            <p:cNvPr id="108" name="Rounded Rectangle 107"/>
            <p:cNvSpPr/>
            <p:nvPr/>
          </p:nvSpPr>
          <p:spPr>
            <a:xfrm>
              <a:off x="9793928" y="4394416"/>
              <a:ext cx="931984" cy="4484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P2</a:t>
              </a:r>
            </a:p>
          </p:txBody>
        </p:sp>
        <p:cxnSp>
          <p:nvCxnSpPr>
            <p:cNvPr id="109" name="Straight Arrow Connector 108"/>
            <p:cNvCxnSpPr>
              <a:endCxn id="54" idx="0"/>
            </p:cNvCxnSpPr>
            <p:nvPr/>
          </p:nvCxnSpPr>
          <p:spPr>
            <a:xfrm flipH="1">
              <a:off x="8891368" y="2909909"/>
              <a:ext cx="504499" cy="50334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endCxn id="107" idx="0"/>
            </p:cNvCxnSpPr>
            <p:nvPr/>
          </p:nvCxnSpPr>
          <p:spPr>
            <a:xfrm>
              <a:off x="9739891" y="2909909"/>
              <a:ext cx="520029" cy="51065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54" idx="2"/>
              <a:endCxn id="55" idx="0"/>
            </p:cNvCxnSpPr>
            <p:nvPr/>
          </p:nvCxnSpPr>
          <p:spPr>
            <a:xfrm>
              <a:off x="8891368" y="3861665"/>
              <a:ext cx="0" cy="524973"/>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54" idx="2"/>
              <a:endCxn id="108" idx="0"/>
            </p:cNvCxnSpPr>
            <p:nvPr/>
          </p:nvCxnSpPr>
          <p:spPr>
            <a:xfrm>
              <a:off x="8891368" y="3861665"/>
              <a:ext cx="1368552" cy="532751"/>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a:stCxn id="107" idx="2"/>
              <a:endCxn id="108" idx="0"/>
            </p:cNvCxnSpPr>
            <p:nvPr/>
          </p:nvCxnSpPr>
          <p:spPr>
            <a:xfrm>
              <a:off x="10259920" y="3868968"/>
              <a:ext cx="0" cy="525448"/>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07" idx="2"/>
              <a:endCxn id="55" idx="0"/>
            </p:cNvCxnSpPr>
            <p:nvPr/>
          </p:nvCxnSpPr>
          <p:spPr>
            <a:xfrm flipH="1">
              <a:off x="8891368" y="3868968"/>
              <a:ext cx="1368552" cy="51767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7" name="TextBox 56"/>
          <p:cNvSpPr txBox="1"/>
          <p:nvPr/>
        </p:nvSpPr>
        <p:spPr>
          <a:xfrm>
            <a:off x="5407760" y="4732458"/>
            <a:ext cx="468398" cy="584775"/>
          </a:xfrm>
          <a:prstGeom prst="rect">
            <a:avLst/>
          </a:prstGeom>
          <a:noFill/>
        </p:spPr>
        <p:txBody>
          <a:bodyPr wrap="none" rtlCol="0">
            <a:spAutoFit/>
          </a:bodyPr>
          <a:lstStyle/>
          <a:p>
            <a:r>
              <a:rPr lang="en-US" sz="3200" dirty="0"/>
              <a:t>…</a:t>
            </a:r>
          </a:p>
        </p:txBody>
      </p:sp>
    </p:spTree>
    <p:custDataLst>
      <p:tags r:id="rId1"/>
    </p:custDataLst>
    <p:extLst>
      <p:ext uri="{BB962C8B-B14F-4D97-AF65-F5344CB8AC3E}">
        <p14:creationId xmlns:p14="http://schemas.microsoft.com/office/powerpoint/2010/main" val="136427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1" grpId="0" animBg="1"/>
      <p:bldP spid="5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Talk Outline</a:t>
            </a:r>
          </a:p>
        </p:txBody>
      </p:sp>
      <p:sp>
        <p:nvSpPr>
          <p:cNvPr id="3" name="Content Placeholder 2"/>
          <p:cNvSpPr>
            <a:spLocks noGrp="1"/>
          </p:cNvSpPr>
          <p:nvPr>
            <p:ph idx="1"/>
          </p:nvPr>
        </p:nvSpPr>
        <p:spPr/>
        <p:txBody>
          <a:bodyPr/>
          <a:lstStyle/>
          <a:p>
            <a:r>
              <a:rPr lang="en-US" dirty="0"/>
              <a:t>Problem definition</a:t>
            </a:r>
          </a:p>
          <a:p>
            <a:r>
              <a:rPr lang="en-US" dirty="0"/>
              <a:t>VC Generation Algorithms [Background]</a:t>
            </a:r>
          </a:p>
          <a:p>
            <a:pPr lvl="1"/>
            <a:r>
              <a:rPr lang="en-US" dirty="0"/>
              <a:t>Single-procedure programs</a:t>
            </a:r>
          </a:p>
          <a:p>
            <a:pPr lvl="1"/>
            <a:r>
              <a:rPr lang="en-US" dirty="0"/>
              <a:t>Multi-procedure programs</a:t>
            </a:r>
          </a:p>
          <a:p>
            <a:r>
              <a:rPr lang="en-US" dirty="0"/>
              <a:t>DAG Inlining Algorithm</a:t>
            </a:r>
          </a:p>
          <a:p>
            <a:r>
              <a:rPr lang="en-US" dirty="0"/>
              <a:t>Evaluation</a:t>
            </a:r>
          </a:p>
        </p:txBody>
      </p:sp>
    </p:spTree>
    <p:extLst>
      <p:ext uri="{BB962C8B-B14F-4D97-AF65-F5344CB8AC3E}">
        <p14:creationId xmlns:p14="http://schemas.microsoft.com/office/powerpoint/2010/main" val="393978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lstStyle/>
          <a:p>
            <a:r>
              <a:rPr lang="en-US" u="sng" dirty="0"/>
              <a:t>Hierarchical Programs</a:t>
            </a:r>
            <a:r>
              <a:rPr lang="en-US" dirty="0"/>
              <a:t>: Sequential programs without loops and recursion</a:t>
            </a:r>
          </a:p>
          <a:p>
            <a:endParaRPr lang="en-US" dirty="0"/>
          </a:p>
          <a:p>
            <a:r>
              <a:rPr lang="en-US" u="sng" dirty="0"/>
              <a:t>Reachability Modulo Theories (RMT)</a:t>
            </a:r>
            <a:r>
              <a:rPr lang="en-US" dirty="0"/>
              <a:t>: Find a terminating execution of a program whose operational semantics can be encoded in decidable logic. </a:t>
            </a:r>
          </a:p>
        </p:txBody>
      </p:sp>
    </p:spTree>
    <p:extLst>
      <p:ext uri="{BB962C8B-B14F-4D97-AF65-F5344CB8AC3E}">
        <p14:creationId xmlns:p14="http://schemas.microsoft.com/office/powerpoint/2010/main" val="1104489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Programming Language	</a:t>
            </a:r>
            <a:endParaRPr lang="en-IN" dirty="0"/>
          </a:p>
        </p:txBody>
      </p:sp>
      <p:sp>
        <p:nvSpPr>
          <p:cNvPr id="30" name="TextBox 29"/>
          <p:cNvSpPr txBox="1"/>
          <p:nvPr/>
        </p:nvSpPr>
        <p:spPr>
          <a:xfrm>
            <a:off x="805404" y="1530489"/>
            <a:ext cx="2526654" cy="4893647"/>
          </a:xfrm>
          <a:prstGeom prst="rect">
            <a:avLst/>
          </a:prstGeom>
          <a:noFill/>
        </p:spPr>
        <p:txBody>
          <a:bodyPr wrap="none" rtlCol="0">
            <a:spAutoFit/>
          </a:bodyPr>
          <a:lstStyle/>
          <a:p>
            <a:r>
              <a:rPr lang="en-US" sz="2400" dirty="0">
                <a:solidFill>
                  <a:srgbClr val="0070C0"/>
                </a:solidFill>
                <a:latin typeface="Consolas" pitchFamily="49" charset="0"/>
                <a:cs typeface="Consolas" pitchFamily="49" charset="0"/>
              </a:rPr>
              <a:t>// variables</a:t>
            </a:r>
          </a:p>
          <a:p>
            <a:r>
              <a:rPr lang="en-US" sz="2400" dirty="0" err="1">
                <a:solidFill>
                  <a:srgbClr val="C00000"/>
                </a:solidFill>
                <a:latin typeface="Consolas" pitchFamily="49" charset="0"/>
                <a:cs typeface="Consolas" pitchFamily="49" charset="0"/>
              </a:rPr>
              <a:t>var</a:t>
            </a:r>
            <a:r>
              <a:rPr lang="en-US" sz="2400" dirty="0">
                <a:solidFill>
                  <a:srgbClr val="C00000"/>
                </a:solidFill>
                <a:latin typeface="Consolas" pitchFamily="49" charset="0"/>
                <a:cs typeface="Consolas" pitchFamily="49" charset="0"/>
              </a:rPr>
              <a:t> </a:t>
            </a:r>
            <a:r>
              <a:rPr lang="en-US" sz="2400" dirty="0">
                <a:latin typeface="Consolas" pitchFamily="49" charset="0"/>
                <a:cs typeface="Consolas" pitchFamily="49" charset="0"/>
              </a:rPr>
              <a:t>x: </a:t>
            </a:r>
            <a:r>
              <a:rPr lang="en-US" sz="2400" dirty="0">
                <a:solidFill>
                  <a:srgbClr val="C00000"/>
                </a:solidFill>
                <a:latin typeface="Consolas" pitchFamily="49" charset="0"/>
                <a:cs typeface="Consolas" pitchFamily="49" charset="0"/>
              </a:rPr>
              <a:t>T</a:t>
            </a:r>
          </a:p>
          <a:p>
            <a:r>
              <a:rPr lang="en-US" sz="2400" dirty="0">
                <a:solidFill>
                  <a:srgbClr val="0070C0"/>
                </a:solidFill>
                <a:latin typeface="Consolas" pitchFamily="49" charset="0"/>
                <a:cs typeface="Consolas" pitchFamily="49" charset="0"/>
              </a:rPr>
              <a:t>// functions</a:t>
            </a:r>
            <a:endParaRPr lang="en-US" sz="2400" dirty="0">
              <a:latin typeface="Consolas" pitchFamily="49" charset="0"/>
              <a:cs typeface="Consolas" pitchFamily="49" charset="0"/>
            </a:endParaRPr>
          </a:p>
          <a:p>
            <a:r>
              <a:rPr lang="en-US" sz="2400" dirty="0" err="1">
                <a:solidFill>
                  <a:srgbClr val="C00000"/>
                </a:solidFill>
                <a:latin typeface="Consolas" pitchFamily="49" charset="0"/>
                <a:cs typeface="Consolas" pitchFamily="49" charset="0"/>
              </a:rPr>
              <a:t>func</a:t>
            </a:r>
            <a:r>
              <a:rPr lang="en-US" sz="2400" dirty="0">
                <a:solidFill>
                  <a:srgbClr val="C00000"/>
                </a:solidFill>
                <a:latin typeface="Consolas" pitchFamily="49" charset="0"/>
                <a:cs typeface="Consolas" pitchFamily="49" charset="0"/>
              </a:rPr>
              <a:t> </a:t>
            </a:r>
            <a:r>
              <a:rPr lang="en-US" sz="2400" dirty="0">
                <a:latin typeface="Consolas" pitchFamily="49" charset="0"/>
                <a:cs typeface="Consolas" pitchFamily="49" charset="0"/>
              </a:rPr>
              <a:t>f: </a:t>
            </a:r>
            <a:r>
              <a:rPr lang="en-US" sz="2400" dirty="0">
                <a:solidFill>
                  <a:srgbClr val="C00000"/>
                </a:solidFill>
                <a:latin typeface="Consolas" pitchFamily="49" charset="0"/>
                <a:cs typeface="Consolas" pitchFamily="49" charset="0"/>
              </a:rPr>
              <a:t>T</a:t>
            </a:r>
            <a:r>
              <a:rPr lang="en-US" sz="2400" dirty="0">
                <a:latin typeface="Consolas" pitchFamily="49" charset="0"/>
                <a:cs typeface="Consolas" pitchFamily="49" charset="0"/>
              </a:rPr>
              <a:t> </a:t>
            </a:r>
            <a:r>
              <a:rPr lang="en-US" sz="2400" dirty="0">
                <a:latin typeface="Consolas" pitchFamily="49" charset="0"/>
                <a:cs typeface="Consolas" pitchFamily="49" charset="0"/>
                <a:sym typeface="Symbol"/>
              </a:rPr>
              <a:t> </a:t>
            </a:r>
            <a:r>
              <a:rPr lang="en-US" sz="2400" dirty="0">
                <a:solidFill>
                  <a:srgbClr val="C00000"/>
                </a:solidFill>
                <a:latin typeface="Consolas" pitchFamily="49" charset="0"/>
                <a:cs typeface="Consolas" pitchFamily="49" charset="0"/>
              </a:rPr>
              <a:t>T</a:t>
            </a:r>
          </a:p>
          <a:p>
            <a:endParaRPr lang="en-US" sz="2400" dirty="0">
              <a:latin typeface="Consolas" pitchFamily="49" charset="0"/>
              <a:cs typeface="Consolas" pitchFamily="49" charset="0"/>
            </a:endParaRPr>
          </a:p>
          <a:p>
            <a:r>
              <a:rPr lang="en-US" sz="2400" dirty="0">
                <a:solidFill>
                  <a:srgbClr val="0070C0"/>
                </a:solidFill>
                <a:latin typeface="Consolas" pitchFamily="49" charset="0"/>
                <a:cs typeface="Consolas" pitchFamily="49" charset="0"/>
              </a:rPr>
              <a:t>// commands</a:t>
            </a:r>
          </a:p>
          <a:p>
            <a:r>
              <a:rPr lang="en-US" sz="2400" dirty="0">
                <a:latin typeface="Consolas" pitchFamily="49" charset="0"/>
                <a:cs typeface="Consolas" pitchFamily="49" charset="0"/>
              </a:rPr>
              <a:t>x := </a:t>
            </a:r>
            <a:r>
              <a:rPr lang="en-US" sz="2400" dirty="0" err="1">
                <a:latin typeface="Consolas" pitchFamily="49" charset="0"/>
                <a:cs typeface="Consolas" pitchFamily="49" charset="0"/>
              </a:rPr>
              <a:t>expr</a:t>
            </a:r>
            <a:endParaRPr lang="en-US" sz="2400" dirty="0">
              <a:latin typeface="Consolas" pitchFamily="49" charset="0"/>
              <a:cs typeface="Consolas" pitchFamily="49" charset="0"/>
            </a:endParaRPr>
          </a:p>
          <a:p>
            <a:r>
              <a:rPr lang="en-US" sz="2400" dirty="0">
                <a:solidFill>
                  <a:srgbClr val="C00000"/>
                </a:solidFill>
                <a:latin typeface="Consolas" pitchFamily="49" charset="0"/>
                <a:cs typeface="Consolas" pitchFamily="49" charset="0"/>
              </a:rPr>
              <a:t>assume</a:t>
            </a:r>
            <a:r>
              <a:rPr lang="en-US" sz="2400" dirty="0">
                <a:latin typeface="Consolas" pitchFamily="49" charset="0"/>
                <a:cs typeface="Consolas" pitchFamily="49" charset="0"/>
              </a:rPr>
              <a:t> expr</a:t>
            </a:r>
            <a:endParaRPr lang="en-US" sz="2400" dirty="0">
              <a:solidFill>
                <a:srgbClr val="0070C0"/>
              </a:solidFill>
              <a:latin typeface="Consolas" pitchFamily="49" charset="0"/>
              <a:cs typeface="Consolas" pitchFamily="49" charset="0"/>
            </a:endParaRPr>
          </a:p>
          <a:p>
            <a:r>
              <a:rPr lang="en-US" sz="2400" dirty="0">
                <a:solidFill>
                  <a:srgbClr val="C00000"/>
                </a:solidFill>
                <a:latin typeface="Consolas" pitchFamily="49" charset="0"/>
                <a:cs typeface="Consolas" pitchFamily="49" charset="0"/>
              </a:rPr>
              <a:t>call</a:t>
            </a:r>
            <a:r>
              <a:rPr lang="en-US" sz="2400" dirty="0">
                <a:latin typeface="Consolas" pitchFamily="49" charset="0"/>
                <a:cs typeface="Consolas" pitchFamily="49" charset="0"/>
              </a:rPr>
              <a:t> foo(x);</a:t>
            </a:r>
          </a:p>
          <a:p>
            <a:endParaRPr lang="en-US" sz="2400" dirty="0">
              <a:latin typeface="Consolas" pitchFamily="49" charset="0"/>
              <a:cs typeface="Consolas" pitchFamily="49" charset="0"/>
            </a:endParaRPr>
          </a:p>
          <a:p>
            <a:br>
              <a:rPr lang="en-US" sz="2400" dirty="0">
                <a:latin typeface="Consolas" pitchFamily="49" charset="0"/>
                <a:cs typeface="Consolas" pitchFamily="49" charset="0"/>
              </a:rPr>
            </a:br>
            <a:endParaRPr lang="en-US" sz="2400" dirty="0">
              <a:latin typeface="Consolas" pitchFamily="49" charset="0"/>
              <a:cs typeface="Consolas" pitchFamily="49" charset="0"/>
            </a:endParaRPr>
          </a:p>
          <a:p>
            <a:endParaRPr lang="en-IN" sz="2400" dirty="0">
              <a:latin typeface="Consolas" pitchFamily="49" charset="0"/>
              <a:cs typeface="Consolas" pitchFamily="49" charset="0"/>
            </a:endParaRPr>
          </a:p>
        </p:txBody>
      </p:sp>
      <p:sp>
        <p:nvSpPr>
          <p:cNvPr id="31" name="TextBox 30"/>
          <p:cNvSpPr txBox="1"/>
          <p:nvPr/>
        </p:nvSpPr>
        <p:spPr>
          <a:xfrm>
            <a:off x="2834966" y="3623692"/>
            <a:ext cx="942887" cy="523220"/>
          </a:xfrm>
          <a:prstGeom prst="rect">
            <a:avLst/>
          </a:prstGeom>
          <a:noFill/>
        </p:spPr>
        <p:txBody>
          <a:bodyPr wrap="none" rtlCol="0">
            <a:spAutoFit/>
          </a:bodyPr>
          <a:lstStyle/>
          <a:p>
            <a:r>
              <a:rPr lang="en-US" sz="2800" dirty="0">
                <a:solidFill>
                  <a:srgbClr val="FF0000"/>
                </a:solidFill>
                <a:latin typeface="Arial" panose="020B0604020202020204" pitchFamily="34" charset="0"/>
                <a:cs typeface="Arial" panose="020B0604020202020204" pitchFamily="34" charset="0"/>
              </a:rPr>
              <a:t>SMT</a:t>
            </a:r>
            <a:endParaRPr lang="en-IN" sz="2800" dirty="0">
              <a:solidFill>
                <a:srgbClr val="FF0000"/>
              </a:solidFill>
              <a:latin typeface="Arial" panose="020B0604020202020204" pitchFamily="34" charset="0"/>
              <a:cs typeface="Arial" panose="020B0604020202020204" pitchFamily="34" charset="0"/>
            </a:endParaRPr>
          </a:p>
        </p:txBody>
      </p:sp>
      <p:sp>
        <p:nvSpPr>
          <p:cNvPr id="3" name="Rounded Rectangle 2"/>
          <p:cNvSpPr/>
          <p:nvPr/>
        </p:nvSpPr>
        <p:spPr>
          <a:xfrm>
            <a:off x="1670472" y="3733646"/>
            <a:ext cx="1029516" cy="413266"/>
          </a:xfrm>
          <a:prstGeom prst="roundRect">
            <a:avLst/>
          </a:prstGeom>
          <a:solidFill>
            <a:schemeClr val="accent1">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p:cNvSpPr txBox="1"/>
          <p:nvPr/>
        </p:nvSpPr>
        <p:spPr>
          <a:xfrm>
            <a:off x="4895247" y="1529633"/>
            <a:ext cx="5857215" cy="4154984"/>
          </a:xfrm>
          <a:prstGeom prst="rect">
            <a:avLst/>
          </a:prstGeom>
          <a:noFill/>
        </p:spPr>
        <p:txBody>
          <a:bodyPr wrap="square" rtlCol="0">
            <a:spAutoFit/>
          </a:bodyPr>
          <a:lstStyle/>
          <a:p>
            <a:r>
              <a:rPr lang="en-US" sz="2400" dirty="0">
                <a:solidFill>
                  <a:srgbClr val="0070C0"/>
                </a:solidFill>
                <a:latin typeface="Consolas" pitchFamily="49" charset="0"/>
                <a:cs typeface="Consolas" pitchFamily="49" charset="0"/>
              </a:rPr>
              <a:t>// procedures</a:t>
            </a:r>
          </a:p>
          <a:p>
            <a:r>
              <a:rPr lang="en-US" sz="2400" dirty="0">
                <a:solidFill>
                  <a:srgbClr val="C00000"/>
                </a:solidFill>
                <a:latin typeface="Consolas" pitchFamily="49" charset="0"/>
                <a:cs typeface="Consolas" pitchFamily="49" charset="0"/>
              </a:rPr>
              <a:t>procedure</a:t>
            </a:r>
            <a:r>
              <a:rPr lang="en-US" sz="2400" dirty="0">
                <a:latin typeface="Consolas" pitchFamily="49" charset="0"/>
                <a:cs typeface="Consolas" pitchFamily="49" charset="0"/>
              </a:rPr>
              <a:t> foo(</a:t>
            </a:r>
            <a:r>
              <a:rPr lang="en-US" sz="2400" dirty="0" err="1">
                <a:latin typeface="Consolas" pitchFamily="49" charset="0"/>
                <a:cs typeface="Consolas" pitchFamily="49" charset="0"/>
              </a:rPr>
              <a:t>args</a:t>
            </a:r>
            <a:r>
              <a:rPr lang="en-US" sz="2400" dirty="0">
                <a:latin typeface="Consolas" pitchFamily="49" charset="0"/>
                <a:cs typeface="Consolas" pitchFamily="49" charset="0"/>
              </a:rPr>
              <a:t>) {</a:t>
            </a:r>
          </a:p>
          <a:p>
            <a:r>
              <a:rPr lang="en-US" sz="2400" dirty="0">
                <a:latin typeface="Consolas" pitchFamily="49" charset="0"/>
                <a:cs typeface="Consolas" pitchFamily="49" charset="0"/>
              </a:rPr>
              <a:t>   </a:t>
            </a:r>
            <a:r>
              <a:rPr lang="en-US" sz="2400" dirty="0" err="1">
                <a:latin typeface="Consolas" pitchFamily="49" charset="0"/>
                <a:cs typeface="Consolas" pitchFamily="49" charset="0"/>
              </a:rPr>
              <a:t>LocalDecls</a:t>
            </a:r>
            <a:r>
              <a:rPr lang="en-US" sz="2400" dirty="0">
                <a:latin typeface="Consolas" pitchFamily="49" charset="0"/>
                <a:cs typeface="Consolas" pitchFamily="49" charset="0"/>
              </a:rPr>
              <a:t>;</a:t>
            </a:r>
          </a:p>
          <a:p>
            <a:r>
              <a:rPr lang="en-US" sz="2400" dirty="0">
                <a:latin typeface="Consolas" pitchFamily="49" charset="0"/>
                <a:cs typeface="Consolas" pitchFamily="49" charset="0"/>
              </a:rPr>
              <a:t>   Body;</a:t>
            </a:r>
          </a:p>
          <a:p>
            <a:r>
              <a:rPr lang="en-US" sz="2400" dirty="0">
                <a:latin typeface="Consolas" pitchFamily="49" charset="0"/>
                <a:cs typeface="Consolas" pitchFamily="49" charset="0"/>
              </a:rPr>
              <a:t>}</a:t>
            </a:r>
          </a:p>
          <a:p>
            <a:endParaRPr lang="en-US" sz="2400" dirty="0">
              <a:latin typeface="Consolas" pitchFamily="49" charset="0"/>
              <a:cs typeface="Consolas" pitchFamily="49" charset="0"/>
            </a:endParaRPr>
          </a:p>
          <a:p>
            <a:r>
              <a:rPr lang="en-US" sz="2400" dirty="0">
                <a:solidFill>
                  <a:srgbClr val="0070C0"/>
                </a:solidFill>
                <a:latin typeface="Consolas" pitchFamily="49" charset="0"/>
                <a:cs typeface="Consolas" pitchFamily="49" charset="0"/>
              </a:rPr>
              <a:t>// control</a:t>
            </a:r>
          </a:p>
          <a:p>
            <a:r>
              <a:rPr lang="en-US" sz="2400" dirty="0">
                <a:solidFill>
                  <a:srgbClr val="C00000"/>
                </a:solidFill>
                <a:latin typeface="Consolas" pitchFamily="49" charset="0"/>
                <a:cs typeface="Consolas" pitchFamily="49" charset="0"/>
              </a:rPr>
              <a:t>if</a:t>
            </a:r>
            <a:r>
              <a:rPr lang="en-US" sz="2400" dirty="0">
                <a:latin typeface="Consolas" pitchFamily="49" charset="0"/>
                <a:cs typeface="Consolas" pitchFamily="49" charset="0"/>
              </a:rPr>
              <a:t>(expr) { </a:t>
            </a:r>
            <a:r>
              <a:rPr lang="en-US" sz="2400" dirty="0" err="1">
                <a:latin typeface="Consolas" pitchFamily="49" charset="0"/>
                <a:cs typeface="Consolas" pitchFamily="49" charset="0"/>
              </a:rPr>
              <a:t>cmds</a:t>
            </a:r>
            <a:r>
              <a:rPr lang="en-US" sz="2400" dirty="0">
                <a:latin typeface="Consolas" pitchFamily="49" charset="0"/>
                <a:cs typeface="Consolas" pitchFamily="49" charset="0"/>
              </a:rPr>
              <a:t>; } </a:t>
            </a:r>
            <a:r>
              <a:rPr lang="en-US" sz="2400" dirty="0">
                <a:solidFill>
                  <a:srgbClr val="C00000"/>
                </a:solidFill>
                <a:latin typeface="Consolas" pitchFamily="49" charset="0"/>
                <a:cs typeface="Consolas" pitchFamily="49" charset="0"/>
              </a:rPr>
              <a:t>else</a:t>
            </a:r>
            <a:r>
              <a:rPr lang="en-US" sz="2400" dirty="0">
                <a:latin typeface="Consolas" pitchFamily="49" charset="0"/>
                <a:cs typeface="Consolas" pitchFamily="49" charset="0"/>
              </a:rPr>
              <a:t> { </a:t>
            </a:r>
            <a:r>
              <a:rPr lang="en-US" sz="2400" dirty="0" err="1">
                <a:latin typeface="Consolas" pitchFamily="49" charset="0"/>
                <a:cs typeface="Consolas" pitchFamily="49" charset="0"/>
              </a:rPr>
              <a:t>cmds</a:t>
            </a:r>
            <a:r>
              <a:rPr lang="en-US" sz="2400" dirty="0">
                <a:latin typeface="Consolas" pitchFamily="49" charset="0"/>
                <a:cs typeface="Consolas" pitchFamily="49" charset="0"/>
              </a:rPr>
              <a:t>; }</a:t>
            </a:r>
          </a:p>
          <a:p>
            <a:r>
              <a:rPr lang="en-US" sz="2400" dirty="0">
                <a:solidFill>
                  <a:srgbClr val="C00000"/>
                </a:solidFill>
                <a:latin typeface="Consolas" pitchFamily="49" charset="0"/>
                <a:cs typeface="Consolas" pitchFamily="49" charset="0"/>
              </a:rPr>
              <a:t>while</a:t>
            </a:r>
            <a:r>
              <a:rPr lang="en-US" sz="2400" dirty="0">
                <a:latin typeface="Consolas" pitchFamily="49" charset="0"/>
                <a:cs typeface="Consolas" pitchFamily="49" charset="0"/>
              </a:rPr>
              <a:t>(*) { </a:t>
            </a:r>
            <a:r>
              <a:rPr lang="en-US" sz="2400" dirty="0" err="1">
                <a:latin typeface="Consolas" pitchFamily="49" charset="0"/>
                <a:cs typeface="Consolas" pitchFamily="49" charset="0"/>
              </a:rPr>
              <a:t>cmds</a:t>
            </a:r>
            <a:r>
              <a:rPr lang="en-US" sz="2400" dirty="0">
                <a:latin typeface="Consolas" pitchFamily="49" charset="0"/>
                <a:cs typeface="Consolas" pitchFamily="49" charset="0"/>
              </a:rPr>
              <a:t>; }</a:t>
            </a:r>
          </a:p>
          <a:p>
            <a:endParaRPr lang="en-US" sz="2400" dirty="0">
              <a:solidFill>
                <a:srgbClr val="0070C0"/>
              </a:solidFill>
              <a:latin typeface="Consolas" pitchFamily="49" charset="0"/>
              <a:cs typeface="Consolas" pitchFamily="49" charset="0"/>
            </a:endParaRPr>
          </a:p>
          <a:p>
            <a:endParaRPr lang="en-IN" sz="2400" dirty="0">
              <a:latin typeface="Consolas" pitchFamily="49" charset="0"/>
              <a:cs typeface="Consolas" pitchFamily="49" charset="0"/>
            </a:endParaRPr>
          </a:p>
        </p:txBody>
      </p:sp>
      <p:sp>
        <p:nvSpPr>
          <p:cNvPr id="4" name="Rectangle 3"/>
          <p:cNvSpPr/>
          <p:nvPr/>
        </p:nvSpPr>
        <p:spPr>
          <a:xfrm>
            <a:off x="2971459" y="5131612"/>
            <a:ext cx="6096000" cy="1477328"/>
          </a:xfrm>
          <a:prstGeom prst="rect">
            <a:avLst/>
          </a:prstGeom>
        </p:spPr>
        <p:txBody>
          <a:bodyPr>
            <a:spAutoFit/>
          </a:bodyPr>
          <a:lstStyle/>
          <a:p>
            <a:r>
              <a:rPr lang="en-US" dirty="0"/>
              <a:t>Example:</a:t>
            </a:r>
          </a:p>
          <a:p>
            <a:pPr lvl="1"/>
            <a:r>
              <a:rPr lang="en-US" dirty="0"/>
              <a:t>Linear arithmetic via the theory of linear arithmetic (LIA)</a:t>
            </a:r>
          </a:p>
          <a:p>
            <a:pPr lvl="1"/>
            <a:r>
              <a:rPr lang="en-US" dirty="0"/>
              <a:t>Non-linear arithmetic via </a:t>
            </a:r>
            <a:r>
              <a:rPr lang="en-US" dirty="0" err="1"/>
              <a:t>uninterpreted</a:t>
            </a:r>
            <a:r>
              <a:rPr lang="en-US" dirty="0"/>
              <a:t> functions (EUF)</a:t>
            </a:r>
          </a:p>
          <a:p>
            <a:pPr lvl="1"/>
            <a:r>
              <a:rPr lang="en-US" dirty="0"/>
              <a:t>Memory lookup using theory of arrays</a:t>
            </a:r>
          </a:p>
          <a:p>
            <a:pPr lvl="1"/>
            <a:r>
              <a:rPr lang="en-US" dirty="0"/>
              <a:t>Floating-point as reals or </a:t>
            </a:r>
            <a:r>
              <a:rPr lang="en-US" dirty="0" err="1"/>
              <a:t>uninterpreted</a:t>
            </a:r>
            <a:endParaRPr lang="en-US" dirty="0"/>
          </a:p>
        </p:txBody>
      </p:sp>
    </p:spTree>
    <p:extLst>
      <p:ext uri="{BB962C8B-B14F-4D97-AF65-F5344CB8AC3E}">
        <p14:creationId xmlns:p14="http://schemas.microsoft.com/office/powerpoint/2010/main" val="22818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 grpId="0" animBg="1"/>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0|19.7|5|12.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8666</TotalTime>
  <Words>3118</Words>
  <Application>Microsoft Office PowerPoint</Application>
  <PresentationFormat>Widescreen</PresentationFormat>
  <Paragraphs>719</Paragraphs>
  <Slides>38</Slides>
  <Notes>6</Notes>
  <HiddenSlides>2</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Calibri Light</vt:lpstr>
      <vt:lpstr>Cambria Math</vt:lpstr>
      <vt:lpstr>Consolas</vt:lpstr>
      <vt:lpstr>Symbol</vt:lpstr>
      <vt:lpstr>Wingdings</vt:lpstr>
      <vt:lpstr>Office Theme</vt:lpstr>
      <vt:lpstr>DAG Inlining: A Decision Procedure for Hierarchical Programs</vt:lpstr>
      <vt:lpstr>PowerPoint Presentation</vt:lpstr>
      <vt:lpstr>Bug Finding in Programs</vt:lpstr>
      <vt:lpstr>Bounded Verification</vt:lpstr>
      <vt:lpstr>Bounded Verification done previously</vt:lpstr>
      <vt:lpstr>Our Work: DAG Inlining</vt:lpstr>
      <vt:lpstr>Talk Outline</vt:lpstr>
      <vt:lpstr>Definitions</vt:lpstr>
      <vt:lpstr>Programming Language </vt:lpstr>
      <vt:lpstr>Reachability Modulo Theories</vt:lpstr>
      <vt:lpstr>Reachability Modulo Theories</vt:lpstr>
      <vt:lpstr>Talk Outline</vt:lpstr>
      <vt:lpstr>VC Generation: Single Procedure</vt:lpstr>
      <vt:lpstr>VC Generation</vt:lpstr>
      <vt:lpstr>VC Generation</vt:lpstr>
      <vt:lpstr>VC Generation</vt:lpstr>
      <vt:lpstr>VC Generation</vt:lpstr>
      <vt:lpstr>VC Generation</vt:lpstr>
      <vt:lpstr>VC Generation: Multiple Procedures</vt:lpstr>
      <vt:lpstr>VC Generation: Multiple Procedures</vt:lpstr>
      <vt:lpstr>VC Generation: Multiple Procedures</vt:lpstr>
      <vt:lpstr>VC Generation: Multiple Procedures</vt:lpstr>
      <vt:lpstr>Micro Benchmark</vt:lpstr>
      <vt:lpstr>DAG Inlining: Algorithm</vt:lpstr>
      <vt:lpstr>DAG Inlining: Algorithm</vt:lpstr>
      <vt:lpstr>DAG Inlining: Algorithm</vt:lpstr>
      <vt:lpstr>DAG Inlining: Algorithm</vt:lpstr>
      <vt:lpstr>DAG Inlining: Algorithm</vt:lpstr>
      <vt:lpstr>Optimal merging reduces to Graph Coloring</vt:lpstr>
      <vt:lpstr>Implementing the Algorithm</vt:lpstr>
      <vt:lpstr>Implementing the Algorithm [See Paper]</vt:lpstr>
      <vt:lpstr>Experiments: Static Driver Verifier</vt:lpstr>
      <vt:lpstr>Compression in Practice</vt:lpstr>
      <vt:lpstr>Compression strategy</vt:lpstr>
      <vt:lpstr>Results: Summary</vt:lpstr>
      <vt:lpstr>Results - 1</vt:lpstr>
      <vt:lpstr>Results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DAG Inlining: A Decision Procedure for Reachability-Modulo-Theories in Hierarchical Programs</dc:title>
  <dc:creator>Akash Lal</dc:creator>
  <cp:lastModifiedBy>Akash Lal</cp:lastModifiedBy>
  <cp:revision>81</cp:revision>
  <dcterms:created xsi:type="dcterms:W3CDTF">2015-06-03T08:49:15Z</dcterms:created>
  <dcterms:modified xsi:type="dcterms:W3CDTF">2016-12-09T11:19:16Z</dcterms:modified>
</cp:coreProperties>
</file>