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316" r:id="rId4"/>
    <p:sldId id="318" r:id="rId5"/>
    <p:sldId id="269" r:id="rId6"/>
    <p:sldId id="297" r:id="rId7"/>
    <p:sldId id="290" r:id="rId8"/>
    <p:sldId id="285" r:id="rId9"/>
    <p:sldId id="304" r:id="rId10"/>
    <p:sldId id="271" r:id="rId11"/>
    <p:sldId id="309" r:id="rId12"/>
    <p:sldId id="320" r:id="rId13"/>
    <p:sldId id="315" r:id="rId14"/>
    <p:sldId id="321" r:id="rId15"/>
    <p:sldId id="322" r:id="rId16"/>
    <p:sldId id="257" r:id="rId17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7" autoAdjust="0"/>
    <p:restoredTop sz="94704"/>
  </p:normalViewPr>
  <p:slideViewPr>
    <p:cSldViewPr>
      <p:cViewPr>
        <p:scale>
          <a:sx n="130" d="100"/>
          <a:sy n="130" d="100"/>
        </p:scale>
        <p:origin x="-936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1850" cy="497125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2"/>
            <a:ext cx="2951850" cy="497125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3245D7EB-D6C3-4B1F-B003-1CB46D499BDF}" type="datetimeFigureOut">
              <a:rPr lang="en-GB" smtClean="0"/>
              <a:t>29/11/16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1850" cy="497125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3663"/>
            <a:ext cx="2951850" cy="497125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64918175-2A54-495E-911B-C41C43441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54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1850" cy="497125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2"/>
            <a:ext cx="2951850" cy="497125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AE8F4736-536A-4B18-ADFA-5F2066711D61}" type="datetimeFigureOut">
              <a:rPr lang="en-GB" smtClean="0"/>
              <a:t>29/11/16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6" rIns="91733" bIns="4586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7"/>
            <a:ext cx="5449570" cy="4474130"/>
          </a:xfrm>
          <a:prstGeom prst="rect">
            <a:avLst/>
          </a:prstGeom>
        </p:spPr>
        <p:txBody>
          <a:bodyPr vert="horz" lIns="91733" tIns="45866" rIns="91733" bIns="458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850" cy="497125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3"/>
            <a:ext cx="2951850" cy="497125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71A063F6-4146-4933-BF5A-141248165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9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1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5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60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90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84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4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8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0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6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6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2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4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5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63F6-4146-4933-BF5A-1412481656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6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1440160" cy="365125"/>
          </a:xfrm>
        </p:spPr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453336"/>
            <a:ext cx="6480720" cy="365125"/>
          </a:xfrm>
        </p:spPr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43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5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5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8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0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9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9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3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651304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37101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29-Nov-2016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437101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Fergus Wilson, STFC/RAL. B and tau LFV, LNV and LUV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437101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7472FC1-5075-4CD1-BA9A-5F1127166D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1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26.pn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8.emf"/><Relationship Id="rId8" Type="http://schemas.openxmlformats.org/officeDocument/2006/relationships/image" Target="../media/image39.jpg"/><Relationship Id="rId9" Type="http://schemas.openxmlformats.org/officeDocument/2006/relationships/image" Target="../media/image40.jpg"/><Relationship Id="rId10" Type="http://schemas.openxmlformats.org/officeDocument/2006/relationships/image" Target="../media/image3.png"/><Relationship Id="rId11" Type="http://schemas.openxmlformats.org/officeDocument/2006/relationships/image" Target="../media/image41.jp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jpg"/><Relationship Id="rId7" Type="http://schemas.openxmlformats.org/officeDocument/2006/relationships/oleObject" Target="../embeddings/oleObject12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hyperlink" Target="http://www.slac.stanford.edu/xorg/hfag/tau/summer-2016/lfv-limit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53.emf"/><Relationship Id="rId14" Type="http://schemas.openxmlformats.org/officeDocument/2006/relationships/hyperlink" Target="http://www.slac.stanford.edu/xorg/hfag/tau/summer-2016/lfv-limits.html" TargetMode="External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4.png"/><Relationship Id="rId5" Type="http://schemas.openxmlformats.org/officeDocument/2006/relationships/image" Target="../media/image3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51.emf"/><Relationship Id="rId10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wmf"/><Relationship Id="rId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8.jp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6.wmf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oleObject" Target="../embeddings/oleObject9.bin"/><Relationship Id="rId7" Type="http://schemas.openxmlformats.org/officeDocument/2006/relationships/image" Target="../media/image28.wmf"/><Relationship Id="rId8" Type="http://schemas.openxmlformats.org/officeDocument/2006/relationships/image" Target="../media/image31.jpg"/><Relationship Id="rId9" Type="http://schemas.openxmlformats.org/officeDocument/2006/relationships/image" Target="../media/image32.png"/><Relationship Id="rId10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" y="548680"/>
            <a:ext cx="9181020" cy="59046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949280"/>
            <a:ext cx="7064648" cy="360040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lvl="0"/>
            <a:r>
              <a:rPr lang="en-GB" sz="1800" b="0" kern="0" baseline="0" dirty="0" smtClean="0">
                <a:solidFill>
                  <a:schemeClr val="bg1"/>
                </a:solidFill>
                <a:latin typeface="CorisandeRegular"/>
              </a:rPr>
              <a:t>On</a:t>
            </a:r>
            <a:r>
              <a:rPr lang="en-GB" sz="1800" b="0" kern="0" dirty="0" smtClean="0">
                <a:solidFill>
                  <a:schemeClr val="bg1"/>
                </a:solidFill>
                <a:latin typeface="CorisandeRegular"/>
              </a:rPr>
              <a:t> behalf of the </a:t>
            </a:r>
            <a:r>
              <a:rPr lang="en-GB" sz="1800" b="0" kern="0" dirty="0" err="1" smtClean="0">
                <a:solidFill>
                  <a:schemeClr val="bg1"/>
                </a:solidFill>
                <a:latin typeface="CorisandeRegular"/>
              </a:rPr>
              <a:t>BaBar</a:t>
            </a:r>
            <a:r>
              <a:rPr lang="en-GB" sz="1800" b="0" kern="0" dirty="0" smtClean="0">
                <a:solidFill>
                  <a:schemeClr val="bg1"/>
                </a:solidFill>
                <a:latin typeface="CorisandeRegular"/>
              </a:rPr>
              <a:t> and Belle </a:t>
            </a:r>
            <a:r>
              <a:rPr lang="en-GB" sz="1800" kern="0" dirty="0">
                <a:solidFill>
                  <a:schemeClr val="bg1"/>
                </a:solidFill>
                <a:latin typeface="CorisandeRegular"/>
              </a:rPr>
              <a:t>c</a:t>
            </a:r>
            <a:r>
              <a:rPr lang="en-GB" sz="1800" b="0" kern="0" dirty="0" smtClean="0">
                <a:solidFill>
                  <a:schemeClr val="bg1"/>
                </a:solidFill>
                <a:latin typeface="CorisandeRegular"/>
              </a:rPr>
              <a:t>ollaborations</a:t>
            </a:r>
            <a:r>
              <a:rPr lang="en-GB" sz="1800" dirty="0" smtClean="0">
                <a:solidFill>
                  <a:schemeClr val="bg1"/>
                </a:solidFill>
              </a:rPr>
              <a:t>, CKM2016, Mumbai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1</a:t>
            </a:fld>
            <a:endParaRPr lang="en-GB"/>
          </a:p>
        </p:txBody>
      </p:sp>
      <p:pic>
        <p:nvPicPr>
          <p:cNvPr id="6146" name="Picture 2" descr="H:\Admin RAL\STFC logos\STF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" y="9303"/>
            <a:ext cx="9148102" cy="16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https://s-media-cache-ak0.pinimg.com/originals/08/93/6d/08936da37af2f7e887665ee906c2b9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https://s-media-cache-ak0.pinimg.com/originals/08/93/6d/08936da37af2f7e887665ee906c2b9e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10" y="1772816"/>
            <a:ext cx="8712968" cy="720080"/>
          </a:xfrm>
        </p:spPr>
        <p:txBody>
          <a:bodyPr>
            <a:noAutofit/>
          </a:bodyPr>
          <a:lstStyle/>
          <a:p>
            <a:r>
              <a:rPr lang="en-GB" sz="2400" dirty="0" smtClean="0"/>
              <a:t>Violation of Lepton Number, Lepton Flavour, Baryon Number and Lepton Universality in B and </a:t>
            </a:r>
            <a:r>
              <a:rPr lang="el-GR" sz="2400" dirty="0" smtClean="0">
                <a:latin typeface="Cambria Math"/>
                <a:ea typeface="Cambria Math"/>
              </a:rPr>
              <a:t>τ</a:t>
            </a:r>
            <a:r>
              <a:rPr lang="en-GB" sz="2400" dirty="0" smtClean="0">
                <a:latin typeface="Cambria Math"/>
                <a:ea typeface="Cambria Math"/>
              </a:rPr>
              <a:t> </a:t>
            </a:r>
            <a:r>
              <a:rPr lang="en-GB" sz="2400" dirty="0" smtClean="0"/>
              <a:t>decays at </a:t>
            </a:r>
            <a:r>
              <a:rPr lang="en-GB" sz="2400" dirty="0" err="1" smtClean="0"/>
              <a:t>BaBar</a:t>
            </a:r>
            <a:r>
              <a:rPr lang="en-GB" sz="2400" dirty="0" smtClean="0"/>
              <a:t> and Belle</a:t>
            </a:r>
            <a:endParaRPr lang="en-GB" sz="24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2750" y="4402000"/>
            <a:ext cx="1599904" cy="12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256425"/>
            <a:ext cx="1166402" cy="13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747" y="620688"/>
            <a:ext cx="8928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/>
              <a:t>Violate both Baryon and Lepton Number conservation. </a:t>
            </a:r>
            <a:endParaRPr lang="en-GB" sz="2000" dirty="0" smtClean="0"/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Expected to be highly suppressed (&lt; 4 x 10</a:t>
            </a:r>
            <a:r>
              <a:rPr lang="en-GB" sz="2000" baseline="30000" dirty="0" smtClean="0"/>
              <a:t>-29</a:t>
            </a:r>
            <a:r>
              <a:rPr lang="en-GB" sz="2000" dirty="0" smtClean="0"/>
              <a:t>).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B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→</a:t>
            </a:r>
            <a:r>
              <a:rPr lang="el-GR" sz="2000" dirty="0" smtClean="0"/>
              <a:t>Λ</a:t>
            </a:r>
            <a:r>
              <a:rPr lang="en-GB" sz="2000" dirty="0" smtClean="0"/>
              <a:t> l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 violates (B-L).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Only </a:t>
            </a:r>
            <a:r>
              <a:rPr lang="en-GB" sz="2000" dirty="0"/>
              <a:t>look at electron and </a:t>
            </a:r>
            <a:r>
              <a:rPr lang="en-GB" sz="2000" dirty="0" err="1"/>
              <a:t>muon</a:t>
            </a:r>
            <a:r>
              <a:rPr lang="en-GB" sz="2000" dirty="0"/>
              <a:t> modes.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/>
              <a:t>Λ</a:t>
            </a:r>
            <a:r>
              <a:rPr lang="en-GB" sz="2000" baseline="30000" dirty="0"/>
              <a:t>+</a:t>
            </a:r>
            <a:r>
              <a:rPr lang="en-GB" sz="2000" baseline="-25000" dirty="0"/>
              <a:t>c</a:t>
            </a:r>
            <a:r>
              <a:rPr lang="el-GR" sz="2000" dirty="0"/>
              <a:t>→</a:t>
            </a:r>
            <a:r>
              <a:rPr lang="en-GB" sz="2000" dirty="0" err="1"/>
              <a:t>pK</a:t>
            </a:r>
            <a:r>
              <a:rPr lang="en-GB" sz="2000" baseline="30000" dirty="0"/>
              <a:t>-</a:t>
            </a:r>
            <a:r>
              <a:rPr lang="el-GR" sz="2000" dirty="0">
                <a:cs typeface="Calibri"/>
              </a:rPr>
              <a:t>π</a:t>
            </a:r>
            <a:r>
              <a:rPr lang="en-GB" sz="2000" baseline="30000" dirty="0">
                <a:cs typeface="Calibri"/>
              </a:rPr>
              <a:t>+</a:t>
            </a:r>
            <a:r>
              <a:rPr lang="en-GB" sz="2000" dirty="0">
                <a:cs typeface="Calibri"/>
              </a:rPr>
              <a:t>, </a:t>
            </a:r>
            <a:r>
              <a:rPr lang="el-GR" sz="2000" dirty="0"/>
              <a:t>Λ→</a:t>
            </a:r>
            <a:r>
              <a:rPr lang="en-GB" sz="2000" dirty="0"/>
              <a:t>p</a:t>
            </a:r>
            <a:r>
              <a:rPr lang="el-GR" sz="2000" dirty="0">
                <a:cs typeface="Calibri"/>
              </a:rPr>
              <a:t>π</a:t>
            </a:r>
            <a:r>
              <a:rPr lang="en-GB" sz="2000" baseline="30000" dirty="0" smtClean="0">
                <a:cs typeface="Calibri"/>
              </a:rPr>
              <a:t>-</a:t>
            </a:r>
            <a:r>
              <a:rPr lang="en-GB" sz="2000" dirty="0" smtClean="0">
                <a:cs typeface="Calibri"/>
              </a:rPr>
              <a:t>. Constrain tracks to a </a:t>
            </a:r>
            <a:r>
              <a:rPr lang="en-GB" sz="2000" dirty="0">
                <a:cs typeface="Calibri"/>
              </a:rPr>
              <a:t>vertex and mass compatible with </a:t>
            </a:r>
            <a:r>
              <a:rPr lang="el-GR" sz="2000" dirty="0">
                <a:cs typeface="Calibri"/>
              </a:rPr>
              <a:t>Λ</a:t>
            </a:r>
            <a:r>
              <a:rPr lang="en-GB" sz="2000" baseline="-25000" dirty="0">
                <a:cs typeface="Calibri"/>
              </a:rPr>
              <a:t>(c</a:t>
            </a:r>
            <a:r>
              <a:rPr lang="en-GB" sz="2000" baseline="-25000" dirty="0" smtClean="0">
                <a:cs typeface="Calibri"/>
              </a:rPr>
              <a:t>)</a:t>
            </a:r>
            <a:r>
              <a:rPr lang="en-GB" sz="2000" dirty="0" smtClean="0"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cs typeface="Calibri"/>
              </a:rPr>
              <a:t>Use </a:t>
            </a:r>
            <a:r>
              <a:rPr lang="en-GB" sz="2000" dirty="0" err="1" smtClean="0">
                <a:cs typeface="Calibri"/>
              </a:rPr>
              <a:t>m</a:t>
            </a:r>
            <a:r>
              <a:rPr lang="en-GB" sz="2000" baseline="-25000" dirty="0" err="1" smtClean="0">
                <a:cs typeface="Calibri"/>
              </a:rPr>
              <a:t>ES</a:t>
            </a:r>
            <a:r>
              <a:rPr lang="en-GB" sz="2000" dirty="0" smtClean="0">
                <a:cs typeface="Calibri"/>
              </a:rPr>
              <a:t>, </a:t>
            </a:r>
            <a:r>
              <a:rPr lang="el-GR" sz="2000" dirty="0" smtClean="0">
                <a:latin typeface="Calibri"/>
                <a:cs typeface="Calibri"/>
              </a:rPr>
              <a:t>Δ</a:t>
            </a:r>
            <a:r>
              <a:rPr lang="en-GB" sz="2000" dirty="0" smtClean="0">
                <a:latin typeface="Calibri"/>
                <a:cs typeface="Calibri"/>
              </a:rPr>
              <a:t>E, and neural net to identify signal.</a:t>
            </a:r>
            <a:endParaRPr lang="en-GB" sz="2000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BNV and LNV in B→</a:t>
            </a:r>
            <a:r>
              <a:rPr lang="el-GR" dirty="0" smtClean="0"/>
              <a:t>Λ</a:t>
            </a:r>
            <a:r>
              <a:rPr lang="en-GB" dirty="0" smtClean="0"/>
              <a:t>l</a:t>
            </a:r>
            <a:r>
              <a:rPr lang="en-GB" baseline="30000" dirty="0"/>
              <a:t>+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10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163367" y="12806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PRD 83, 091101 (2011)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27" y="2633832"/>
            <a:ext cx="5994943" cy="1839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156035" cy="2160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3" y="4581127"/>
            <a:ext cx="4896544" cy="169660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99592" y="134076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6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B-meson LFV and LNV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11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964151"/>
            <a:ext cx="7200900" cy="4890009"/>
          </a:xfrm>
        </p:spPr>
      </p:pic>
    </p:spTree>
    <p:extLst>
      <p:ext uri="{BB962C8B-B14F-4D97-AF65-F5344CB8AC3E}">
        <p14:creationId xmlns:p14="http://schemas.microsoft.com/office/powerpoint/2010/main" val="70201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4000" dirty="0" smtClean="0">
                <a:solidFill>
                  <a:schemeClr val="bg1"/>
                </a:solidFill>
                <a:latin typeface="+mn-lt"/>
              </a:rPr>
              <a:t>B→ D</a:t>
            </a:r>
            <a:r>
              <a:rPr lang="en-GB" sz="4000" baseline="30000" dirty="0" smtClean="0">
                <a:solidFill>
                  <a:schemeClr val="bg1"/>
                </a:solidFill>
                <a:latin typeface="+mn-lt"/>
              </a:rPr>
              <a:t>(*)</a:t>
            </a:r>
            <a:r>
              <a:rPr lang="el-GR" sz="4000" dirty="0" smtClean="0">
                <a:solidFill>
                  <a:schemeClr val="bg1"/>
                </a:solidFill>
                <a:latin typeface="+mn-lt"/>
                <a:ea typeface="Cambria Math"/>
              </a:rPr>
              <a:t>τυ</a:t>
            </a:r>
            <a:r>
              <a:rPr lang="en-GB" sz="4000" dirty="0" smtClean="0">
                <a:solidFill>
                  <a:schemeClr val="bg1"/>
                </a:solidFill>
                <a:latin typeface="+mn-lt"/>
                <a:ea typeface="Cambria Math"/>
              </a:rPr>
              <a:t> / </a:t>
            </a:r>
            <a:r>
              <a:rPr lang="en-GB" sz="4000" dirty="0" smtClean="0">
                <a:solidFill>
                  <a:schemeClr val="bg1"/>
                </a:solidFill>
                <a:latin typeface="+mn-lt"/>
              </a:rPr>
              <a:t>B→ D</a:t>
            </a:r>
            <a:r>
              <a:rPr lang="en-GB" sz="4000" baseline="30000" dirty="0" smtClean="0">
                <a:solidFill>
                  <a:schemeClr val="bg1"/>
                </a:solidFill>
                <a:latin typeface="+mn-lt"/>
              </a:rPr>
              <a:t>(*)</a:t>
            </a:r>
            <a:r>
              <a:rPr lang="en-GB" sz="4000" dirty="0" smtClean="0">
                <a:solidFill>
                  <a:schemeClr val="bg1"/>
                </a:solidFill>
                <a:latin typeface="+mn-lt"/>
                <a:ea typeface="Cambria Math"/>
              </a:rPr>
              <a:t>l</a:t>
            </a:r>
            <a:r>
              <a:rPr lang="el-GR" sz="4000" dirty="0" smtClean="0">
                <a:solidFill>
                  <a:schemeClr val="bg1"/>
                </a:solidFill>
                <a:latin typeface="+mn-lt"/>
                <a:ea typeface="Cambria Math"/>
              </a:rPr>
              <a:t>υ</a:t>
            </a:r>
            <a:r>
              <a:rPr lang="en-GB" sz="4000" dirty="0" smtClean="0">
                <a:solidFill>
                  <a:schemeClr val="bg1"/>
                </a:solidFill>
                <a:latin typeface="+mn-lt"/>
                <a:ea typeface="Cambria Math"/>
              </a:rPr>
              <a:t> ratio</a:t>
            </a:r>
            <a:endParaRPr lang="en-GB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Often interpreted in terms of SM plus a charged Higgs.</a:t>
            </a:r>
          </a:p>
          <a:p>
            <a:r>
              <a:rPr lang="en-GB" sz="1600" dirty="0" smtClean="0"/>
              <a:t>In disagreement with 2HDM Type II predictions</a:t>
            </a:r>
          </a:p>
          <a:p>
            <a:r>
              <a:rPr lang="en-GB" sz="1600" dirty="0" smtClean="0"/>
              <a:t>But  couplings to leptons could be different.</a:t>
            </a:r>
          </a:p>
          <a:p>
            <a:r>
              <a:rPr lang="en-GB" sz="1600" dirty="0" smtClean="0"/>
              <a:t>Belle have used both hadronic (2015) and </a:t>
            </a:r>
            <a:r>
              <a:rPr lang="en-GB" sz="1600" dirty="0" err="1" smtClean="0"/>
              <a:t>semileptonic</a:t>
            </a:r>
            <a:r>
              <a:rPr lang="en-GB" sz="1600" dirty="0" smtClean="0"/>
              <a:t> (2016) tags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12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084168" y="-5283"/>
            <a:ext cx="3059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PRD 94, 072007 (2016) ,PRD 92, 072014 </a:t>
            </a:r>
            <a:r>
              <a:rPr lang="en-GB" sz="1100" dirty="0">
                <a:solidFill>
                  <a:schemeClr val="bg1"/>
                </a:solidFill>
              </a:rPr>
              <a:t>(</a:t>
            </a:r>
            <a:r>
              <a:rPr lang="en-GB" sz="1100" dirty="0" smtClean="0">
                <a:solidFill>
                  <a:schemeClr val="bg1"/>
                </a:solidFill>
              </a:rPr>
              <a:t>2015)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PRL 109, 101802 (2012</a:t>
            </a:r>
            <a:r>
              <a:rPr lang="en-GB" sz="1100" dirty="0" smtClean="0">
                <a:solidFill>
                  <a:schemeClr val="bg1"/>
                </a:solidFill>
              </a:rPr>
              <a:t>), PRD 88 072012 (2013)</a:t>
            </a:r>
            <a:endParaRPr lang="en-GB" sz="11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02950"/>
              </p:ext>
            </p:extLst>
          </p:nvPr>
        </p:nvGraphicFramePr>
        <p:xfrm>
          <a:off x="437012" y="4928622"/>
          <a:ext cx="2425005" cy="761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0" name="Equation" r:id="rId4" imgW="1536480" imgH="482400" progId="Equation.DSMT4">
                  <p:embed/>
                </p:oleObj>
              </mc:Choice>
              <mc:Fallback>
                <p:oleObj name="Equation" r:id="rId4" imgW="1536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012" y="4928622"/>
                        <a:ext cx="2425005" cy="761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60451"/>
              </p:ext>
            </p:extLst>
          </p:nvPr>
        </p:nvGraphicFramePr>
        <p:xfrm>
          <a:off x="3036888" y="4951413"/>
          <a:ext cx="44926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" name="Equation" r:id="rId6" imgW="2959100" imgH="749300" progId="Equation.DSMT4">
                  <p:embed/>
                </p:oleObj>
              </mc:Choice>
              <mc:Fallback>
                <p:oleObj name="Equation" r:id="rId6" imgW="2959100" imgH="749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4951413"/>
                        <a:ext cx="44926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37783" y="4928622"/>
            <a:ext cx="2165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2HDM Type X model: A. </a:t>
            </a:r>
            <a:r>
              <a:rPr lang="en-GB" sz="1100" dirty="0" err="1"/>
              <a:t>C</a:t>
            </a:r>
            <a:r>
              <a:rPr lang="en-GB" sz="1100" dirty="0" err="1" smtClean="0"/>
              <a:t>rivellin</a:t>
            </a:r>
            <a:r>
              <a:rPr lang="en-GB" sz="1100" dirty="0" smtClean="0"/>
              <a:t> et al. PRL 116, 081801 (2016)</a:t>
            </a:r>
            <a:endParaRPr lang="en-GB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" y="1884784"/>
            <a:ext cx="3204972" cy="288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71" y="1961982"/>
            <a:ext cx="3233359" cy="25471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7012" y="5701216"/>
            <a:ext cx="19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PRD 85, 094025 (2012)</a:t>
            </a:r>
          </a:p>
          <a:p>
            <a:r>
              <a:rPr lang="en-GB" sz="1400" dirty="0" smtClean="0"/>
              <a:t>LQCD for R</a:t>
            </a:r>
            <a:r>
              <a:rPr lang="en-GB" sz="1400" baseline="-25000" dirty="0" smtClean="0"/>
              <a:t>SM</a:t>
            </a:r>
            <a:r>
              <a:rPr lang="en-GB" sz="1400" dirty="0" smtClean="0"/>
              <a:t>(D) similar</a:t>
            </a:r>
            <a:endParaRPr lang="en-GB" sz="14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7671" y="2492896"/>
            <a:ext cx="432048" cy="3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2098499"/>
            <a:ext cx="432048" cy="3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97638" y="549335"/>
            <a:ext cx="2914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models available to account for discrepancies: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Leptoquarks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2HDM variations</a:t>
            </a:r>
          </a:p>
          <a:p>
            <a:pPr marL="285750" indent="-285750">
              <a:buFont typeface="Arial" charset="0"/>
              <a:buChar char="•"/>
            </a:pPr>
            <a:r>
              <a:rPr lang="is-IS" dirty="0" smtClean="0"/>
              <a:t>….</a:t>
            </a: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88" y="1978830"/>
            <a:ext cx="2912250" cy="29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863638"/>
            <a:ext cx="3635896" cy="26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Lepton </a:t>
            </a:r>
            <a:r>
              <a:rPr lang="en-GB" dirty="0" smtClean="0"/>
              <a:t>Universality </a:t>
            </a:r>
            <a:r>
              <a:rPr lang="en-GB" dirty="0"/>
              <a:t>in B→K</a:t>
            </a:r>
            <a:r>
              <a:rPr lang="en-GB" baseline="30000" dirty="0"/>
              <a:t> </a:t>
            </a:r>
            <a:r>
              <a:rPr lang="en-GB" dirty="0"/>
              <a:t>l</a:t>
            </a:r>
            <a:r>
              <a:rPr lang="en-GB" baseline="30000" dirty="0"/>
              <a:t>+ </a:t>
            </a:r>
            <a:r>
              <a:rPr lang="en-GB" dirty="0" smtClean="0"/>
              <a:t>l</a:t>
            </a:r>
            <a:r>
              <a:rPr lang="en-GB" baseline="30000" dirty="0" smtClean="0"/>
              <a:t>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7"/>
            <a:ext cx="8651304" cy="1335289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An output from </a:t>
            </a:r>
            <a:r>
              <a:rPr lang="en-GB" sz="2000" dirty="0"/>
              <a:t>B→</a:t>
            </a:r>
            <a:r>
              <a:rPr lang="en-GB" sz="2000" dirty="0" smtClean="0"/>
              <a:t>K</a:t>
            </a:r>
            <a:r>
              <a:rPr lang="en-GB" sz="2000" baseline="30000" dirty="0" smtClean="0"/>
              <a:t>(*) </a:t>
            </a:r>
            <a:r>
              <a:rPr lang="en-GB" sz="2000" dirty="0"/>
              <a:t>l</a:t>
            </a:r>
            <a:r>
              <a:rPr lang="en-GB" sz="2000" baseline="30000" dirty="0"/>
              <a:t>+ </a:t>
            </a:r>
            <a:r>
              <a:rPr lang="en-GB" sz="2000" dirty="0" smtClean="0"/>
              <a:t>l</a:t>
            </a:r>
            <a:r>
              <a:rPr lang="en-GB" sz="2000" baseline="30000" dirty="0" smtClean="0"/>
              <a:t>- </a:t>
            </a:r>
            <a:r>
              <a:rPr lang="en-GB" sz="2000" dirty="0" smtClean="0"/>
              <a:t>angular analyses.</a:t>
            </a:r>
          </a:p>
          <a:p>
            <a:r>
              <a:rPr lang="en-GB" sz="2000" dirty="0" smtClean="0"/>
              <a:t>SM prediction R</a:t>
            </a:r>
            <a:r>
              <a:rPr lang="en-GB" sz="2000" baseline="-25000" dirty="0" smtClean="0"/>
              <a:t>K</a:t>
            </a:r>
            <a:r>
              <a:rPr lang="en-GB" sz="2000" dirty="0" smtClean="0"/>
              <a:t> </a:t>
            </a:r>
            <a:r>
              <a:rPr lang="en-GB" sz="2000" dirty="0" smtClean="0">
                <a:cs typeface="Times New Roman"/>
              </a:rPr>
              <a:t>≈ 1.0 ± ~0.01</a:t>
            </a:r>
          </a:p>
          <a:p>
            <a:r>
              <a:rPr lang="en-GB" sz="2000" dirty="0" smtClean="0"/>
              <a:t>Combine B</a:t>
            </a:r>
            <a:r>
              <a:rPr lang="en-GB" sz="2000" baseline="30000" dirty="0" smtClean="0"/>
              <a:t>0</a:t>
            </a:r>
            <a:r>
              <a:rPr lang="en-GB" sz="2000" dirty="0" smtClean="0"/>
              <a:t> and B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decays.</a:t>
            </a:r>
          </a:p>
          <a:p>
            <a:r>
              <a:rPr lang="en-GB" sz="2000" dirty="0" smtClean="0"/>
              <a:t>Use </a:t>
            </a:r>
            <a:r>
              <a:rPr lang="en-GB" sz="2000" dirty="0"/>
              <a:t>1.0&lt;q</a:t>
            </a:r>
            <a:r>
              <a:rPr lang="en-GB" sz="2000" baseline="30000" dirty="0"/>
              <a:t>2</a:t>
            </a:r>
            <a:r>
              <a:rPr lang="en-GB" sz="2000" dirty="0"/>
              <a:t>&lt;6.0 </a:t>
            </a:r>
            <a:r>
              <a:rPr lang="en-GB" sz="2000" dirty="0" smtClean="0"/>
              <a:t>GeV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region where theory uncertainties are lowest.</a:t>
            </a:r>
            <a:endParaRPr lang="en-GB" sz="2000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0623"/>
            <a:ext cx="5544616" cy="2423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2" y="2495457"/>
            <a:ext cx="645372" cy="291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645370" cy="291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0438" y="6044231"/>
            <a:ext cx="650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cs typeface="Times New Roman"/>
              </a:rPr>
              <a:t>R</a:t>
            </a:r>
            <a:r>
              <a:rPr lang="en-GB" sz="2000" dirty="0" smtClean="0">
                <a:solidFill>
                  <a:srgbClr val="FF0000"/>
                </a:solidFill>
                <a:cs typeface="Times New Roman"/>
              </a:rPr>
              <a:t>esults consistent between </a:t>
            </a:r>
            <a:r>
              <a:rPr lang="en-GB" sz="2000" dirty="0" err="1" smtClean="0">
                <a:solidFill>
                  <a:srgbClr val="FF0000"/>
                </a:solidFill>
                <a:cs typeface="Times New Roman"/>
              </a:rPr>
              <a:t>BaBar</a:t>
            </a:r>
            <a:r>
              <a:rPr lang="en-GB" sz="200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cs typeface="Times New Roman"/>
              </a:rPr>
              <a:t>and Belle, </a:t>
            </a:r>
            <a:r>
              <a:rPr lang="en-GB" sz="2000" dirty="0">
                <a:solidFill>
                  <a:srgbClr val="FF0000"/>
                </a:solidFill>
                <a:cs typeface="Times New Roman"/>
              </a:rPr>
              <a:t>SM and LHCb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2486219"/>
            <a:ext cx="360040" cy="28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732240" y="-11385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PRD 86, 032012 (2012)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PRL 103, 171801 (2009)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To be submitted to PRD (2017)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04095" y="2495457"/>
            <a:ext cx="360040" cy="28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28201"/>
              </p:ext>
            </p:extLst>
          </p:nvPr>
        </p:nvGraphicFramePr>
        <p:xfrm>
          <a:off x="1665288" y="4154488"/>
          <a:ext cx="563245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5" name="Equation" r:id="rId7" imgW="4648200" imgH="1689100" progId="Equation.DSMT4">
                  <p:embed/>
                </p:oleObj>
              </mc:Choice>
              <mc:Fallback>
                <p:oleObj name="Equation" r:id="rId7" imgW="4648200" imgH="168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5288" y="4154488"/>
                        <a:ext cx="563245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550444"/>
              </p:ext>
            </p:extLst>
          </p:nvPr>
        </p:nvGraphicFramePr>
        <p:xfrm>
          <a:off x="6745105" y="634946"/>
          <a:ext cx="2277575" cy="122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6" name="Equation" r:id="rId9" imgW="1930320" imgH="1041120" progId="Equation.DSMT4">
                  <p:embed/>
                </p:oleObj>
              </mc:Choice>
              <mc:Fallback>
                <p:oleObj name="Equation" r:id="rId9" imgW="19303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45105" y="634946"/>
                        <a:ext cx="2277575" cy="122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467208"/>
              </p:ext>
            </p:extLst>
          </p:nvPr>
        </p:nvGraphicFramePr>
        <p:xfrm>
          <a:off x="6012160" y="2247613"/>
          <a:ext cx="378327" cy="40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7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12160" y="2247613"/>
                        <a:ext cx="378327" cy="400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44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Tau LFV 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14</a:t>
            </a:fld>
            <a:endParaRPr lang="en-GB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" y="2276872"/>
            <a:ext cx="2329732" cy="270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http://www.slac.stanford.edu/xorg/hfag/tau/summer-2016/tau-lfv-limi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56" y="1878414"/>
            <a:ext cx="6766389" cy="41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5" y="660351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Even with bounds on </a:t>
            </a:r>
            <a:r>
              <a:rPr lang="en-GB" sz="1600" dirty="0"/>
              <a:t>μ-&gt;e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1600" dirty="0"/>
              <a:t>, some models predict τ-&gt;μ</a:t>
            </a:r>
            <a:r>
              <a:rPr lang="el-GR" sz="1600" dirty="0">
                <a:latin typeface="Times New Roman"/>
                <a:cs typeface="Times New Roman"/>
              </a:rPr>
              <a:t>γ</a:t>
            </a:r>
            <a:r>
              <a:rPr lang="en-GB" sz="1600" dirty="0"/>
              <a:t> accessible at current experimental sensitivities.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Different </a:t>
            </a:r>
            <a:r>
              <a:rPr lang="en-GB" sz="1600" dirty="0"/>
              <a:t>models predict different rates and hierarchies for the tau decays so need to measure as many decay modes as possible</a:t>
            </a:r>
            <a:r>
              <a:rPr lang="en-GB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Some </a:t>
            </a:r>
            <a:r>
              <a:rPr lang="en-GB" sz="1600" dirty="0"/>
              <a:t>modes are background free (</a:t>
            </a:r>
            <a:r>
              <a:rPr lang="en-GB" sz="1600" dirty="0" err="1"/>
              <a:t>e.g</a:t>
            </a:r>
            <a:r>
              <a:rPr lang="en-GB" sz="1600" dirty="0"/>
              <a:t> </a:t>
            </a:r>
            <a:r>
              <a:rPr lang="en-GB" sz="1600" dirty="0" err="1"/>
              <a:t>τ→eee</a:t>
            </a:r>
            <a:r>
              <a:rPr lang="en-GB" sz="1600" dirty="0"/>
              <a:t>, τ</a:t>
            </a:r>
            <a:r>
              <a:rPr lang="en-GB" sz="1600" baseline="30000" dirty="0"/>
              <a:t>-</a:t>
            </a:r>
            <a:r>
              <a:rPr lang="en-GB" sz="1600" dirty="0"/>
              <a:t>→l</a:t>
            </a:r>
            <a:r>
              <a:rPr lang="en-GB" sz="1600" baseline="30000" dirty="0"/>
              <a:t>-</a:t>
            </a:r>
            <a:r>
              <a:rPr lang="en-GB" sz="1600" dirty="0"/>
              <a:t>h</a:t>
            </a:r>
            <a:r>
              <a:rPr lang="en-GB" sz="1600" baseline="30000" dirty="0"/>
              <a:t>0</a:t>
            </a:r>
            <a:r>
              <a:rPr lang="en-GB" sz="1600" dirty="0"/>
              <a:t>); others are not (</a:t>
            </a:r>
            <a:r>
              <a:rPr lang="en-GB" sz="1600" dirty="0" err="1"/>
              <a:t>τ→μ</a:t>
            </a:r>
            <a:r>
              <a:rPr lang="el-GR" sz="1600" dirty="0">
                <a:latin typeface="Times New Roman"/>
                <a:cs typeface="Times New Roman"/>
              </a:rPr>
              <a:t>γ</a:t>
            </a:r>
            <a:r>
              <a:rPr lang="en-GB" sz="1600" dirty="0" smtClean="0"/>
              <a:t>).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5949280"/>
            <a:ext cx="60486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LFV observed. Limits in the range 10</a:t>
            </a:r>
            <a:r>
              <a:rPr lang="en-GB" baseline="30000" dirty="0" smtClean="0"/>
              <a:t>-8</a:t>
            </a:r>
            <a:r>
              <a:rPr lang="en-GB" dirty="0" smtClean="0"/>
              <a:t> to 2x10</a:t>
            </a:r>
            <a:r>
              <a:rPr lang="en-GB" baseline="30000" dirty="0" smtClean="0"/>
              <a:t>-7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7458" y="3275827"/>
            <a:ext cx="304506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sz="1200"/>
              <a:t>See </a:t>
            </a:r>
            <a:r>
              <a:rPr lang="en-GB" sz="1200" smtClean="0">
                <a:hlinkClick r:id="rId5"/>
              </a:rPr>
              <a:t>HFAG summer 2016 summer </a:t>
            </a:r>
            <a:r>
              <a:rPr lang="en-GB" sz="1200" smtClean="0"/>
              <a:t>for </a:t>
            </a:r>
            <a:r>
              <a:rPr lang="en-GB" sz="1200" dirty="0"/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166352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Tau Lepton Universality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Little change since 2014. Belle 𝜏 lifetime measurement last significant update:</a:t>
            </a:r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τ</a:t>
            </a:r>
            <a:r>
              <a:rPr lang="en-GB" baseline="-25000" dirty="0" err="1" smtClean="0"/>
              <a:t>τ</a:t>
            </a:r>
            <a:r>
              <a:rPr lang="en-GB" dirty="0" smtClean="0"/>
              <a:t>= (290.13±0.53±0.33) x 10</a:t>
            </a:r>
            <a:r>
              <a:rPr lang="en-GB" baseline="30000" dirty="0" smtClean="0"/>
              <a:t>-15</a:t>
            </a:r>
            <a:r>
              <a:rPr lang="en-GB" dirty="0" smtClean="0"/>
              <a:t> 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64288" y="17469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PRL 112, 031801 (2014)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60" y="1772816"/>
            <a:ext cx="3030211" cy="3240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6396" y="1953230"/>
            <a:ext cx="432048" cy="3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715357"/>
              </p:ext>
            </p:extLst>
          </p:nvPr>
        </p:nvGraphicFramePr>
        <p:xfrm>
          <a:off x="582613" y="2400300"/>
          <a:ext cx="48275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3187700" imgH="495300" progId="Equation.3">
                  <p:embed/>
                </p:oleObj>
              </mc:Choice>
              <mc:Fallback>
                <p:oleObj name="Equation" r:id="rId6" imgW="3187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613" y="2400300"/>
                        <a:ext cx="4827587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09510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3917"/>
              </p:ext>
            </p:extLst>
          </p:nvPr>
        </p:nvGraphicFramePr>
        <p:xfrm>
          <a:off x="467544" y="3356992"/>
          <a:ext cx="2088232" cy="219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0" imgW="1524000" imgH="1600200" progId="Equation.DSMT4">
                  <p:embed/>
                </p:oleObj>
              </mc:Choice>
              <mc:Fallback>
                <p:oleObj name="Equation" r:id="rId10" imgW="152400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3356992"/>
                        <a:ext cx="2088232" cy="2192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47864" y="40770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Leptonic</a:t>
            </a:r>
            <a:r>
              <a:rPr lang="en-US" dirty="0" smtClean="0"/>
              <a:t> </a:t>
            </a:r>
          </a:p>
          <a:p>
            <a:r>
              <a:rPr lang="en-US" dirty="0"/>
              <a:t>p</a:t>
            </a:r>
            <a:r>
              <a:rPr lang="en-US" dirty="0" smtClean="0"/>
              <a:t>rocesses</a:t>
            </a:r>
          </a:p>
          <a:p>
            <a:r>
              <a:rPr lang="en-US" dirty="0" smtClean="0"/>
              <a:t>only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2843808" y="3573016"/>
            <a:ext cx="504056" cy="16561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05520"/>
              </p:ext>
            </p:extLst>
          </p:nvPr>
        </p:nvGraphicFramePr>
        <p:xfrm>
          <a:off x="481947" y="5593965"/>
          <a:ext cx="25050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2" imgW="1828800" imgH="571500" progId="Equation.3">
                  <p:embed/>
                </p:oleObj>
              </mc:Choice>
              <mc:Fallback>
                <p:oleObj name="Equation" r:id="rId12" imgW="18288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1947" y="5593965"/>
                        <a:ext cx="250507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/>
          <p:cNvSpPr/>
          <p:nvPr/>
        </p:nvSpPr>
        <p:spPr>
          <a:xfrm>
            <a:off x="2915816" y="5733256"/>
            <a:ext cx="504056" cy="5040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35896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Leptonic</a:t>
            </a:r>
            <a:r>
              <a:rPr lang="en-US" dirty="0" smtClean="0"/>
              <a:t> + </a:t>
            </a:r>
            <a:r>
              <a:rPr lang="en-GB" dirty="0" err="1" smtClean="0"/>
              <a:t>τ</a:t>
            </a:r>
            <a:r>
              <a:rPr lang="en-GB" baseline="30000" dirty="0" smtClean="0"/>
              <a:t>-</a:t>
            </a:r>
            <a:r>
              <a:rPr lang="en-GB" dirty="0" smtClean="0"/>
              <a:t>→h</a:t>
            </a:r>
            <a:r>
              <a:rPr lang="en-GB" baseline="30000" dirty="0" smtClean="0"/>
              <a:t>-</a:t>
            </a:r>
            <a:r>
              <a:rPr lang="en-GB" dirty="0" err="1" smtClean="0"/>
              <a:t>ν</a:t>
            </a:r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5296137" y="6145303"/>
            <a:ext cx="327230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sz="1200"/>
              <a:t>See </a:t>
            </a:r>
            <a:r>
              <a:rPr lang="en-GB" sz="1200" smtClean="0">
                <a:hlinkClick r:id="rId14"/>
              </a:rPr>
              <a:t>HFAG summer 2016 summer </a:t>
            </a:r>
            <a:r>
              <a:rPr lang="en-GB" sz="1200" smtClean="0"/>
              <a:t>for more details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391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51304" cy="5400599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3366FF"/>
                </a:solidFill>
              </a:rPr>
              <a:t>Lepton Number, Lepton Flavour, and Baryon Number Violation have not been seen.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Limits have improved by </a:t>
            </a:r>
            <a:r>
              <a:rPr lang="en-GB" sz="2400" dirty="0" smtClean="0">
                <a:solidFill>
                  <a:srgbClr val="FF0000"/>
                </a:solidFill>
              </a:rPr>
              <a:t>two </a:t>
            </a:r>
            <a:r>
              <a:rPr lang="en-GB" sz="2400" dirty="0">
                <a:solidFill>
                  <a:srgbClr val="FF0000"/>
                </a:solidFill>
              </a:rPr>
              <a:t>orders of magnitude over the last decade.</a:t>
            </a:r>
          </a:p>
          <a:p>
            <a:r>
              <a:rPr lang="en-GB" sz="2400" dirty="0" smtClean="0">
                <a:solidFill>
                  <a:srgbClr val="3366FF"/>
                </a:solidFill>
              </a:rPr>
              <a:t>Some of the more optimistic New Physics </a:t>
            </a:r>
            <a:r>
              <a:rPr lang="en-GB" sz="2400" dirty="0">
                <a:solidFill>
                  <a:srgbClr val="3366FF"/>
                </a:solidFill>
              </a:rPr>
              <a:t>m</a:t>
            </a:r>
            <a:r>
              <a:rPr lang="en-GB" sz="2400" dirty="0" smtClean="0">
                <a:solidFill>
                  <a:srgbClr val="3366FF"/>
                </a:solidFill>
              </a:rPr>
              <a:t>odels and/or parameter space have been deprecated.</a:t>
            </a:r>
          </a:p>
          <a:p>
            <a:r>
              <a:rPr lang="en-GB" sz="2400" dirty="0" smtClean="0">
                <a:solidFill>
                  <a:srgbClr val="3366FF"/>
                </a:solidFill>
              </a:rPr>
              <a:t>Many of the deviations continue to be seen at LHCb.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Some deviations from SM predictions in branching fraction ratios can be interpreted as Lepton Universality Violation.</a:t>
            </a:r>
          </a:p>
          <a:p>
            <a:r>
              <a:rPr lang="en-GB" sz="2400" dirty="0"/>
              <a:t>Interesting time for LFV, LNV, LUV: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New dedicated experiments coming on line (e.g. mu2e, mu3e).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LHCb upgrade (50 fb</a:t>
            </a:r>
            <a:r>
              <a:rPr lang="en-GB" sz="2000" baseline="30000" dirty="0">
                <a:solidFill>
                  <a:schemeClr val="tx1"/>
                </a:solidFill>
              </a:rPr>
              <a:t>-1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Belle II (50 ab</a:t>
            </a:r>
            <a:r>
              <a:rPr lang="en-GB" sz="2000" baseline="30000" dirty="0">
                <a:solidFill>
                  <a:schemeClr val="tx1"/>
                </a:solidFill>
              </a:rPr>
              <a:t>-1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1944216" cy="365125"/>
          </a:xfrm>
        </p:spPr>
        <p:txBody>
          <a:bodyPr/>
          <a:lstStyle/>
          <a:p>
            <a:r>
              <a:rPr lang="en-US" smtClean="0"/>
              <a:t>29-Nov-2016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8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Introduction/Motivation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51304" cy="5544616"/>
          </a:xfrm>
        </p:spPr>
        <p:txBody>
          <a:bodyPr>
            <a:normAutofit fontScale="77500" lnSpcReduction="20000"/>
          </a:bodyPr>
          <a:lstStyle/>
          <a:p>
            <a:r>
              <a:rPr lang="en-GB" sz="3400" dirty="0">
                <a:solidFill>
                  <a:srgbClr val="0070C0"/>
                </a:solidFill>
              </a:rPr>
              <a:t>No fundamental symmetry explains </a:t>
            </a:r>
            <a:r>
              <a:rPr lang="en-GB" sz="3400" dirty="0" smtClean="0">
                <a:solidFill>
                  <a:srgbClr val="0070C0"/>
                </a:solidFill>
              </a:rPr>
              <a:t>the conservation of Lepton Flavour </a:t>
            </a:r>
            <a:r>
              <a:rPr lang="en-GB" sz="3400" dirty="0">
                <a:solidFill>
                  <a:srgbClr val="0070C0"/>
                </a:solidFill>
              </a:rPr>
              <a:t>and Lepton Number </a:t>
            </a:r>
            <a:r>
              <a:rPr lang="en-GB" sz="3400" dirty="0" smtClean="0">
                <a:solidFill>
                  <a:srgbClr val="0070C0"/>
                </a:solidFill>
              </a:rPr>
              <a:t>in the Standard Model.</a:t>
            </a:r>
            <a:endParaRPr lang="en-GB" sz="3400" dirty="0" smtClean="0">
              <a:solidFill>
                <a:srgbClr val="FF0000"/>
              </a:solidFill>
            </a:endParaRPr>
          </a:p>
          <a:p>
            <a:r>
              <a:rPr lang="en-GB" sz="3400" dirty="0" smtClean="0">
                <a:solidFill>
                  <a:srgbClr val="FF0000"/>
                </a:solidFill>
              </a:rPr>
              <a:t>New Physics </a:t>
            </a:r>
            <a:r>
              <a:rPr lang="en-GB" sz="3400" dirty="0" smtClean="0">
                <a:solidFill>
                  <a:srgbClr val="0070C0"/>
                </a:solidFill>
              </a:rPr>
              <a:t>models can enhance Lepton Flavour Violation </a:t>
            </a:r>
            <a:r>
              <a:rPr lang="en-GB" sz="3400" dirty="0" smtClean="0">
                <a:solidFill>
                  <a:srgbClr val="FF0000"/>
                </a:solidFill>
              </a:rPr>
              <a:t>LFV</a:t>
            </a:r>
            <a:r>
              <a:rPr lang="en-GB" sz="3400" dirty="0" smtClean="0">
                <a:solidFill>
                  <a:srgbClr val="0070C0"/>
                </a:solidFill>
              </a:rPr>
              <a:t> and Lepton Number Violation </a:t>
            </a:r>
            <a:r>
              <a:rPr lang="en-GB" sz="3400" dirty="0" smtClean="0">
                <a:solidFill>
                  <a:srgbClr val="FF0000"/>
                </a:solidFill>
              </a:rPr>
              <a:t>LNV</a:t>
            </a:r>
            <a:r>
              <a:rPr lang="en-GB" sz="3400" dirty="0" smtClean="0">
                <a:solidFill>
                  <a:srgbClr val="0070C0"/>
                </a:solidFill>
              </a:rPr>
              <a:t> up to current experimental limits at </a:t>
            </a:r>
            <a:r>
              <a:rPr lang="en-GB" sz="3400" dirty="0" err="1" smtClean="0">
                <a:solidFill>
                  <a:srgbClr val="0070C0"/>
                </a:solidFill>
              </a:rPr>
              <a:t>e</a:t>
            </a:r>
            <a:r>
              <a:rPr lang="en-GB" sz="3400" baseline="30000" dirty="0" err="1" smtClean="0">
                <a:solidFill>
                  <a:srgbClr val="0070C0"/>
                </a:solidFill>
              </a:rPr>
              <a:t>+</a:t>
            </a:r>
            <a:r>
              <a:rPr lang="en-GB" sz="3400" dirty="0" err="1" smtClean="0">
                <a:solidFill>
                  <a:srgbClr val="0070C0"/>
                </a:solidFill>
              </a:rPr>
              <a:t>e</a:t>
            </a:r>
            <a:r>
              <a:rPr lang="en-GB" sz="3400" baseline="30000" dirty="0" smtClean="0">
                <a:solidFill>
                  <a:srgbClr val="0070C0"/>
                </a:solidFill>
              </a:rPr>
              <a:t>-</a:t>
            </a:r>
            <a:r>
              <a:rPr lang="en-GB" sz="3400" dirty="0" smtClean="0">
                <a:solidFill>
                  <a:srgbClr val="0070C0"/>
                </a:solidFill>
              </a:rPr>
              <a:t> colliders.</a:t>
            </a:r>
          </a:p>
          <a:p>
            <a:r>
              <a:rPr lang="en-GB" sz="3400" dirty="0">
                <a:solidFill>
                  <a:srgbClr val="FF0000"/>
                </a:solidFill>
              </a:rPr>
              <a:t>New Physics </a:t>
            </a:r>
            <a:r>
              <a:rPr lang="en-GB" sz="3400" dirty="0">
                <a:solidFill>
                  <a:srgbClr val="0070C0"/>
                </a:solidFill>
              </a:rPr>
              <a:t>models can </a:t>
            </a:r>
            <a:r>
              <a:rPr lang="en-GB" sz="3400" dirty="0" smtClean="0">
                <a:solidFill>
                  <a:srgbClr val="0070C0"/>
                </a:solidFill>
              </a:rPr>
              <a:t>introduce different couplings to leptons and violate Lepton Universality (</a:t>
            </a:r>
            <a:r>
              <a:rPr lang="en-GB" sz="3400" dirty="0" smtClean="0">
                <a:solidFill>
                  <a:srgbClr val="FF0000"/>
                </a:solidFill>
              </a:rPr>
              <a:t>LUV</a:t>
            </a:r>
            <a:r>
              <a:rPr lang="en-GB" sz="3400" dirty="0" smtClean="0">
                <a:solidFill>
                  <a:srgbClr val="0070C0"/>
                </a:solidFill>
              </a:rPr>
              <a:t>). </a:t>
            </a:r>
          </a:p>
          <a:p>
            <a:r>
              <a:rPr lang="en-GB" sz="3400" dirty="0">
                <a:solidFill>
                  <a:srgbClr val="0070C0"/>
                </a:solidFill>
              </a:rPr>
              <a:t>In GUT theories, quarks and leptons are part of the same </a:t>
            </a:r>
            <a:r>
              <a:rPr lang="en-GB" sz="3400" dirty="0" err="1">
                <a:solidFill>
                  <a:srgbClr val="0070C0"/>
                </a:solidFill>
              </a:rPr>
              <a:t>multiplets</a:t>
            </a:r>
            <a:r>
              <a:rPr lang="en-GB" sz="3400" dirty="0">
                <a:solidFill>
                  <a:srgbClr val="0070C0"/>
                </a:solidFill>
              </a:rPr>
              <a:t> so baryon number </a:t>
            </a:r>
            <a:r>
              <a:rPr lang="en-GB" sz="3400" dirty="0">
                <a:solidFill>
                  <a:srgbClr val="FF0000"/>
                </a:solidFill>
              </a:rPr>
              <a:t>B</a:t>
            </a:r>
            <a:r>
              <a:rPr lang="en-GB" sz="3400" dirty="0">
                <a:solidFill>
                  <a:srgbClr val="0070C0"/>
                </a:solidFill>
              </a:rPr>
              <a:t> and lepton number </a:t>
            </a:r>
            <a:r>
              <a:rPr lang="en-GB" sz="3400" dirty="0">
                <a:solidFill>
                  <a:srgbClr val="FF0000"/>
                </a:solidFill>
              </a:rPr>
              <a:t>L</a:t>
            </a:r>
            <a:r>
              <a:rPr lang="en-GB" sz="3400" dirty="0">
                <a:solidFill>
                  <a:srgbClr val="0070C0"/>
                </a:solidFill>
              </a:rPr>
              <a:t> are expected to be violated in almost all models.</a:t>
            </a:r>
          </a:p>
          <a:p>
            <a:r>
              <a:rPr lang="en-GB" sz="3400" dirty="0" smtClean="0">
                <a:solidFill>
                  <a:srgbClr val="0070C0"/>
                </a:solidFill>
              </a:rPr>
              <a:t>Experiments with higher mass leptons may be less precise than dedicated experiments but could see larger deviations.</a:t>
            </a:r>
          </a:p>
          <a:p>
            <a:r>
              <a:rPr lang="en-GB" sz="3400" dirty="0" smtClean="0">
                <a:solidFill>
                  <a:srgbClr val="0070C0"/>
                </a:solidFill>
              </a:rPr>
              <a:t>Many </a:t>
            </a:r>
            <a:r>
              <a:rPr lang="en-GB" sz="3400" dirty="0" smtClean="0">
                <a:solidFill>
                  <a:srgbClr val="FF0000"/>
                </a:solidFill>
              </a:rPr>
              <a:t>LFV</a:t>
            </a:r>
            <a:r>
              <a:rPr lang="en-GB" sz="3400" dirty="0" smtClean="0">
                <a:solidFill>
                  <a:srgbClr val="0070C0"/>
                </a:solidFill>
              </a:rPr>
              <a:t>, </a:t>
            </a:r>
            <a:r>
              <a:rPr lang="en-GB" sz="3400" dirty="0" smtClean="0">
                <a:solidFill>
                  <a:srgbClr val="FF0000"/>
                </a:solidFill>
              </a:rPr>
              <a:t>LNV</a:t>
            </a:r>
            <a:r>
              <a:rPr lang="en-GB" sz="3400" dirty="0" smtClean="0">
                <a:solidFill>
                  <a:srgbClr val="0070C0"/>
                </a:solidFill>
              </a:rPr>
              <a:t> </a:t>
            </a:r>
            <a:r>
              <a:rPr lang="en-GB" sz="3400" dirty="0">
                <a:solidFill>
                  <a:srgbClr val="0070C0"/>
                </a:solidFill>
              </a:rPr>
              <a:t>and Baryon Number Violation (</a:t>
            </a:r>
            <a:r>
              <a:rPr lang="en-GB" sz="3400" dirty="0">
                <a:solidFill>
                  <a:srgbClr val="FF0000"/>
                </a:solidFill>
              </a:rPr>
              <a:t>BNV</a:t>
            </a:r>
            <a:r>
              <a:rPr lang="en-GB" sz="3400" dirty="0">
                <a:solidFill>
                  <a:srgbClr val="0070C0"/>
                </a:solidFill>
              </a:rPr>
              <a:t>) </a:t>
            </a:r>
            <a:r>
              <a:rPr lang="en-GB" sz="3400" dirty="0" smtClean="0">
                <a:solidFill>
                  <a:srgbClr val="0070C0"/>
                </a:solidFill>
              </a:rPr>
              <a:t>searches are simple additions to core analyses (e.g. </a:t>
            </a:r>
            <a:r>
              <a:rPr lang="en-GB" sz="3400" dirty="0" smtClean="0">
                <a:solidFill>
                  <a:srgbClr val="FF0000"/>
                </a:solidFill>
              </a:rPr>
              <a:t>rare</a:t>
            </a:r>
            <a:r>
              <a:rPr lang="en-GB" sz="3400" dirty="0" smtClean="0">
                <a:solidFill>
                  <a:srgbClr val="0070C0"/>
                </a:solidFill>
              </a:rPr>
              <a:t> decays B</a:t>
            </a:r>
            <a:r>
              <a:rPr lang="en-GB" sz="3400" baseline="30000" dirty="0" smtClean="0">
                <a:solidFill>
                  <a:srgbClr val="0070C0"/>
                </a:solidFill>
              </a:rPr>
              <a:t>0</a:t>
            </a:r>
            <a:r>
              <a:rPr lang="en-GB" sz="3400" dirty="0" smtClean="0">
                <a:solidFill>
                  <a:srgbClr val="0070C0"/>
                </a:solidFill>
              </a:rPr>
              <a:t>→l</a:t>
            </a:r>
            <a:r>
              <a:rPr lang="en-GB" sz="3400" baseline="30000" dirty="0" smtClean="0">
                <a:solidFill>
                  <a:srgbClr val="0070C0"/>
                </a:solidFill>
              </a:rPr>
              <a:t>+</a:t>
            </a:r>
            <a:r>
              <a:rPr lang="en-GB" sz="3400" dirty="0" smtClean="0">
                <a:solidFill>
                  <a:srgbClr val="0070C0"/>
                </a:solidFill>
              </a:rPr>
              <a:t>l</a:t>
            </a:r>
            <a:r>
              <a:rPr lang="en-GB" sz="3400" baseline="30000" dirty="0" smtClean="0">
                <a:solidFill>
                  <a:srgbClr val="0070C0"/>
                </a:solidFill>
              </a:rPr>
              <a:t>-</a:t>
            </a:r>
            <a:r>
              <a:rPr lang="en-GB" sz="3400" dirty="0" smtClean="0">
                <a:solidFill>
                  <a:srgbClr val="0070C0"/>
                </a:solidFill>
              </a:rPr>
              <a:t> or </a:t>
            </a:r>
            <a:r>
              <a:rPr lang="en-GB" sz="3400" dirty="0" smtClean="0">
                <a:solidFill>
                  <a:srgbClr val="FF0000"/>
                </a:solidFill>
              </a:rPr>
              <a:t>FCNC</a:t>
            </a:r>
            <a:r>
              <a:rPr lang="en-GB" sz="3400" dirty="0" smtClean="0">
                <a:solidFill>
                  <a:srgbClr val="0070C0"/>
                </a:solidFill>
              </a:rPr>
              <a:t> in B</a:t>
            </a:r>
            <a:r>
              <a:rPr lang="en-GB" sz="3400" baseline="30000" dirty="0" smtClean="0">
                <a:solidFill>
                  <a:srgbClr val="0070C0"/>
                </a:solidFill>
              </a:rPr>
              <a:t>-</a:t>
            </a:r>
            <a:r>
              <a:rPr lang="en-GB" sz="3400" dirty="0" smtClean="0">
                <a:solidFill>
                  <a:srgbClr val="0070C0"/>
                </a:solidFill>
              </a:rPr>
              <a:t>→K</a:t>
            </a:r>
            <a:r>
              <a:rPr lang="en-GB" sz="3400" baseline="30000" dirty="0" smtClean="0">
                <a:solidFill>
                  <a:srgbClr val="0070C0"/>
                </a:solidFill>
              </a:rPr>
              <a:t>(*)</a:t>
            </a:r>
            <a:r>
              <a:rPr lang="en-GB" sz="3400" dirty="0" err="1" smtClean="0">
                <a:solidFill>
                  <a:srgbClr val="0070C0"/>
                </a:solidFill>
              </a:rPr>
              <a:t>l</a:t>
            </a:r>
            <a:r>
              <a:rPr lang="en-GB" sz="3400" baseline="30000" dirty="0" err="1" smtClean="0">
                <a:solidFill>
                  <a:srgbClr val="0070C0"/>
                </a:solidFill>
              </a:rPr>
              <a:t>+</a:t>
            </a:r>
            <a:r>
              <a:rPr lang="en-GB" sz="3400" dirty="0" err="1" smtClean="0">
                <a:solidFill>
                  <a:srgbClr val="0070C0"/>
                </a:solidFill>
              </a:rPr>
              <a:t>l</a:t>
            </a:r>
            <a:r>
              <a:rPr lang="en-GB" sz="3400" baseline="30000" dirty="0" smtClean="0">
                <a:solidFill>
                  <a:srgbClr val="0070C0"/>
                </a:solidFill>
              </a:rPr>
              <a:t>-</a:t>
            </a:r>
            <a:r>
              <a:rPr lang="en-GB" sz="3400" dirty="0" smtClean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4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" y="1563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This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5242842" cy="561662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Lepton Flavour Violation:</a:t>
            </a:r>
          </a:p>
          <a:p>
            <a:pPr lvl="1"/>
            <a:r>
              <a:rPr lang="en-GB" dirty="0">
                <a:latin typeface="Times New Roman"/>
                <a:cs typeface="Times New Roman"/>
              </a:rPr>
              <a:t>Υ(2,3S)</a:t>
            </a:r>
            <a:r>
              <a:rPr lang="el-GR" dirty="0">
                <a:latin typeface="Times New Roman"/>
                <a:cs typeface="Times New Roman"/>
              </a:rPr>
              <a:t>→</a:t>
            </a:r>
            <a:r>
              <a:rPr lang="en-GB" dirty="0">
                <a:latin typeface="Times New Roman"/>
                <a:cs typeface="Times New Roman"/>
              </a:rPr>
              <a:t>e</a:t>
            </a:r>
            <a:r>
              <a:rPr lang="el-GR" dirty="0">
                <a:latin typeface="Times New Roman"/>
                <a:cs typeface="Times New Roman"/>
              </a:rPr>
              <a:t>τ</a:t>
            </a:r>
            <a:r>
              <a:rPr lang="en-GB" dirty="0">
                <a:latin typeface="Times New Roman"/>
                <a:cs typeface="Times New Roman"/>
              </a:rPr>
              <a:t>/</a:t>
            </a:r>
            <a:r>
              <a:rPr lang="el-GR" dirty="0" smtClean="0">
                <a:latin typeface="Times New Roman"/>
                <a:cs typeface="Times New Roman"/>
              </a:rPr>
              <a:t>μτ</a:t>
            </a:r>
            <a:endParaRPr lang="en-GB" dirty="0" smtClean="0">
              <a:latin typeface="Times New Roman"/>
              <a:cs typeface="Times New Roman"/>
            </a:endParaRPr>
          </a:p>
          <a:p>
            <a:pPr lvl="1"/>
            <a:r>
              <a:rPr lang="en-GB" dirty="0"/>
              <a:t>B</a:t>
            </a:r>
            <a:r>
              <a:rPr lang="en-GB" baseline="30000" dirty="0"/>
              <a:t>0</a:t>
            </a:r>
            <a:r>
              <a:rPr lang="en-GB" dirty="0"/>
              <a:t>→e</a:t>
            </a:r>
            <a:r>
              <a:rPr lang="en-GB" baseline="30000" dirty="0"/>
              <a:t>+</a:t>
            </a:r>
            <a:r>
              <a:rPr lang="en-GB" dirty="0"/>
              <a:t>μ</a:t>
            </a:r>
            <a:r>
              <a:rPr lang="en-GB" baseline="30000" dirty="0"/>
              <a:t>-</a:t>
            </a:r>
            <a:r>
              <a:rPr lang="en-GB" dirty="0"/>
              <a:t>, B→</a:t>
            </a:r>
            <a:r>
              <a:rPr lang="en-GB" dirty="0" smtClean="0"/>
              <a:t>K</a:t>
            </a:r>
            <a:r>
              <a:rPr lang="en-GB" baseline="30000" dirty="0" smtClean="0"/>
              <a:t>*</a:t>
            </a:r>
            <a:r>
              <a:rPr lang="en-GB" dirty="0" err="1" smtClean="0"/>
              <a:t>l</a:t>
            </a:r>
            <a:r>
              <a:rPr lang="en-GB" baseline="30000" dirty="0" err="1" smtClean="0"/>
              <a:t>+</a:t>
            </a:r>
            <a:r>
              <a:rPr lang="en-GB" dirty="0" err="1" smtClean="0"/>
              <a:t>l</a:t>
            </a:r>
            <a:r>
              <a:rPr lang="en-GB" dirty="0" smtClean="0"/>
              <a:t>’</a:t>
            </a:r>
            <a:r>
              <a:rPr lang="en-GB" baseline="30000" dirty="0" smtClean="0"/>
              <a:t>-</a:t>
            </a:r>
            <a:r>
              <a:rPr lang="en-GB" dirty="0" smtClean="0"/>
              <a:t>, </a:t>
            </a:r>
            <a:r>
              <a:rPr lang="en-GB" dirty="0"/>
              <a:t>B→</a:t>
            </a:r>
            <a:r>
              <a:rPr lang="en-GB" dirty="0" smtClean="0"/>
              <a:t>π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μ</a:t>
            </a:r>
            <a:r>
              <a:rPr lang="en-GB" baseline="30000" dirty="0" smtClean="0"/>
              <a:t>-</a:t>
            </a:r>
          </a:p>
          <a:p>
            <a:pPr lvl="1"/>
            <a:r>
              <a:rPr lang="en-GB" dirty="0"/>
              <a:t>B</a:t>
            </a:r>
            <a:r>
              <a:rPr lang="en-GB" baseline="30000" dirty="0">
                <a:latin typeface="Times New Roman"/>
                <a:cs typeface="Times New Roman"/>
              </a:rPr>
              <a:t>±</a:t>
            </a:r>
            <a:r>
              <a:rPr lang="en-GB" dirty="0">
                <a:latin typeface="Times New Roman"/>
                <a:cs typeface="Times New Roman"/>
              </a:rPr>
              <a:t> →</a:t>
            </a:r>
            <a:r>
              <a:rPr lang="en-GB" dirty="0"/>
              <a:t>h</a:t>
            </a:r>
            <a:r>
              <a:rPr lang="en-GB" baseline="30000" dirty="0">
                <a:latin typeface="Times New Roman"/>
                <a:cs typeface="Times New Roman"/>
              </a:rPr>
              <a:t>±</a:t>
            </a:r>
            <a:r>
              <a:rPr lang="el-GR" dirty="0">
                <a:latin typeface="Times New Roman"/>
                <a:cs typeface="Times New Roman"/>
              </a:rPr>
              <a:t> τ</a:t>
            </a:r>
            <a:r>
              <a:rPr lang="en-GB" dirty="0"/>
              <a:t> l and B</a:t>
            </a:r>
            <a:r>
              <a:rPr lang="en-GB" baseline="30000" dirty="0"/>
              <a:t>0</a:t>
            </a:r>
            <a:r>
              <a:rPr lang="en-GB" dirty="0">
                <a:latin typeface="Times New Roman"/>
                <a:cs typeface="Times New Roman"/>
              </a:rPr>
              <a:t>→ </a:t>
            </a:r>
            <a:r>
              <a:rPr lang="en-GB" dirty="0" err="1"/>
              <a:t>l</a:t>
            </a:r>
            <a:r>
              <a:rPr lang="en-GB" baseline="30000" dirty="0" err="1"/>
              <a:t>+</a:t>
            </a:r>
            <a:r>
              <a:rPr lang="en-GB" dirty="0" err="1"/>
              <a:t>τ</a:t>
            </a:r>
            <a:r>
              <a:rPr lang="en-GB" baseline="30000" dirty="0"/>
              <a:t>-</a:t>
            </a:r>
            <a:endParaRPr lang="en-GB" dirty="0" smtClean="0"/>
          </a:p>
          <a:p>
            <a:r>
              <a:rPr lang="en-GB" dirty="0" smtClean="0"/>
              <a:t>Lepton Number Violation:</a:t>
            </a:r>
          </a:p>
          <a:p>
            <a:pPr lvl="1"/>
            <a:r>
              <a:rPr lang="en-GB" dirty="0"/>
              <a:t>B</a:t>
            </a:r>
            <a:r>
              <a:rPr lang="en-GB" baseline="30000" dirty="0"/>
              <a:t>+</a:t>
            </a:r>
            <a:r>
              <a:rPr lang="en-GB" dirty="0" smtClean="0"/>
              <a:t>→</a:t>
            </a:r>
            <a:r>
              <a:rPr lang="en-GB" dirty="0" err="1"/>
              <a:t>X</a:t>
            </a:r>
            <a:r>
              <a:rPr lang="en-GB" baseline="30000" dirty="0" err="1" smtClean="0"/>
              <a:t>-</a:t>
            </a:r>
            <a:r>
              <a:rPr lang="en-GB" dirty="0" err="1" smtClean="0"/>
              <a:t>l</a:t>
            </a:r>
            <a:r>
              <a:rPr lang="en-GB" baseline="30000" dirty="0" err="1" smtClean="0"/>
              <a:t>+</a:t>
            </a:r>
            <a:r>
              <a:rPr lang="en-GB" dirty="0" err="1" smtClean="0"/>
              <a:t>l</a:t>
            </a:r>
            <a:r>
              <a:rPr lang="en-GB" baseline="30000" dirty="0"/>
              <a:t>+</a:t>
            </a:r>
            <a:endParaRPr lang="en-GB" dirty="0" smtClean="0"/>
          </a:p>
          <a:p>
            <a:r>
              <a:rPr lang="en-GB" dirty="0" smtClean="0"/>
              <a:t>Baryon Number Violation:</a:t>
            </a:r>
          </a:p>
          <a:p>
            <a:pPr lvl="1"/>
            <a:r>
              <a:rPr lang="en-GB" dirty="0"/>
              <a:t>B→</a:t>
            </a:r>
            <a:r>
              <a:rPr lang="el-GR" dirty="0"/>
              <a:t>Λ</a:t>
            </a:r>
            <a:r>
              <a:rPr lang="en-GB" dirty="0"/>
              <a:t>l</a:t>
            </a:r>
            <a:r>
              <a:rPr lang="en-GB" baseline="30000" dirty="0" smtClean="0"/>
              <a:t>+</a:t>
            </a:r>
          </a:p>
          <a:p>
            <a:r>
              <a:rPr lang="en-GB" dirty="0"/>
              <a:t>Lepton Universality:</a:t>
            </a:r>
          </a:p>
          <a:p>
            <a:pPr lvl="1"/>
            <a:r>
              <a:rPr lang="en-GB" dirty="0"/>
              <a:t>B→ D</a:t>
            </a:r>
            <a:r>
              <a:rPr lang="en-GB" baseline="30000" dirty="0"/>
              <a:t>(*)</a:t>
            </a:r>
            <a:r>
              <a:rPr lang="el-GR" dirty="0">
                <a:latin typeface="Cambria Math"/>
                <a:ea typeface="Cambria Math"/>
              </a:rPr>
              <a:t>τυ</a:t>
            </a:r>
            <a:r>
              <a:rPr lang="en-GB" dirty="0">
                <a:latin typeface="Cambria Math"/>
                <a:ea typeface="Cambria Math"/>
              </a:rPr>
              <a:t> / </a:t>
            </a:r>
            <a:r>
              <a:rPr lang="en-GB" dirty="0"/>
              <a:t>B→ D</a:t>
            </a:r>
            <a:r>
              <a:rPr lang="en-GB" baseline="30000" dirty="0"/>
              <a:t>(*)</a:t>
            </a:r>
            <a:r>
              <a:rPr lang="en-GB" dirty="0">
                <a:latin typeface="Cambria Math"/>
                <a:ea typeface="Cambria Math"/>
              </a:rPr>
              <a:t>l</a:t>
            </a:r>
            <a:r>
              <a:rPr lang="el-GR" dirty="0">
                <a:latin typeface="Cambria Math"/>
                <a:ea typeface="Cambria Math"/>
              </a:rPr>
              <a:t>υ</a:t>
            </a:r>
            <a:r>
              <a:rPr lang="en-GB" dirty="0">
                <a:latin typeface="Cambria Math"/>
                <a:ea typeface="Cambria Math"/>
              </a:rPr>
              <a:t> ratio</a:t>
            </a:r>
          </a:p>
          <a:p>
            <a:pPr lvl="1"/>
            <a:r>
              <a:rPr lang="en-GB" dirty="0"/>
              <a:t>B→ K</a:t>
            </a:r>
            <a:r>
              <a:rPr lang="en-GB" baseline="30000" dirty="0"/>
              <a:t>(*)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/>
              <a:t>-</a:t>
            </a:r>
            <a:r>
              <a:rPr lang="en-GB" dirty="0">
                <a:latin typeface="Cambria Math"/>
                <a:ea typeface="Cambria Math"/>
              </a:rPr>
              <a:t> / </a:t>
            </a:r>
            <a:r>
              <a:rPr lang="en-GB" dirty="0"/>
              <a:t>K</a:t>
            </a:r>
            <a:r>
              <a:rPr lang="en-GB" baseline="30000" dirty="0"/>
              <a:t>(*)</a:t>
            </a:r>
            <a:r>
              <a:rPr lang="el-GR" dirty="0">
                <a:latin typeface="Cambria Math"/>
                <a:ea typeface="Cambria Math"/>
              </a:rPr>
              <a:t>μ</a:t>
            </a:r>
            <a:r>
              <a:rPr lang="en-GB" baseline="30000" dirty="0">
                <a:latin typeface="Cambria Math"/>
                <a:ea typeface="Cambria Math"/>
              </a:rPr>
              <a:t>+</a:t>
            </a:r>
            <a:r>
              <a:rPr lang="el-GR" dirty="0">
                <a:latin typeface="Cambria Math"/>
                <a:ea typeface="Cambria Math"/>
              </a:rPr>
              <a:t>μ</a:t>
            </a:r>
            <a:r>
              <a:rPr lang="en-GB" baseline="30000" dirty="0" smtClean="0">
                <a:latin typeface="Cambria Math"/>
                <a:ea typeface="Cambria Math"/>
              </a:rPr>
              <a:t>- </a:t>
            </a:r>
            <a:r>
              <a:rPr lang="en-GB" dirty="0" smtClean="0">
                <a:latin typeface="Cambria Math"/>
                <a:ea typeface="Cambria Math"/>
              </a:rPr>
              <a:t>ratio</a:t>
            </a:r>
            <a:endParaRPr lang="en-GB" dirty="0">
              <a:latin typeface="Cambria Math"/>
              <a:ea typeface="Cambria Math"/>
            </a:endParaRPr>
          </a:p>
          <a:p>
            <a:r>
              <a:rPr lang="en-GB" dirty="0" err="1" smtClean="0">
                <a:latin typeface="Cambria Math"/>
                <a:ea typeface="Cambria Math"/>
              </a:rPr>
              <a:t>τ</a:t>
            </a:r>
            <a:r>
              <a:rPr lang="en-GB" dirty="0" smtClean="0">
                <a:latin typeface="Cambria Math"/>
                <a:ea typeface="Cambria Math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mbria Math"/>
              </a:rPr>
              <a:t>Lepton Flavour Violation</a:t>
            </a:r>
          </a:p>
          <a:p>
            <a:r>
              <a:rPr lang="en-GB" dirty="0">
                <a:latin typeface="Cambria Math"/>
                <a:ea typeface="Cambria Math"/>
              </a:rPr>
              <a:t>τ </a:t>
            </a:r>
            <a:r>
              <a:rPr lang="en-GB" dirty="0">
                <a:latin typeface="Calibri" panose="020F0502020204030204" pitchFamily="34" charset="0"/>
                <a:ea typeface="Cambria Math"/>
              </a:rPr>
              <a:t>Lepton </a:t>
            </a:r>
            <a:r>
              <a:rPr lang="en-GB" dirty="0" smtClean="0">
                <a:latin typeface="Calibri" panose="020F0502020204030204" pitchFamily="34" charset="0"/>
                <a:ea typeface="Cambria Math"/>
              </a:rPr>
              <a:t>Universality Status</a:t>
            </a:r>
            <a:endParaRPr lang="en-GB" dirty="0">
              <a:latin typeface="Calibri" panose="020F0502020204030204" pitchFamily="34" charset="0"/>
              <a:ea typeface="Cambria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494362" y="2564904"/>
            <a:ext cx="3184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Results from </a:t>
            </a:r>
          </a:p>
          <a:p>
            <a:pPr algn="ctr"/>
            <a:r>
              <a:rPr lang="en-GB" sz="4400" dirty="0" smtClean="0"/>
              <a:t>2008-2016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5949280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discussion of charm decays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76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The BaBar and Belle Detectors</a:t>
            </a:r>
            <a:endParaRPr lang="en-GB" dirty="0"/>
          </a:p>
        </p:txBody>
      </p:sp>
      <p:pic>
        <p:nvPicPr>
          <p:cNvPr id="7" name="Content Placeholder 6" descr="marchiori-FPCP_p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5396" y="529138"/>
            <a:ext cx="8526462" cy="36495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29-Nov-2016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STFC/RAL. B and tau LFV, LNV and LUV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4797152"/>
            <a:ext cx="432048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0" dirty="0" smtClean="0">
                <a:solidFill>
                  <a:srgbClr val="3366FF"/>
                </a:solidFill>
                <a:latin typeface="Calibri" panose="020F0502020204030204" pitchFamily="34" charset="0"/>
              </a:rPr>
              <a:t>Common Features</a:t>
            </a:r>
            <a:r>
              <a:rPr lang="en-GB" sz="1600" b="0" dirty="0" smtClean="0">
                <a:latin typeface="Calibri" panose="020F0502020204030204" pitchFamily="34" charset="0"/>
              </a:rPr>
              <a:t>: asymmetric beam momenta, </a:t>
            </a:r>
            <a:r>
              <a:rPr lang="el-GR" sz="16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Υ</a:t>
            </a:r>
            <a:r>
              <a:rPr lang="en-GB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GB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600" b="0" dirty="0" smtClean="0">
                <a:latin typeface="Calibri" panose="020F0502020204030204" pitchFamily="34" charset="0"/>
                <a:cs typeface="Times New Roman"/>
              </a:rPr>
              <a:t>production, </a:t>
            </a:r>
            <a:r>
              <a:rPr lang="en-GB" sz="1600" b="0" dirty="0" smtClean="0">
                <a:latin typeface="Calibri" panose="020F0502020204030204" pitchFamily="34" charset="0"/>
              </a:rPr>
              <a:t>low multiplicity, low background, </a:t>
            </a:r>
            <a:r>
              <a:rPr lang="el-GR" sz="1600" b="0" dirty="0" smtClean="0">
                <a:latin typeface="Calibri" panose="020F0502020204030204" pitchFamily="34" charset="0"/>
                <a:cs typeface="Calibri"/>
              </a:rPr>
              <a:t>π</a:t>
            </a:r>
            <a:r>
              <a:rPr lang="en-GB" sz="1600" b="0" dirty="0" smtClean="0">
                <a:latin typeface="Calibri" panose="020F0502020204030204" pitchFamily="34" charset="0"/>
              </a:rPr>
              <a:t>/K particle identification, hermetic, good muon and electron identification with wide coverage. </a:t>
            </a:r>
            <a:endParaRPr lang="en-GB" sz="1600" b="0" dirty="0"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45002" y="5672205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92280" y="5672205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69400"/>
              </p:ext>
            </p:extLst>
          </p:nvPr>
        </p:nvGraphicFramePr>
        <p:xfrm>
          <a:off x="347881" y="4050655"/>
          <a:ext cx="1944216" cy="33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0" name="Equation" r:id="rId5" imgW="1333440" imgH="228600" progId="Equation.DSMT4">
                  <p:embed/>
                </p:oleObj>
              </mc:Choice>
              <mc:Fallback>
                <p:oleObj name="Equation" r:id="rId5" imgW="133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881" y="4050655"/>
                        <a:ext cx="1944216" cy="333294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344965"/>
              </p:ext>
            </p:extLst>
          </p:nvPr>
        </p:nvGraphicFramePr>
        <p:xfrm>
          <a:off x="7127329" y="3573016"/>
          <a:ext cx="19446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" name="Equation" r:id="rId7" imgW="1333440" imgH="228600" progId="Equation.DSMT4">
                  <p:embed/>
                </p:oleObj>
              </mc:Choice>
              <mc:Fallback>
                <p:oleObj name="Equation" r:id="rId7" imgW="13334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329" y="3573016"/>
                        <a:ext cx="1944687" cy="33337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7928" y="3933057"/>
            <a:ext cx="36645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50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Typical Analysis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29-Nov-2016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STFC/RAL. B and tau LFV, LNV and LUV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85979"/>
              </p:ext>
            </p:extLst>
          </p:nvPr>
        </p:nvGraphicFramePr>
        <p:xfrm>
          <a:off x="3516007" y="808948"/>
          <a:ext cx="20081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1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007" y="808948"/>
                        <a:ext cx="2008188" cy="431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007783"/>
              </p:ext>
            </p:extLst>
          </p:nvPr>
        </p:nvGraphicFramePr>
        <p:xfrm>
          <a:off x="395536" y="790160"/>
          <a:ext cx="25923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2" name="Equation" r:id="rId6" imgW="1638000" imgH="291960" progId="Equation.DSMT4">
                  <p:embed/>
                </p:oleObj>
              </mc:Choice>
              <mc:Fallback>
                <p:oleObj name="Equation" r:id="rId6" imgW="1638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790160"/>
                        <a:ext cx="2592387" cy="4619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RKCINPANPV3_p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1700808"/>
            <a:ext cx="2165063" cy="3880338"/>
          </a:xfrm>
          <a:prstGeom prst="rect">
            <a:avLst/>
          </a:prstGeom>
        </p:spPr>
      </p:pic>
      <p:pic>
        <p:nvPicPr>
          <p:cNvPr id="10" name="Picture 9" descr="RKCINPANPV3_p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1700808"/>
            <a:ext cx="2200459" cy="3880338"/>
          </a:xfrm>
          <a:prstGeom prst="rect">
            <a:avLst/>
          </a:prstGeom>
        </p:spPr>
      </p:pic>
      <p:pic>
        <p:nvPicPr>
          <p:cNvPr id="11" name="Picture 10" descr="RKCINPANPV3_p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1700808"/>
            <a:ext cx="2064774" cy="39155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81972" y="836712"/>
            <a:ext cx="18389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0" dirty="0" smtClean="0">
                <a:latin typeface="CorisandeRegular"/>
              </a:rPr>
              <a:t>Event Topology</a:t>
            </a:r>
            <a:endParaRPr lang="en-GB" b="0" dirty="0">
              <a:latin typeface="Corisande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070" y="5616316"/>
            <a:ext cx="78488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0" dirty="0" smtClean="0">
                <a:latin typeface="CorisandeRegular"/>
              </a:rPr>
              <a:t>Plus Fisher Discriminants (F), Boosted Decision Trees (BDT), Neural Networks (NN) and </a:t>
            </a:r>
            <a:r>
              <a:rPr lang="en-GB" b="0" dirty="0" err="1" smtClean="0">
                <a:latin typeface="CorisandeRegular"/>
              </a:rPr>
              <a:t>unbinned</a:t>
            </a:r>
            <a:r>
              <a:rPr lang="en-GB" b="0" dirty="0" smtClean="0">
                <a:latin typeface="CorisandeRegular"/>
              </a:rPr>
              <a:t> Maximum </a:t>
            </a:r>
            <a:r>
              <a:rPr lang="en-GB" dirty="0">
                <a:latin typeface="CorisandeRegular"/>
              </a:rPr>
              <a:t>L</a:t>
            </a:r>
            <a:r>
              <a:rPr lang="en-GB" b="0" dirty="0" smtClean="0">
                <a:latin typeface="CorisandeRegular"/>
              </a:rPr>
              <a:t>ikelihood (ML) fits</a:t>
            </a:r>
            <a:endParaRPr lang="en-GB" b="0" dirty="0">
              <a:latin typeface="CorisandeRegular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27584" y="1772816"/>
          <a:ext cx="86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3" name="Equation" r:id="rId11" imgW="863280" imgH="241200" progId="Equation.DSMT4">
                  <p:embed/>
                </p:oleObj>
              </mc:Choice>
              <mc:Fallback>
                <p:oleObj name="Equation" r:id="rId11" imgW="863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8636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716016" y="1772816"/>
          <a:ext cx="876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" name="Equation" r:id="rId13" imgW="876240" imgH="228600" progId="Equation.DSMT4">
                  <p:embed/>
                </p:oleObj>
              </mc:Choice>
              <mc:Fallback>
                <p:oleObj name="Equation" r:id="rId13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772816"/>
                        <a:ext cx="876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51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2060848"/>
            <a:ext cx="8568952" cy="20870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LFV in </a:t>
            </a:r>
            <a:r>
              <a:rPr lang="en-GB" dirty="0" smtClean="0">
                <a:latin typeface="Times New Roman"/>
                <a:cs typeface="Times New Roman"/>
              </a:rPr>
              <a:t>Υ(2,3S)</a:t>
            </a:r>
            <a:r>
              <a:rPr lang="el-GR" dirty="0" smtClean="0">
                <a:latin typeface="Times New Roman"/>
                <a:cs typeface="Times New Roman"/>
              </a:rPr>
              <a:t>→</a:t>
            </a:r>
            <a:r>
              <a:rPr lang="en-GB" dirty="0" smtClean="0">
                <a:latin typeface="Times New Roman"/>
                <a:cs typeface="Times New Roman"/>
              </a:rPr>
              <a:t>e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en-GB" dirty="0" smtClean="0">
                <a:latin typeface="Times New Roman"/>
                <a:cs typeface="Times New Roman"/>
              </a:rPr>
              <a:t>/</a:t>
            </a:r>
            <a:r>
              <a:rPr lang="el-GR" dirty="0" smtClean="0">
                <a:latin typeface="Times New Roman"/>
                <a:cs typeface="Times New Roman"/>
              </a:rPr>
              <a:t>μτ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6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CLEO (PRL 101 (2008) 201601: </a:t>
            </a:r>
            <a:r>
              <a:rPr lang="el-GR" sz="1800" dirty="0" smtClean="0">
                <a:latin typeface="Cambria Math"/>
                <a:ea typeface="Cambria Math"/>
                <a:cs typeface="Times New Roman"/>
              </a:rPr>
              <a:t>Υ</a:t>
            </a:r>
            <a:r>
              <a:rPr lang="en-GB" sz="1800" dirty="0" smtClean="0">
                <a:cs typeface="Times New Roman"/>
              </a:rPr>
              <a:t>(2S)→</a:t>
            </a:r>
            <a:r>
              <a:rPr lang="el-GR" sz="1800" dirty="0" smtClean="0">
                <a:cs typeface="Times New Roman"/>
              </a:rPr>
              <a:t>μτ</a:t>
            </a:r>
            <a:r>
              <a:rPr lang="en-GB" sz="1800" dirty="0" smtClean="0">
                <a:cs typeface="Times New Roman"/>
              </a:rPr>
              <a:t> &lt; 1.44 x 10</a:t>
            </a:r>
            <a:r>
              <a:rPr lang="en-GB" sz="1800" baseline="30000" dirty="0" smtClean="0">
                <a:cs typeface="Times New Roman"/>
              </a:rPr>
              <a:t>-5</a:t>
            </a:r>
            <a:r>
              <a:rPr lang="en-GB" sz="1800" dirty="0" smtClean="0">
                <a:cs typeface="Times New Roman"/>
              </a:rPr>
              <a:t>, </a:t>
            </a:r>
            <a:r>
              <a:rPr lang="el-GR" sz="1800" dirty="0" smtClean="0">
                <a:latin typeface="Cambria Math"/>
                <a:ea typeface="Cambria Math"/>
                <a:cs typeface="Times New Roman"/>
              </a:rPr>
              <a:t>Υ</a:t>
            </a:r>
            <a:r>
              <a:rPr lang="en-GB" sz="1800" dirty="0" smtClean="0">
                <a:cs typeface="Times New Roman"/>
              </a:rPr>
              <a:t>(3S</a:t>
            </a:r>
            <a:r>
              <a:rPr lang="en-GB" sz="1800" dirty="0">
                <a:cs typeface="Times New Roman"/>
              </a:rPr>
              <a:t>)→</a:t>
            </a:r>
            <a:r>
              <a:rPr lang="el-GR" sz="1800" dirty="0">
                <a:cs typeface="Times New Roman"/>
              </a:rPr>
              <a:t>μτ</a:t>
            </a:r>
            <a:r>
              <a:rPr lang="en-GB" sz="1800" dirty="0">
                <a:cs typeface="Times New Roman"/>
              </a:rPr>
              <a:t> &lt; </a:t>
            </a:r>
            <a:r>
              <a:rPr lang="en-GB" sz="1800" dirty="0" smtClean="0">
                <a:cs typeface="Times New Roman"/>
              </a:rPr>
              <a:t>2.03 x 10</a:t>
            </a:r>
            <a:r>
              <a:rPr lang="en-GB" sz="1800" baseline="30000" dirty="0" smtClean="0">
                <a:cs typeface="Times New Roman"/>
              </a:rPr>
              <a:t>-5</a:t>
            </a:r>
          </a:p>
          <a:p>
            <a:r>
              <a:rPr lang="en-GB" sz="1800" dirty="0" smtClean="0">
                <a:cs typeface="Times New Roman"/>
              </a:rPr>
              <a:t>Theory:</a:t>
            </a:r>
            <a:endParaRPr lang="en-GB" sz="1800" dirty="0"/>
          </a:p>
          <a:p>
            <a:pPr marL="457200" lvl="1" indent="0">
              <a:buNone/>
            </a:pPr>
            <a:endParaRPr lang="en-GB" sz="1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GB" sz="1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3410"/>
            <a:ext cx="4867372" cy="188823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086323"/>
              </p:ext>
            </p:extLst>
          </p:nvPr>
        </p:nvGraphicFramePr>
        <p:xfrm>
          <a:off x="1576889" y="980728"/>
          <a:ext cx="591821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9" name="Equation" r:id="rId5" imgW="4470120" imgH="761760" progId="Equation.DSMT4">
                  <p:embed/>
                </p:oleObj>
              </mc:Choice>
              <mc:Fallback>
                <p:oleObj name="Equation" r:id="rId5" imgW="44701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6889" y="980728"/>
                        <a:ext cx="5918214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208341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i="1" dirty="0" smtClean="0"/>
              <a:t>SUSY loops</a:t>
            </a:r>
          </a:p>
          <a:p>
            <a:pPr marL="342900" indent="-342900">
              <a:buAutoNum type="alphaLcParenR"/>
            </a:pPr>
            <a:r>
              <a:rPr lang="en-GB" i="1" dirty="0" smtClean="0"/>
              <a:t>SUSY loops</a:t>
            </a:r>
          </a:p>
          <a:p>
            <a:pPr marL="342900" indent="-342900">
              <a:buAutoNum type="alphaLcParenR"/>
            </a:pPr>
            <a:r>
              <a:rPr lang="en-GB" i="1" dirty="0" smtClean="0"/>
              <a:t>SUSY Higgs doublet H</a:t>
            </a:r>
          </a:p>
          <a:p>
            <a:pPr marL="342900" indent="-342900">
              <a:buAutoNum type="alphaLcParenR"/>
            </a:pPr>
            <a:r>
              <a:rPr lang="en-GB" i="1" dirty="0" smtClean="0"/>
              <a:t>Anomalous Z or Z’</a:t>
            </a:r>
          </a:p>
          <a:p>
            <a:pPr marL="342900" indent="-342900">
              <a:buAutoNum type="alphaLcParenR"/>
            </a:pPr>
            <a:r>
              <a:rPr lang="en-GB" i="1" dirty="0" err="1" smtClean="0"/>
              <a:t>Leptoquark</a:t>
            </a:r>
            <a:r>
              <a:rPr lang="en-GB" i="1" dirty="0" smtClean="0"/>
              <a:t> L</a:t>
            </a:r>
          </a:p>
          <a:p>
            <a:pPr marL="342900" indent="-342900">
              <a:buAutoNum type="alphaLcParenR"/>
            </a:pPr>
            <a:r>
              <a:rPr lang="en-GB" i="1" dirty="0" smtClean="0"/>
              <a:t>Contact interaction</a:t>
            </a:r>
          </a:p>
          <a:p>
            <a:r>
              <a:rPr lang="en-GB" i="1" dirty="0" smtClean="0"/>
              <a:t>Probes 1-10 </a:t>
            </a:r>
            <a:r>
              <a:rPr lang="en-GB" i="1" dirty="0" err="1" smtClean="0"/>
              <a:t>TeV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4288" y="17469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PRL 104, 151802 (2010)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87128"/>
            <a:ext cx="2880320" cy="215579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80111"/>
            <a:ext cx="3744416" cy="1990566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27965"/>
              </p:ext>
            </p:extLst>
          </p:nvPr>
        </p:nvGraphicFramePr>
        <p:xfrm>
          <a:off x="6468345" y="6122685"/>
          <a:ext cx="1841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0" name="Equation" r:id="rId9" imgW="1460160" imgH="228600" progId="Equation.DSMT4">
                  <p:embed/>
                </p:oleObj>
              </mc:Choice>
              <mc:Fallback>
                <p:oleObj name="Equation" r:id="rId9" imgW="14601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8345" y="6122685"/>
                        <a:ext cx="1841500" cy="287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73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 smtClean="0"/>
              <a:t>LFV in B</a:t>
            </a:r>
            <a:r>
              <a:rPr lang="en-GB" sz="3200" baseline="30000" dirty="0" smtClean="0"/>
              <a:t>0</a:t>
            </a:r>
            <a:r>
              <a:rPr lang="en-GB" sz="3200" dirty="0" smtClean="0"/>
              <a:t>→e</a:t>
            </a:r>
            <a:r>
              <a:rPr lang="en-GB" sz="3200" baseline="30000" dirty="0" smtClean="0"/>
              <a:t>+</a:t>
            </a:r>
            <a:r>
              <a:rPr lang="en-GB" sz="3200" dirty="0" smtClean="0"/>
              <a:t>μ</a:t>
            </a:r>
            <a:r>
              <a:rPr lang="en-GB" sz="3200" baseline="30000" dirty="0" smtClean="0"/>
              <a:t>-</a:t>
            </a:r>
            <a:r>
              <a:rPr lang="en-GB" sz="3200" dirty="0" smtClean="0"/>
              <a:t>, B→K</a:t>
            </a:r>
            <a:r>
              <a:rPr lang="en-GB" sz="3200" baseline="30000" dirty="0" smtClean="0"/>
              <a:t>*</a:t>
            </a:r>
            <a:r>
              <a:rPr lang="en-GB" sz="3200" dirty="0" err="1" smtClean="0"/>
              <a:t>l</a:t>
            </a:r>
            <a:r>
              <a:rPr lang="en-GB" sz="3200" baseline="30000" dirty="0" err="1" smtClean="0"/>
              <a:t>+</a:t>
            </a:r>
            <a:r>
              <a:rPr lang="en-GB" sz="3200" dirty="0" err="1" smtClean="0"/>
              <a:t>l</a:t>
            </a:r>
            <a:r>
              <a:rPr lang="en-GB" sz="3200" dirty="0" smtClean="0"/>
              <a:t>’</a:t>
            </a:r>
            <a:r>
              <a:rPr lang="en-GB" sz="3200" baseline="30000" dirty="0" smtClean="0"/>
              <a:t>-</a:t>
            </a:r>
            <a:r>
              <a:rPr lang="en-GB" sz="3200" dirty="0" smtClean="0"/>
              <a:t>, B→π</a:t>
            </a:r>
            <a:r>
              <a:rPr lang="en-GB" sz="3200" dirty="0" err="1" smtClean="0"/>
              <a:t>e</a:t>
            </a:r>
            <a:r>
              <a:rPr lang="en-GB" sz="3200" baseline="30000" dirty="0" err="1" smtClean="0"/>
              <a:t>+</a:t>
            </a:r>
            <a:r>
              <a:rPr lang="en-GB" sz="3200" dirty="0" err="1" smtClean="0"/>
              <a:t>μ</a:t>
            </a:r>
            <a:r>
              <a:rPr lang="en-GB" sz="3200" baseline="30000" dirty="0" smtClean="0"/>
              <a:t>-</a:t>
            </a:r>
            <a:endParaRPr lang="en-GB" sz="32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7"/>
            <a:ext cx="6280091" cy="2592288"/>
          </a:xfrm>
        </p:spPr>
        <p:txBody>
          <a:bodyPr>
            <a:normAutofit fontScale="92500" lnSpcReduction="20000"/>
          </a:bodyPr>
          <a:lstStyle/>
          <a:p>
            <a:r>
              <a:rPr lang="en-GB" sz="1900" dirty="0" smtClean="0"/>
              <a:t>B</a:t>
            </a:r>
            <a:r>
              <a:rPr lang="en-GB" sz="1900" baseline="30000" dirty="0" smtClean="0"/>
              <a:t>0</a:t>
            </a:r>
            <a:r>
              <a:rPr lang="en-GB" sz="1900" dirty="0" smtClean="0"/>
              <a:t>→e</a:t>
            </a:r>
            <a:r>
              <a:rPr lang="en-GB" sz="1900" baseline="30000" dirty="0" smtClean="0"/>
              <a:t>+</a:t>
            </a:r>
            <a:r>
              <a:rPr lang="en-GB" sz="1900" dirty="0" smtClean="0"/>
              <a:t>μ</a:t>
            </a:r>
            <a:r>
              <a:rPr lang="en-GB" sz="1900" baseline="30000" dirty="0" smtClean="0"/>
              <a:t>- </a:t>
            </a:r>
            <a:r>
              <a:rPr lang="en-GB" sz="1900" dirty="0" smtClean="0"/>
              <a:t>: </a:t>
            </a:r>
            <a:r>
              <a:rPr lang="en-GB" sz="1900" dirty="0"/>
              <a:t>l</a:t>
            </a:r>
            <a:r>
              <a:rPr lang="en-GB" sz="1900" dirty="0" smtClean="0"/>
              <a:t>ike D</a:t>
            </a:r>
            <a:r>
              <a:rPr lang="en-GB" sz="1900" baseline="30000" dirty="0" smtClean="0"/>
              <a:t>0</a:t>
            </a:r>
            <a:r>
              <a:rPr lang="en-GB" sz="1900" dirty="0" smtClean="0"/>
              <a:t>→e</a:t>
            </a:r>
            <a:r>
              <a:rPr lang="en-GB" sz="1900" baseline="30000" dirty="0" smtClean="0"/>
              <a:t>+</a:t>
            </a:r>
            <a:r>
              <a:rPr lang="en-GB" sz="1900" dirty="0" smtClean="0"/>
              <a:t>μ</a:t>
            </a:r>
            <a:r>
              <a:rPr lang="en-GB" sz="1900" baseline="30000" dirty="0" smtClean="0"/>
              <a:t>-</a:t>
            </a:r>
            <a:r>
              <a:rPr lang="en-GB" sz="1900" dirty="0" smtClean="0"/>
              <a:t>, part </a:t>
            </a:r>
            <a:r>
              <a:rPr lang="en-GB" sz="1900" dirty="0"/>
              <a:t>of FCNC search</a:t>
            </a:r>
            <a:r>
              <a:rPr lang="en-GB" sz="1900" dirty="0" smtClean="0"/>
              <a:t>.</a:t>
            </a:r>
          </a:p>
          <a:p>
            <a:pPr lvl="1"/>
            <a:r>
              <a:rPr lang="en-GB" sz="1900" dirty="0" smtClean="0"/>
              <a:t>PRD 77, 032007 (2008)</a:t>
            </a:r>
          </a:p>
          <a:p>
            <a:pPr lvl="1"/>
            <a:r>
              <a:rPr lang="en-GB" sz="1900" dirty="0" smtClean="0"/>
              <a:t>PRD 77, 091104 (2008)</a:t>
            </a:r>
            <a:endParaRPr lang="en-GB" sz="1900" dirty="0"/>
          </a:p>
          <a:p>
            <a:r>
              <a:rPr lang="en-GB" sz="1900" dirty="0" smtClean="0"/>
              <a:t>B→K*</a:t>
            </a:r>
            <a:r>
              <a:rPr lang="en-GB" sz="1900" dirty="0" err="1" smtClean="0"/>
              <a:t>l</a:t>
            </a:r>
            <a:r>
              <a:rPr lang="en-GB" sz="1900" baseline="30000" dirty="0" err="1" smtClean="0"/>
              <a:t>+</a:t>
            </a:r>
            <a:r>
              <a:rPr lang="en-GB" sz="1900" dirty="0" err="1" smtClean="0"/>
              <a:t>l</a:t>
            </a:r>
            <a:r>
              <a:rPr lang="en-GB" sz="1900" baseline="30000" dirty="0" smtClean="0"/>
              <a:t>- </a:t>
            </a:r>
            <a:r>
              <a:rPr lang="en-GB" sz="1900" dirty="0" smtClean="0"/>
              <a:t>: FCNC, Branching Fractions, Polarisation, Asymmetries, Universality.</a:t>
            </a:r>
          </a:p>
          <a:p>
            <a:pPr lvl="1"/>
            <a:r>
              <a:rPr lang="en-GB" sz="1900" dirty="0" smtClean="0"/>
              <a:t>PRD 73, 092001 (2006)</a:t>
            </a:r>
          </a:p>
          <a:p>
            <a:pPr lvl="1"/>
            <a:r>
              <a:rPr lang="en-GB" sz="1900" dirty="0" smtClean="0"/>
              <a:t>PRD 85, 071103 (2012)</a:t>
            </a:r>
          </a:p>
          <a:p>
            <a:r>
              <a:rPr lang="en-GB" sz="1900" dirty="0" smtClean="0"/>
              <a:t>B→π</a:t>
            </a:r>
            <a:r>
              <a:rPr lang="en-GB" sz="1900" dirty="0" err="1" smtClean="0"/>
              <a:t>e</a:t>
            </a:r>
            <a:r>
              <a:rPr lang="en-GB" sz="1900" baseline="30000" dirty="0" err="1" smtClean="0"/>
              <a:t>+</a:t>
            </a:r>
            <a:r>
              <a:rPr lang="en-GB" sz="1900" dirty="0" err="1" smtClean="0"/>
              <a:t>μ</a:t>
            </a:r>
            <a:r>
              <a:rPr lang="en-GB" sz="1900" baseline="30000" dirty="0" smtClean="0"/>
              <a:t>-</a:t>
            </a:r>
            <a:r>
              <a:rPr lang="en-GB" sz="1900" dirty="0" smtClean="0"/>
              <a:t> : FCNC searches</a:t>
            </a:r>
          </a:p>
          <a:p>
            <a:pPr lvl="1"/>
            <a:r>
              <a:rPr lang="en-GB" sz="1900" dirty="0" smtClean="0"/>
              <a:t>PRL 99, 051801 </a:t>
            </a:r>
            <a:r>
              <a:rPr lang="en-GB" sz="1900" dirty="0"/>
              <a:t>(</a:t>
            </a:r>
            <a:r>
              <a:rPr lang="en-GB" sz="1900" dirty="0" smtClean="0"/>
              <a:t>2007)</a:t>
            </a:r>
            <a:endParaRPr lang="en-GB" sz="1900" dirty="0"/>
          </a:p>
          <a:p>
            <a:pPr lvl="1"/>
            <a:endParaRPr lang="en-GB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 descr="1204.3933v1_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5466650" cy="1152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16" y="692696"/>
            <a:ext cx="3613684" cy="5519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3166" y="3645024"/>
            <a:ext cx="25202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New Physics processes: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23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LFV in B</a:t>
            </a:r>
            <a:r>
              <a:rPr lang="en-GB" baseline="30000" dirty="0" smtClean="0">
                <a:latin typeface="Times New Roman"/>
                <a:cs typeface="Times New Roman"/>
              </a:rPr>
              <a:t>±</a:t>
            </a:r>
            <a:r>
              <a:rPr lang="en-GB" dirty="0" smtClean="0">
                <a:latin typeface="Times New Roman"/>
                <a:cs typeface="Times New Roman"/>
              </a:rPr>
              <a:t> →</a:t>
            </a:r>
            <a:r>
              <a:rPr lang="en-GB" dirty="0" smtClean="0"/>
              <a:t>h</a:t>
            </a:r>
            <a:r>
              <a:rPr lang="en-GB" baseline="30000" dirty="0" smtClean="0">
                <a:latin typeface="Times New Roman"/>
                <a:cs typeface="Times New Roman"/>
              </a:rPr>
              <a:t>±</a:t>
            </a:r>
            <a:r>
              <a:rPr lang="el-GR" dirty="0" smtClean="0">
                <a:latin typeface="Times New Roman"/>
                <a:cs typeface="Times New Roman"/>
              </a:rPr>
              <a:t> τ</a:t>
            </a:r>
            <a:r>
              <a:rPr lang="en-GB" dirty="0" smtClean="0"/>
              <a:t> </a:t>
            </a:r>
            <a:r>
              <a:rPr lang="en-GB" dirty="0"/>
              <a:t>l and </a:t>
            </a:r>
            <a:r>
              <a:rPr lang="en-GB" dirty="0" smtClean="0"/>
              <a:t>B</a:t>
            </a:r>
            <a:r>
              <a:rPr lang="en-GB" baseline="30000" dirty="0" smtClean="0"/>
              <a:t>0</a:t>
            </a:r>
            <a:r>
              <a:rPr lang="en-GB" dirty="0" smtClean="0">
                <a:latin typeface="Times New Roman"/>
                <a:cs typeface="Times New Roman"/>
              </a:rPr>
              <a:t>→ </a:t>
            </a:r>
            <a:r>
              <a:rPr lang="en-GB" dirty="0" err="1" smtClean="0"/>
              <a:t>l</a:t>
            </a:r>
            <a:r>
              <a:rPr lang="en-GB" baseline="30000" dirty="0" err="1" smtClean="0"/>
              <a:t>+</a:t>
            </a:r>
            <a:r>
              <a:rPr lang="en-GB" dirty="0" err="1" smtClean="0"/>
              <a:t>τ</a:t>
            </a:r>
            <a:r>
              <a:rPr lang="en-GB" baseline="30000" dirty="0" smtClean="0"/>
              <a:t>-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2530"/>
            <a:ext cx="3744416" cy="26594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29-Nov-2016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STFC/RAL. B and tau LFV, LNV and LUV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4AFE-297C-4310-BA75-106F43B3CB2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2" y="3501007"/>
            <a:ext cx="3876470" cy="2592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91085"/>
            <a:ext cx="4265317" cy="2602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216024" cy="299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88840"/>
            <a:ext cx="156035" cy="2160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64288" y="446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PRD 86, 012004 (2012)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PRD 77, 091104 (2008)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5" name="Picture 14" descr="planck2012_p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069" y="934850"/>
            <a:ext cx="3154558" cy="2324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591071"/>
            <a:ext cx="2232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ecoil method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6025921"/>
            <a:ext cx="4032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MSSM prediction BF(B</a:t>
            </a:r>
            <a:r>
              <a:rPr lang="en-US" baseline="30000" smtClean="0"/>
              <a:t>0</a:t>
            </a:r>
            <a:r>
              <a:rPr lang="en-GB" dirty="0" smtClean="0"/>
              <a:t> →</a:t>
            </a:r>
            <a:r>
              <a:rPr lang="en-GB" dirty="0"/>
              <a:t> </a:t>
            </a:r>
            <a:r>
              <a:rPr lang="en-GB" dirty="0" err="1" smtClean="0"/>
              <a:t>l</a:t>
            </a:r>
            <a:r>
              <a:rPr lang="en-GB" baseline="30000" dirty="0" err="1" smtClean="0"/>
              <a:t>+</a:t>
            </a:r>
            <a:r>
              <a:rPr lang="en-GB" dirty="0" err="1" smtClean="0"/>
              <a:t>τ</a:t>
            </a:r>
            <a:r>
              <a:rPr lang="en-GB" baseline="30000" dirty="0" smtClean="0"/>
              <a:t>-</a:t>
            </a:r>
            <a:r>
              <a:rPr lang="en-GB" dirty="0" smtClean="0"/>
              <a:t>) ~2 x 10</a:t>
            </a:r>
            <a:r>
              <a:rPr lang="en-GB" baseline="30000" dirty="0" smtClean="0"/>
              <a:t>-10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3981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2674"/>
            <a:ext cx="2987581" cy="1512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896834" cy="550547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LNV search </a:t>
            </a:r>
            <a:r>
              <a:rPr lang="en-GB" sz="2000" dirty="0"/>
              <a:t>in B</a:t>
            </a:r>
            <a:r>
              <a:rPr lang="en-GB" sz="2000" baseline="30000" dirty="0"/>
              <a:t>+</a:t>
            </a:r>
            <a:r>
              <a:rPr lang="en-GB" sz="2000" dirty="0"/>
              <a:t>→</a:t>
            </a:r>
            <a:r>
              <a:rPr lang="en-GB" sz="2000" dirty="0" err="1"/>
              <a:t>h</a:t>
            </a:r>
            <a:r>
              <a:rPr lang="en-GB" sz="2000" baseline="30000" dirty="0" err="1"/>
              <a:t>-</a:t>
            </a:r>
            <a:r>
              <a:rPr lang="en-GB" sz="2000" dirty="0" err="1"/>
              <a:t>l</a:t>
            </a:r>
            <a:r>
              <a:rPr lang="en-GB" sz="2000" baseline="30000" dirty="0" err="1"/>
              <a:t>+</a:t>
            </a:r>
            <a:r>
              <a:rPr lang="en-GB" sz="2000" dirty="0" err="1"/>
              <a:t>l</a:t>
            </a:r>
            <a:r>
              <a:rPr lang="en-GB" sz="2000" baseline="30000" dirty="0" smtClean="0"/>
              <a:t>+  </a:t>
            </a:r>
            <a:r>
              <a:rPr lang="en-GB" sz="2000" dirty="0" smtClean="0"/>
              <a:t>(h=D/K/</a:t>
            </a:r>
            <a:r>
              <a:rPr lang="el-GR" sz="2000" dirty="0" smtClean="0">
                <a:latin typeface="Calibri"/>
              </a:rPr>
              <a:t>π</a:t>
            </a:r>
            <a:r>
              <a:rPr lang="en-GB" sz="2000" dirty="0" smtClean="0">
                <a:latin typeface="Calibri"/>
              </a:rPr>
              <a:t>, l=e/</a:t>
            </a:r>
            <a:r>
              <a:rPr lang="el-GR" sz="2000" dirty="0" smtClean="0">
                <a:latin typeface="Calibri"/>
              </a:rPr>
              <a:t>μ</a:t>
            </a:r>
            <a:r>
              <a:rPr lang="en-GB" sz="2000" dirty="0" smtClean="0">
                <a:latin typeface="Calibri"/>
              </a:rPr>
              <a:t>)</a:t>
            </a:r>
            <a:endParaRPr lang="en-GB" sz="2000" dirty="0" smtClean="0"/>
          </a:p>
          <a:p>
            <a:r>
              <a:rPr lang="en-GB" sz="2000" dirty="0" smtClean="0"/>
              <a:t>Possible mechanism: exchange of </a:t>
            </a:r>
            <a:r>
              <a:rPr lang="en-GB" sz="2000" dirty="0" err="1" smtClean="0"/>
              <a:t>Majorana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Cambria Math"/>
                <a:ea typeface="Cambria Math"/>
              </a:rPr>
              <a:t>υ (</a:t>
            </a:r>
            <a:r>
              <a:rPr lang="el-GR" sz="2000" dirty="0" smtClean="0">
                <a:latin typeface="Cambria Math"/>
                <a:ea typeface="Cambria Math"/>
              </a:rPr>
              <a:t>Δ</a:t>
            </a:r>
            <a:r>
              <a:rPr lang="en-GB" sz="2000" dirty="0" smtClean="0">
                <a:latin typeface="Cambria Math"/>
                <a:ea typeface="Cambria Math"/>
              </a:rPr>
              <a:t>L=2) or 4</a:t>
            </a:r>
            <a:r>
              <a:rPr lang="en-GB" sz="2000" baseline="30000" dirty="0" smtClean="0">
                <a:latin typeface="Cambria Math"/>
                <a:ea typeface="Cambria Math"/>
              </a:rPr>
              <a:t>th</a:t>
            </a:r>
            <a:r>
              <a:rPr lang="en-GB" sz="2000" dirty="0" smtClean="0">
                <a:latin typeface="Cambria Math"/>
                <a:ea typeface="Cambria Math"/>
              </a:rPr>
              <a:t> neutrino generation</a:t>
            </a:r>
            <a:r>
              <a:rPr lang="en-GB" sz="2000" dirty="0" smtClean="0"/>
              <a:t>. But mass and coupling are unknown.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3" y="1788514"/>
            <a:ext cx="2517023" cy="236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LNV and </a:t>
            </a:r>
            <a:r>
              <a:rPr lang="en-GB" dirty="0" err="1" smtClean="0"/>
              <a:t>Majorana</a:t>
            </a:r>
            <a:r>
              <a:rPr lang="en-GB" dirty="0" smtClean="0"/>
              <a:t> </a:t>
            </a:r>
            <a:r>
              <a:rPr lang="el-GR" dirty="0" smtClean="0">
                <a:latin typeface="Cambria Math"/>
                <a:ea typeface="Cambria Math"/>
              </a:rPr>
              <a:t>υ</a:t>
            </a:r>
            <a:r>
              <a:rPr lang="en-GB" dirty="0" smtClean="0">
                <a:latin typeface="Cambria Math"/>
                <a:ea typeface="Cambria Math"/>
              </a:rPr>
              <a:t> </a:t>
            </a:r>
            <a:r>
              <a:rPr lang="en-GB" dirty="0" smtClean="0"/>
              <a:t>in B</a:t>
            </a:r>
            <a:r>
              <a:rPr lang="en-GB" baseline="30000" dirty="0"/>
              <a:t>+</a:t>
            </a:r>
            <a:r>
              <a:rPr lang="en-GB" dirty="0" smtClean="0"/>
              <a:t>→</a:t>
            </a:r>
            <a:r>
              <a:rPr lang="en-GB" dirty="0" err="1"/>
              <a:t>X</a:t>
            </a:r>
            <a:r>
              <a:rPr lang="en-GB" baseline="30000" dirty="0" err="1" smtClean="0"/>
              <a:t>-</a:t>
            </a:r>
            <a:r>
              <a:rPr lang="en-GB" dirty="0" err="1" smtClean="0"/>
              <a:t>l</a:t>
            </a:r>
            <a:r>
              <a:rPr lang="en-GB" baseline="30000" dirty="0" err="1" smtClean="0"/>
              <a:t>+</a:t>
            </a:r>
            <a:r>
              <a:rPr lang="en-GB" dirty="0" err="1" smtClean="0"/>
              <a:t>l</a:t>
            </a:r>
            <a:r>
              <a:rPr lang="en-GB" baseline="30000" dirty="0" smtClean="0"/>
              <a:t>+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29-Nov-2016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STFC/RAL. B and tau LFV, LNV and LUV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2FC1-5075-4CD1-BA9A-5F1127166D30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00739" y="-4526"/>
            <a:ext cx="15892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PRD 89, 011102 (2014)</a:t>
            </a:r>
          </a:p>
          <a:p>
            <a:r>
              <a:rPr lang="en-GB" sz="1100" dirty="0" smtClean="0">
                <a:solidFill>
                  <a:schemeClr val="bg1"/>
                </a:solidFill>
              </a:rPr>
              <a:t>PRD 85, 071103 (2012)</a:t>
            </a:r>
          </a:p>
          <a:p>
            <a:r>
              <a:rPr lang="en-GB" sz="1100" dirty="0" smtClean="0">
                <a:solidFill>
                  <a:schemeClr val="bg1"/>
                </a:solidFill>
              </a:rPr>
              <a:t>PRD 84, 071106 (2011)</a:t>
            </a:r>
            <a:endParaRPr lang="en-GB" sz="11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63495"/>
              </p:ext>
            </p:extLst>
          </p:nvPr>
        </p:nvGraphicFramePr>
        <p:xfrm>
          <a:off x="1109620" y="1788514"/>
          <a:ext cx="1271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7" name="Equation" r:id="rId6" imgW="939600" imgH="228600" progId="Equation.DSMT4">
                  <p:embed/>
                </p:oleObj>
              </mc:Choice>
              <mc:Fallback>
                <p:oleObj name="Equation" r:id="rId6" imgW="93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20" y="1788514"/>
                        <a:ext cx="1271588" cy="3048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19672" y="3121223"/>
            <a:ext cx="73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signal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53092" y="2760721"/>
            <a:ext cx="78019" cy="51439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81841" y="1556792"/>
            <a:ext cx="36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164288" y="1553977"/>
            <a:ext cx="36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5" y="5085183"/>
            <a:ext cx="3727287" cy="13151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5" y="4165343"/>
            <a:ext cx="3765845" cy="902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7" y="2031946"/>
            <a:ext cx="3498561" cy="36914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7733" y="3275111"/>
            <a:ext cx="383582" cy="29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754" y="4466572"/>
            <a:ext cx="383582" cy="29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779" y="5959790"/>
            <a:ext cx="383582" cy="29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16" y="1450180"/>
            <a:ext cx="495823" cy="5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4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3686</TotalTime>
  <Words>1661</Words>
  <Application>Microsoft Macintosh PowerPoint</Application>
  <PresentationFormat>On-screen Show (4:3)</PresentationFormat>
  <Paragraphs>188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MathType 6.0 Equation</vt:lpstr>
      <vt:lpstr>Violation of Lepton Number, Lepton Flavour, Baryon Number and Lepton Universality in B and τ decays at BaBar and Belle</vt:lpstr>
      <vt:lpstr>Introduction/Motivation</vt:lpstr>
      <vt:lpstr>This Review</vt:lpstr>
      <vt:lpstr>The BaBar and Belle Detectors</vt:lpstr>
      <vt:lpstr>Typical Analysis Techniques</vt:lpstr>
      <vt:lpstr>LFV in Υ(2,3S)→eτ/μτ </vt:lpstr>
      <vt:lpstr>LFV in B0→e+μ-, B→K*l+l’-, B→πe+μ-</vt:lpstr>
      <vt:lpstr>LFV in B± →h± τ l and B0→ l+τ- </vt:lpstr>
      <vt:lpstr>LNV and Majorana υ in B+→X-l+l+ </vt:lpstr>
      <vt:lpstr>BNV and LNV in B→Λl+</vt:lpstr>
      <vt:lpstr>B-meson LFV and LNV Summary</vt:lpstr>
      <vt:lpstr>B→ D(*)τυ / B→ D(*)lυ ratio</vt:lpstr>
      <vt:lpstr>Lepton Universality in B→K l+ l-</vt:lpstr>
      <vt:lpstr>Tau LFV summary</vt:lpstr>
      <vt:lpstr>Tau Lepton Universality summary</vt:lpstr>
      <vt:lpstr>Conclusion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Fergus Wilson</dc:creator>
  <cp:lastModifiedBy>Fergus Wilson</cp:lastModifiedBy>
  <cp:revision>652</cp:revision>
  <cp:lastPrinted>2016-11-28T17:05:37Z</cp:lastPrinted>
  <dcterms:created xsi:type="dcterms:W3CDTF">2012-09-18T07:43:10Z</dcterms:created>
  <dcterms:modified xsi:type="dcterms:W3CDTF">2016-11-29T09:37:27Z</dcterms:modified>
</cp:coreProperties>
</file>