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80" autoAdjust="0"/>
  </p:normalViewPr>
  <p:slideViewPr>
    <p:cSldViewPr>
      <p:cViewPr>
        <p:scale>
          <a:sx n="100" d="100"/>
          <a:sy n="100" d="100"/>
        </p:scale>
        <p:origin x="-1517" y="1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4944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981200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Study of Cross-Correlation functions in a Neutron star source GX 17+2</a:t>
            </a:r>
            <a:r>
              <a:rPr lang="en-IN" i="1" dirty="0" smtClean="0"/>
              <a:t/>
            </a:r>
            <a:br>
              <a:rPr lang="en-IN" i="1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514600"/>
            <a:ext cx="6400800" cy="13716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>
                <a:solidFill>
                  <a:schemeClr val="tx1"/>
                </a:solidFill>
              </a:rPr>
              <a:t>K. </a:t>
            </a:r>
            <a:r>
              <a:rPr lang="en-IN" dirty="0" err="1" smtClean="0">
                <a:solidFill>
                  <a:schemeClr val="tx1"/>
                </a:solidFill>
              </a:rPr>
              <a:t>Sriram</a:t>
            </a:r>
            <a:endParaRPr lang="en-IN" dirty="0" smtClean="0">
              <a:solidFill>
                <a:schemeClr val="tx1"/>
              </a:solidFill>
            </a:endParaRPr>
          </a:p>
          <a:p>
            <a:r>
              <a:rPr lang="en-IN" dirty="0" smtClean="0">
                <a:solidFill>
                  <a:schemeClr val="tx1"/>
                </a:solidFill>
              </a:rPr>
              <a:t>Department of Astronomy</a:t>
            </a:r>
          </a:p>
          <a:p>
            <a:r>
              <a:rPr lang="en-IN" dirty="0" err="1" smtClean="0">
                <a:solidFill>
                  <a:schemeClr val="tx1"/>
                </a:solidFill>
              </a:rPr>
              <a:t>Osmania</a:t>
            </a:r>
            <a:r>
              <a:rPr lang="en-IN" dirty="0" smtClean="0">
                <a:solidFill>
                  <a:schemeClr val="tx1"/>
                </a:solidFill>
              </a:rPr>
              <a:t> University</a:t>
            </a:r>
          </a:p>
          <a:p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47244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/>
          </a:p>
          <a:p>
            <a:r>
              <a:rPr lang="en-IN" dirty="0" smtClean="0"/>
              <a:t> </a:t>
            </a:r>
            <a:r>
              <a:rPr lang="en-IN" i="1" dirty="0" smtClean="0"/>
              <a:t>Wide Band Spectral and Timing Studies of Cosmic X-ray Sources </a:t>
            </a:r>
          </a:p>
          <a:p>
            <a:r>
              <a:rPr lang="en-IN" i="1" dirty="0" smtClean="0"/>
              <a:t>11  Jan 2017, TATA Institute of Fundamental Research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5410200"/>
            <a:ext cx="2295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A. R. </a:t>
            </a:r>
            <a:r>
              <a:rPr lang="en-IN" b="1" dirty="0" err="1" smtClean="0"/>
              <a:t>Rao</a:t>
            </a:r>
            <a:r>
              <a:rPr lang="en-IN" b="1" dirty="0" smtClean="0"/>
              <a:t> and </a:t>
            </a:r>
            <a:r>
              <a:rPr lang="en-IN" b="1" dirty="0" err="1" smtClean="0"/>
              <a:t>Malu</a:t>
            </a:r>
            <a:r>
              <a:rPr lang="en-IN" b="1" dirty="0" smtClean="0"/>
              <a:t> S.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 smtClean="0">
                <a:solidFill>
                  <a:srgbClr val="FF0000"/>
                </a:solidFill>
              </a:rPr>
              <a:t>Conclusion</a:t>
            </a:r>
            <a:endParaRPr lang="en-IN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 smtClean="0"/>
              <a:t>Detected lags could be the signature of presence of jet.</a:t>
            </a:r>
          </a:p>
          <a:p>
            <a:endParaRPr lang="en-IN" sz="2000" dirty="0" smtClean="0"/>
          </a:p>
          <a:p>
            <a:r>
              <a:rPr lang="en-IN" sz="2000" dirty="0" smtClean="0"/>
              <a:t>If confirmed, lags can constrain the length of  the jet</a:t>
            </a:r>
          </a:p>
          <a:p>
            <a:endParaRPr lang="en-IN" sz="2000" dirty="0" smtClean="0"/>
          </a:p>
          <a:p>
            <a:r>
              <a:rPr lang="en-IN" sz="2000" dirty="0" smtClean="0"/>
              <a:t>In order to explain the NS spectrum (</a:t>
            </a:r>
            <a:r>
              <a:rPr lang="en-IN" sz="2000" dirty="0" err="1" smtClean="0"/>
              <a:t>i.e</a:t>
            </a:r>
            <a:r>
              <a:rPr lang="en-IN" sz="2000" dirty="0" smtClean="0"/>
              <a:t> </a:t>
            </a:r>
            <a:r>
              <a:rPr lang="en-IN" sz="2000" dirty="0" err="1" smtClean="0"/>
              <a:t>kT</a:t>
            </a:r>
            <a:r>
              <a:rPr lang="en-IN" sz="2000" dirty="0" smtClean="0"/>
              <a:t>=2-3 </a:t>
            </a:r>
            <a:r>
              <a:rPr lang="en-IN" sz="2000" dirty="0" err="1" smtClean="0"/>
              <a:t>keV</a:t>
            </a:r>
            <a:r>
              <a:rPr lang="en-IN" sz="2000" dirty="0" smtClean="0"/>
              <a:t>, hard tail Gamma=1.8-3 and no </a:t>
            </a:r>
            <a:r>
              <a:rPr lang="en-IN" sz="2000" dirty="0" err="1" smtClean="0"/>
              <a:t>cutoff</a:t>
            </a:r>
            <a:r>
              <a:rPr lang="en-IN" sz="2000" dirty="0" smtClean="0"/>
              <a:t> </a:t>
            </a:r>
            <a:r>
              <a:rPr lang="en-IN" sz="2000" dirty="0" err="1" smtClean="0"/>
              <a:t>upto</a:t>
            </a:r>
            <a:r>
              <a:rPr lang="en-IN" sz="2000" dirty="0" smtClean="0"/>
              <a:t> 200-300 </a:t>
            </a:r>
            <a:r>
              <a:rPr lang="en-IN" sz="2000" dirty="0" err="1" smtClean="0"/>
              <a:t>keV</a:t>
            </a:r>
            <a:r>
              <a:rPr lang="en-IN" sz="2000" dirty="0" smtClean="0"/>
              <a:t>)  </a:t>
            </a:r>
            <a:r>
              <a:rPr lang="en-IN" sz="2000" dirty="0" err="1" smtClean="0"/>
              <a:t>Reig</a:t>
            </a:r>
            <a:r>
              <a:rPr lang="en-IN" sz="2000" dirty="0" smtClean="0"/>
              <a:t> and </a:t>
            </a:r>
            <a:r>
              <a:rPr lang="en-IN" sz="2000" dirty="0" err="1" smtClean="0"/>
              <a:t>Kylafis</a:t>
            </a:r>
            <a:r>
              <a:rPr lang="en-IN" sz="2000" dirty="0" smtClean="0"/>
              <a:t> (2016) assumed a jet  height =10</a:t>
            </a:r>
            <a:r>
              <a:rPr lang="en-IN" sz="2000" baseline="30000" dirty="0" smtClean="0"/>
              <a:t>5</a:t>
            </a:r>
            <a:r>
              <a:rPr lang="en-IN" sz="2000" dirty="0" smtClean="0"/>
              <a:t>  R</a:t>
            </a:r>
            <a:r>
              <a:rPr lang="en-IN" sz="2000" baseline="-25000" dirty="0" smtClean="0"/>
              <a:t>NS</a:t>
            </a:r>
            <a:r>
              <a:rPr lang="en-IN" sz="2000" dirty="0" smtClean="0"/>
              <a:t> i.e. 10</a:t>
            </a:r>
            <a:r>
              <a:rPr lang="en-IN" sz="2000" baseline="30000" dirty="0" smtClean="0"/>
              <a:t>6</a:t>
            </a:r>
            <a:r>
              <a:rPr lang="en-IN" sz="2000" dirty="0" smtClean="0"/>
              <a:t> Km</a:t>
            </a:r>
          </a:p>
          <a:p>
            <a:endParaRPr lang="en-IN" sz="2000" baseline="30000" dirty="0" smtClean="0"/>
          </a:p>
          <a:p>
            <a:r>
              <a:rPr lang="en-IN" sz="2000" dirty="0" smtClean="0"/>
              <a:t>Assuming soft photons are </a:t>
            </a:r>
            <a:r>
              <a:rPr lang="en-IN" sz="2000" dirty="0" err="1" smtClean="0"/>
              <a:t>Comptonized</a:t>
            </a:r>
            <a:r>
              <a:rPr lang="en-IN" sz="2000" dirty="0" smtClean="0"/>
              <a:t> in jet and travelled along with jet and gets emitted after observed lag time </a:t>
            </a:r>
          </a:p>
          <a:p>
            <a:r>
              <a:rPr lang="en-IN" sz="2000" dirty="0" smtClean="0"/>
              <a:t>Above scenario indicate a presence of jet of length 0.2 AU (~3 X 10</a:t>
            </a:r>
            <a:r>
              <a:rPr lang="en-IN" sz="2000" baseline="30000" dirty="0" smtClean="0"/>
              <a:t>7 </a:t>
            </a:r>
            <a:r>
              <a:rPr lang="en-IN" sz="2000" dirty="0" smtClean="0"/>
              <a:t> Km) assuming a lag time of 100s</a:t>
            </a:r>
            <a:endParaRPr lang="en-IN" sz="2000" baseline="30000" dirty="0" smtClean="0"/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2819401"/>
            <a:ext cx="5029200" cy="160020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      </a:t>
            </a:r>
            <a:r>
              <a:rPr lang="en-IN" dirty="0" smtClean="0">
                <a:solidFill>
                  <a:srgbClr val="FF0000"/>
                </a:solidFill>
              </a:rPr>
              <a:t> Thank you!!!!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</a:rPr>
              <a:t>Introduction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Cross-correlation function (CCF) an important tool to understand the physical processes and geometry of accreting disk in XRBs.</a:t>
            </a:r>
          </a:p>
          <a:p>
            <a:endParaRPr lang="en-IN" sz="2000" dirty="0" smtClean="0"/>
          </a:p>
          <a:p>
            <a:r>
              <a:rPr lang="en-IN" sz="2000" dirty="0" smtClean="0"/>
              <a:t>Constrain time lags in various energy bands </a:t>
            </a:r>
          </a:p>
          <a:p>
            <a:endParaRPr lang="en-IN" sz="2000" dirty="0" smtClean="0"/>
          </a:p>
          <a:p>
            <a:r>
              <a:rPr lang="en-IN" sz="2000" dirty="0" smtClean="0"/>
              <a:t> </a:t>
            </a:r>
            <a:r>
              <a:rPr lang="en-IN" sz="2000" dirty="0" err="1" smtClean="0"/>
              <a:t>Milli</a:t>
            </a:r>
            <a:r>
              <a:rPr lang="en-IN" sz="2000" dirty="0" smtClean="0"/>
              <a:t>-second lags are reported in various XRBs, provides evidence for the process of </a:t>
            </a:r>
            <a:r>
              <a:rPr lang="en-IN" sz="2000" dirty="0" err="1" smtClean="0"/>
              <a:t>Comptonization</a:t>
            </a:r>
            <a:r>
              <a:rPr lang="en-IN" sz="2000" dirty="0" smtClean="0"/>
              <a:t> in Compton cloud/corona or Jet (Done et al. 2007; </a:t>
            </a:r>
            <a:r>
              <a:rPr lang="en-IN" sz="2000" dirty="0" err="1" smtClean="0"/>
              <a:t>Reig</a:t>
            </a:r>
            <a:r>
              <a:rPr lang="en-IN" sz="2000" dirty="0" smtClean="0"/>
              <a:t> and </a:t>
            </a:r>
            <a:r>
              <a:rPr lang="en-IN" sz="2000" dirty="0" err="1" smtClean="0"/>
              <a:t>Kylafis</a:t>
            </a:r>
            <a:r>
              <a:rPr lang="en-IN" sz="2000" dirty="0" smtClean="0"/>
              <a:t>  2015; </a:t>
            </a:r>
            <a:r>
              <a:rPr lang="en-IN" sz="2000" dirty="0" err="1" smtClean="0"/>
              <a:t>Reig</a:t>
            </a:r>
            <a:r>
              <a:rPr lang="en-IN" sz="2000" dirty="0" smtClean="0"/>
              <a:t> and </a:t>
            </a:r>
            <a:r>
              <a:rPr lang="en-IN" sz="2000" dirty="0" err="1" smtClean="0"/>
              <a:t>Kylafis</a:t>
            </a:r>
            <a:r>
              <a:rPr lang="en-IN" sz="2000" dirty="0" smtClean="0"/>
              <a:t>  2016)</a:t>
            </a:r>
          </a:p>
          <a:p>
            <a:endParaRPr lang="en-IN" sz="2000" dirty="0" smtClean="0"/>
          </a:p>
          <a:p>
            <a:r>
              <a:rPr lang="en-IN" sz="2000" dirty="0" smtClean="0"/>
              <a:t>Our previous study show that anti-correlated lags of the order of few tens to hundred seconds in both BH and NS XRB, indicates the presence of truncated accretion disk  (</a:t>
            </a:r>
            <a:r>
              <a:rPr lang="en-IN" sz="2000" dirty="0" err="1" smtClean="0"/>
              <a:t>Choudhury</a:t>
            </a:r>
            <a:r>
              <a:rPr lang="en-IN" sz="2000" dirty="0" smtClean="0"/>
              <a:t> and </a:t>
            </a:r>
            <a:r>
              <a:rPr lang="en-IN" sz="2000" dirty="0" err="1" smtClean="0"/>
              <a:t>Rao</a:t>
            </a:r>
            <a:r>
              <a:rPr lang="en-IN" sz="2000" dirty="0" smtClean="0"/>
              <a:t> 2004; </a:t>
            </a:r>
            <a:r>
              <a:rPr lang="en-IN" sz="2000" dirty="0" err="1" smtClean="0"/>
              <a:t>Sriram</a:t>
            </a:r>
            <a:r>
              <a:rPr lang="en-IN" sz="2000" dirty="0" smtClean="0"/>
              <a:t> et al. 2007 </a:t>
            </a:r>
            <a:r>
              <a:rPr lang="en-IN" sz="2000" dirty="0" err="1" smtClean="0"/>
              <a:t>Sriram</a:t>
            </a:r>
            <a:r>
              <a:rPr lang="en-IN" sz="2000" dirty="0" smtClean="0"/>
              <a:t> et al. 2012)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CCFs in GX 17+2, </a:t>
            </a:r>
            <a:r>
              <a:rPr lang="en-IN" sz="4000" dirty="0" smtClean="0">
                <a:solidFill>
                  <a:srgbClr val="C00000"/>
                </a:solidFill>
              </a:rPr>
              <a:t>2-5 </a:t>
            </a:r>
            <a:r>
              <a:rPr lang="en-IN" sz="4000" dirty="0" err="1" smtClean="0">
                <a:solidFill>
                  <a:srgbClr val="C00000"/>
                </a:solidFill>
              </a:rPr>
              <a:t>keV</a:t>
            </a:r>
            <a:r>
              <a:rPr lang="en-IN" sz="4000" dirty="0" smtClean="0">
                <a:solidFill>
                  <a:srgbClr val="C00000"/>
                </a:solidFill>
              </a:rPr>
              <a:t> and 16-30 </a:t>
            </a:r>
            <a:r>
              <a:rPr lang="en-IN" sz="4000" dirty="0" err="1" smtClean="0">
                <a:solidFill>
                  <a:srgbClr val="C00000"/>
                </a:solidFill>
              </a:rPr>
              <a:t>keV</a:t>
            </a:r>
            <a:endParaRPr lang="en-IN" sz="4000" dirty="0">
              <a:solidFill>
                <a:srgbClr val="C0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371600"/>
            <a:ext cx="4137024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239000" y="6248400"/>
            <a:ext cx="152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Flaring Branch</a:t>
            </a:r>
            <a:endParaRPr lang="en-IN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1371600"/>
            <a:ext cx="510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76600" y="6172200"/>
            <a:ext cx="3113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Sriram</a:t>
            </a:r>
            <a:r>
              <a:rPr lang="en-IN" dirty="0" smtClean="0"/>
              <a:t> et al. Under preparation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solidFill>
                  <a:srgbClr val="FF0000"/>
                </a:solidFill>
              </a:rPr>
              <a:t>Un-Correlated and Anti-CCFs with lag</a:t>
            </a:r>
            <a:endParaRPr lang="en-IN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1" y="1371600"/>
            <a:ext cx="365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1142999"/>
            <a:ext cx="54102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Conti..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Anti-correlated CCFs with/without lags are always associated </a:t>
            </a:r>
            <a:r>
              <a:rPr lang="en-IN" dirty="0" smtClean="0">
                <a:solidFill>
                  <a:srgbClr val="FF0000"/>
                </a:solidFill>
              </a:rPr>
              <a:t>with HB and NB</a:t>
            </a:r>
          </a:p>
          <a:p>
            <a:endParaRPr lang="en-IN" dirty="0" smtClean="0"/>
          </a:p>
          <a:p>
            <a:r>
              <a:rPr lang="en-IN" dirty="0" smtClean="0"/>
              <a:t>HB/NBs are associated </a:t>
            </a:r>
            <a:r>
              <a:rPr lang="en-IN" dirty="0" smtClean="0">
                <a:solidFill>
                  <a:srgbClr val="FF0000"/>
                </a:solidFill>
              </a:rPr>
              <a:t>hard tail and Jet </a:t>
            </a:r>
            <a:r>
              <a:rPr lang="en-IN" dirty="0" smtClean="0"/>
              <a:t>(</a:t>
            </a:r>
            <a:r>
              <a:rPr lang="en-IN" dirty="0" err="1" smtClean="0"/>
              <a:t>eg</a:t>
            </a:r>
            <a:r>
              <a:rPr lang="en-IN" dirty="0" smtClean="0"/>
              <a:t>. </a:t>
            </a:r>
            <a:r>
              <a:rPr lang="en-IN" dirty="0" err="1" smtClean="0"/>
              <a:t>Migliari</a:t>
            </a:r>
            <a:r>
              <a:rPr lang="en-IN" dirty="0" smtClean="0"/>
              <a:t> et al. 2007; </a:t>
            </a:r>
            <a:r>
              <a:rPr lang="en-IN" dirty="0" err="1" smtClean="0"/>
              <a:t>DiSalvo</a:t>
            </a:r>
            <a:r>
              <a:rPr lang="en-IN" dirty="0" smtClean="0"/>
              <a:t> et al. 2002)</a:t>
            </a:r>
          </a:p>
          <a:p>
            <a:endParaRPr lang="en-IN" dirty="0" smtClean="0"/>
          </a:p>
          <a:p>
            <a:r>
              <a:rPr lang="en-IN" dirty="0" smtClean="0"/>
              <a:t>Is there any connection between </a:t>
            </a:r>
            <a:r>
              <a:rPr lang="en-IN" dirty="0" smtClean="0">
                <a:solidFill>
                  <a:srgbClr val="FF0000"/>
                </a:solidFill>
              </a:rPr>
              <a:t>observed lags and Jets</a:t>
            </a:r>
            <a:r>
              <a:rPr lang="en-IN" dirty="0" smtClean="0"/>
              <a:t>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312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" y="3810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Simultaneous Radio and X-ray obs. Of GX 17+2, </a:t>
            </a:r>
            <a:r>
              <a:rPr lang="en-IN" dirty="0" err="1" smtClean="0"/>
              <a:t>Migliari</a:t>
            </a:r>
            <a:r>
              <a:rPr lang="en-IN" dirty="0" smtClean="0"/>
              <a:t> et al. 2007, </a:t>
            </a:r>
            <a:r>
              <a:rPr lang="en-IN" dirty="0" err="1" smtClean="0"/>
              <a:t>ApJ</a:t>
            </a:r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0"/>
            <a:ext cx="6019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7162800" y="228600"/>
            <a:ext cx="914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7086600" y="2514600"/>
            <a:ext cx="762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3124200"/>
            <a:ext cx="5410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7010400" y="5181600"/>
            <a:ext cx="838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/>
          <p:cNvSpPr/>
          <p:nvPr/>
        </p:nvSpPr>
        <p:spPr>
          <a:xfrm>
            <a:off x="7162800" y="5943600"/>
            <a:ext cx="838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76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81000" y="6324600"/>
            <a:ext cx="2371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Migliari</a:t>
            </a:r>
            <a:r>
              <a:rPr lang="en-IN" dirty="0" smtClean="0"/>
              <a:t> et al. 2007, </a:t>
            </a:r>
            <a:r>
              <a:rPr lang="en-IN" dirty="0" err="1" smtClean="0"/>
              <a:t>ApJ</a:t>
            </a:r>
            <a:endParaRPr lang="en-IN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429000"/>
            <a:ext cx="5638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52400"/>
            <a:ext cx="5791199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7239000" y="1828800"/>
            <a:ext cx="762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7239000" y="2438400"/>
            <a:ext cx="762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3352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533400"/>
            <a:ext cx="2371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Migliari</a:t>
            </a:r>
            <a:r>
              <a:rPr lang="en-IN" dirty="0" smtClean="0"/>
              <a:t> et al. 2007, </a:t>
            </a:r>
            <a:r>
              <a:rPr lang="en-IN" dirty="0" err="1" smtClean="0"/>
              <a:t>ApJ</a:t>
            </a:r>
            <a:endParaRPr lang="en-I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76200"/>
            <a:ext cx="5410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2743200"/>
            <a:ext cx="533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7239000" y="6019800"/>
            <a:ext cx="5334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7315200" y="46482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7315200" y="3048000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Results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1800" dirty="0" smtClean="0"/>
              <a:t>Anti-correlated lags (hard and soft) are associated with HB and NB</a:t>
            </a:r>
          </a:p>
          <a:p>
            <a:endParaRPr lang="en-IN" sz="1800" dirty="0" smtClean="0"/>
          </a:p>
          <a:p>
            <a:r>
              <a:rPr lang="en-IN" sz="1800" dirty="0" smtClean="0"/>
              <a:t>Anti-correlated/Correlated lags of the order of 10 – 100 s were noticed</a:t>
            </a:r>
          </a:p>
          <a:p>
            <a:endParaRPr lang="en-IN" sz="1800" dirty="0" smtClean="0"/>
          </a:p>
          <a:p>
            <a:r>
              <a:rPr lang="en-IN" sz="1800" dirty="0" smtClean="0"/>
              <a:t>Association of lags with HB and NB indicate that the lags are probably connected to Jet</a:t>
            </a:r>
          </a:p>
          <a:p>
            <a:endParaRPr lang="en-IN" sz="1800" dirty="0" smtClean="0"/>
          </a:p>
          <a:p>
            <a:r>
              <a:rPr lang="en-IN" sz="1800" dirty="0" smtClean="0"/>
              <a:t>These lags cannot be reprocessing time scale (few milliseconds).</a:t>
            </a:r>
          </a:p>
          <a:p>
            <a:endParaRPr lang="en-IN" sz="1800" dirty="0" smtClean="0"/>
          </a:p>
          <a:p>
            <a:r>
              <a:rPr lang="en-IN" sz="1800" dirty="0" smtClean="0"/>
              <a:t>Lags could be the response times during which soft and hard emitting region are modifying in terms of physical size </a:t>
            </a:r>
          </a:p>
          <a:p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endParaRPr lang="en-IN" sz="1800" dirty="0" smtClean="0"/>
          </a:p>
          <a:p>
            <a:endParaRPr lang="en-IN" sz="18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442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Study of Cross-Correlation functions in a Neutron star source GX 17+2 </vt:lpstr>
      <vt:lpstr>Introduction</vt:lpstr>
      <vt:lpstr>CCFs in GX 17+2, 2-5 keV and 16-30 keV</vt:lpstr>
      <vt:lpstr>Un-Correlated and Anti-CCFs with lag</vt:lpstr>
      <vt:lpstr>Conti..</vt:lpstr>
      <vt:lpstr>Slide 6</vt:lpstr>
      <vt:lpstr>Slide 7</vt:lpstr>
      <vt:lpstr>Slide 8</vt:lpstr>
      <vt:lpstr>Results</vt:lpstr>
      <vt:lpstr>Conclusion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Cross-Correlation funtion in a Neutron star source GX 17+2 </dc:title>
  <dc:creator>SRIRAM</dc:creator>
  <cp:lastModifiedBy>sriram</cp:lastModifiedBy>
  <cp:revision>126</cp:revision>
  <dcterms:created xsi:type="dcterms:W3CDTF">2006-08-16T00:00:00Z</dcterms:created>
  <dcterms:modified xsi:type="dcterms:W3CDTF">2017-01-11T12:25:29Z</dcterms:modified>
</cp:coreProperties>
</file>