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8" r:id="rId3"/>
    <p:sldMasterId id="2147483710" r:id="rId4"/>
    <p:sldMasterId id="2147483722" r:id="rId5"/>
    <p:sldMasterId id="2147483735" r:id="rId6"/>
    <p:sldMasterId id="2147483747" r:id="rId7"/>
    <p:sldMasterId id="2147483759" r:id="rId8"/>
    <p:sldMasterId id="2147483772" r:id="rId9"/>
  </p:sldMasterIdLst>
  <p:notesMasterIdLst>
    <p:notesMasterId r:id="rId28"/>
  </p:notesMasterIdLst>
  <p:sldIdLst>
    <p:sldId id="322" r:id="rId10"/>
    <p:sldId id="432" r:id="rId11"/>
    <p:sldId id="358" r:id="rId12"/>
    <p:sldId id="360" r:id="rId13"/>
    <p:sldId id="429" r:id="rId14"/>
    <p:sldId id="433" r:id="rId15"/>
    <p:sldId id="426" r:id="rId16"/>
    <p:sldId id="420" r:id="rId17"/>
    <p:sldId id="422" r:id="rId18"/>
    <p:sldId id="423" r:id="rId19"/>
    <p:sldId id="424" r:id="rId20"/>
    <p:sldId id="386" r:id="rId21"/>
    <p:sldId id="418" r:id="rId22"/>
    <p:sldId id="405" r:id="rId23"/>
    <p:sldId id="430" r:id="rId24"/>
    <p:sldId id="401" r:id="rId25"/>
    <p:sldId id="435" r:id="rId26"/>
    <p:sldId id="4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0A2FC"/>
    <a:srgbClr val="11FBC3"/>
    <a:srgbClr val="FFFF66"/>
    <a:srgbClr val="F2B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333" autoAdjust="0"/>
  </p:normalViewPr>
  <p:slideViewPr>
    <p:cSldViewPr snapToGrid="0" showGuides="1">
      <p:cViewPr varScale="1">
        <p:scale>
          <a:sx n="50" d="100"/>
          <a:sy n="50" d="100"/>
        </p:scale>
        <p:origin x="114" y="444"/>
      </p:cViewPr>
      <p:guideLst>
        <p:guide orient="horz" pos="220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D9949-D543-4E0E-A0E6-23916F750D09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1DD28-7528-49C1-BE6A-7A411402D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2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1DD28-7528-49C1-BE6A-7A411402D2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2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1DD28-7528-49C1-BE6A-7A411402D2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8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1DD28-7528-49C1-BE6A-7A411402D2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5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A30F1CCC-A49A-4337-A1A2-2FA0C09F0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CFEC46B2-8018-4A77-A991-A944BEF61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89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457540F-D276-47CD-B2B2-3CB0DE58B954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6E74E5-594C-4715-B32A-91BAFDA23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22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388B305-8FF1-4EEB-99A2-EB2BDF981B99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41D352-A1BD-43A5-98CE-D8964FC6D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83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A5B084F-2CC3-41D8-BAE0-8F49CD4DB0C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6AB490-09AE-42B4-A0D9-90ED58771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FBB58FD9-0DB9-4EAB-AB7B-8DC2B021B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CB641-5456-4CEC-8BEE-2DB4B1E73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D284354-693E-442E-9705-C5CFB592DE47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DD60BB-8C3A-42B8-82B0-EB58DE4D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6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56E64D3-7CAD-4F78-8BEF-EB2E4633E055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CC6966-2BA2-4966-94E9-B30F292C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6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04FCFF1-89EA-4541-858D-BF1037344E9D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A717A8-3940-4446-A212-D3D477E93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6626627-C4C3-44B0-812D-21154B7EB06E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3A47A1-93E3-4D40-BC1F-57F8FA6E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B431FEA-7847-495D-9990-798E84747EB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375EA8-C08A-4A50-A37E-7BC9407E5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4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C5D3FB4-A750-42DB-8995-4FDF757E878F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68EC48-A6EB-489B-985D-5241B915E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6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3990B82-195E-4C25-AD13-F105E7801B62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FB82E5-B3B8-44CB-A3C7-7DC88173C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A4F6606A-FD57-4C7B-BFFA-2DFB5405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68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FEC9970-B9F1-4B0C-B083-E63B6C3DE88B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A61A22-4782-4945-81DC-F378F564F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3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457540F-D276-47CD-B2B2-3CB0DE58B954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6E74E5-594C-4715-B32A-91BAFDA23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2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388B305-8FF1-4EEB-99A2-EB2BDF981B99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41D352-A1BD-43A5-98CE-D8964FC6D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8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A5B084F-2CC3-41D8-BAE0-8F49CD4DB0C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6AB490-09AE-42B4-A0D9-90ED58771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4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65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47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42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45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29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7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2C0751DD-01DE-41DD-A411-8B3421F97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56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66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2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26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9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D284354-693E-442E-9705-C5CFB592DE47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DD60BB-8C3A-42B8-82B0-EB58DE4D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6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56E64D3-7CAD-4F78-8BEF-EB2E4633E055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CC6966-2BA2-4966-94E9-B30F292C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69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04FCFF1-89EA-4541-858D-BF1037344E9D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A717A8-3940-4446-A212-D3D477E93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6626627-C4C3-44B0-812D-21154B7EB06E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3A47A1-93E3-4D40-BC1F-57F8FA6E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B431FEA-7847-495D-9990-798E84747EB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375EA8-C08A-4A50-A37E-7BC9407E5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D5C27E6D-956F-429E-98FC-01A74D59F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42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C5D3FB4-A750-42DB-8995-4FDF757E878F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68EC48-A6EB-489B-985D-5241B915E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6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3990B82-195E-4C25-AD13-F105E7801B62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FB82E5-B3B8-44CB-A3C7-7DC88173C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2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FEC9970-B9F1-4B0C-B083-E63B6C3DE88B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A61A22-4782-4945-81DC-F378F564F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3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457540F-D276-47CD-B2B2-3CB0DE58B954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6E74E5-594C-4715-B32A-91BAFDA23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2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388B305-8FF1-4EEB-99A2-EB2BDF981B99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41D352-A1BD-43A5-98CE-D8964FC6D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8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A5B084F-2CC3-41D8-BAE0-8F49CD4DB0C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6AB490-09AE-42B4-A0D9-90ED58771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4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E6E5B91-18ED-4094-B28D-8DB4BA8DF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4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0180E5-BFEF-45E9-B8F1-C87FA80D6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18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BA53EB-B546-4D3B-817E-64CF40AD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3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B3DEEE-479E-41AD-89BA-5FDD14293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0026BFF6-2784-47D2-8612-A2E53971F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04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CFE0DC-F2B5-4287-A5E3-3CEF102B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32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446CF7-3C27-428D-8D75-6D621605F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3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0734B1-F170-4328-95CB-F27AFAFD7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8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35C799-1CDD-40CE-AE1D-38C4072CD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5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6F03C6-2EC9-4D25-8594-7F092A4EB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038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37CD40-BF0B-43D9-BCC1-A369E584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28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95C6868-FC1D-42C6-B085-2F4117CF5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70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40E29F-019E-42CB-9DA4-4BCA9697D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9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D284354-693E-442E-9705-C5CFB592DE47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DD60BB-8C3A-42B8-82B0-EB58DE4D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6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56E64D3-7CAD-4F78-8BEF-EB2E4633E055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CC6966-2BA2-4966-94E9-B30F292C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6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1AAF5338-7249-4899-AAF4-1928D3C70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9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04FCFF1-89EA-4541-858D-BF1037344E9D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A717A8-3940-4446-A212-D3D477E93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6626627-C4C3-44B0-812D-21154B7EB06E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3A47A1-93E3-4D40-BC1F-57F8FA6E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B431FEA-7847-495D-9990-798E84747EB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375EA8-C08A-4A50-A37E-7BC9407E5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4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C5D3FB4-A750-42DB-8995-4FDF757E878F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68EC48-A6EB-489B-985D-5241B915E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6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3990B82-195E-4C25-AD13-F105E7801B62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FB82E5-B3B8-44CB-A3C7-7DC88173C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2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FEC9970-B9F1-4B0C-B083-E63B6C3DE88B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A61A22-4782-4945-81DC-F378F564F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30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457540F-D276-47CD-B2B2-3CB0DE58B954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6E74E5-594C-4715-B32A-91BAFDA23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22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388B305-8FF1-4EEB-99A2-EB2BDF981B99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41D352-A1BD-43A5-98CE-D8964FC6D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83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A5B084F-2CC3-41D8-BAE0-8F49CD4DB0C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6AB490-09AE-42B4-A0D9-90ED58771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6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1CDBEA5E-0E2D-4295-9B87-A58816D9E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824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47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42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45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298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78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660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2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26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FD74D689-CE92-4E2E-8D2C-C701C5ECC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587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A30F1CCC-A49A-4337-A1A2-2FA0C09F0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6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A4F6606A-FD57-4C7B-BFFA-2DFB5405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681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2C0751DD-01DE-41DD-A411-8B3421F97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56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D5C27E6D-956F-429E-98FC-01A74D59F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424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0026BFF6-2784-47D2-8612-A2E53971F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049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1AAF5338-7249-4899-AAF4-1928D3C70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93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1CDBEA5E-0E2D-4295-9B87-A58816D9E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824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FD74D689-CE92-4E2E-8D2C-C701C5ECC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587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0F9C0583-AC3C-465B-91B1-2E6B74E0D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59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CFEC46B2-8018-4A77-A991-A944BEF61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0F9C0583-AC3C-465B-91B1-2E6B74E0D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59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</a:defRPr>
            </a:lvl1pPr>
          </a:lstStyle>
          <a:p>
            <a:fld id="{FBB58FD9-0DB9-4EAB-AB7B-8DC2B021B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97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6th October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Wide Band X-ray astronomy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CB641-5456-4CEC-8BEE-2DB4B1E73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70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D284354-693E-442E-9705-C5CFB592DE47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DD60BB-8C3A-42B8-82B0-EB58DE4D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6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56E64D3-7CAD-4F78-8BEF-EB2E4633E055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CC6966-2BA2-4966-94E9-B30F292C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698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04FCFF1-89EA-4541-858D-BF1037344E9D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A717A8-3940-4446-A212-D3D477E93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6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6626627-C4C3-44B0-812D-21154B7EB06E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3A47A1-93E3-4D40-BC1F-57F8FA6E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B431FEA-7847-495D-9990-798E84747EB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375EA8-C08A-4A50-A37E-7BC9407E5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43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C5D3FB4-A750-42DB-8995-4FDF757E878F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68EC48-A6EB-489B-985D-5241B915E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60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3990B82-195E-4C25-AD13-F105E7801B62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FB82E5-B3B8-44CB-A3C7-7DC88173C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22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FEC9970-B9F1-4B0C-B083-E63B6C3DE88B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A61A22-4782-4945-81DC-F378F564F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6th October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Wide Band X-ray astronomy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0C4D7A-E05E-42DD-B9F3-602E78295B72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D56B7-AF67-4A19-AC52-90DB3165AE9B}" type="datetimeFigureOut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1/11/2017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FC0DF-5E57-411F-B0EE-BC3A4FAC1320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3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D56B7-AF67-4A19-AC52-90DB3165AE9B}" type="datetimeFigureOut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1/11/2017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FC0DF-5E57-411F-B0EE-BC3A4FAC1320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6th October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Wide Band X-ray astronomy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DE364A-6B7E-4B0B-81C6-6878B5FF0F3C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0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D56B7-AF67-4A19-AC52-90DB3165AE9B}" type="datetimeFigureOut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1/11/2017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FC0DF-5E57-411F-B0EE-BC3A4FAC1320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03CB-2EB5-4529-BFBE-51A9887E95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A297-B866-4933-A7BB-AB4EC1CA6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3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6th October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Wide Band X-ray astronomy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0C4D7A-E05E-42DD-B9F3-602E78295B72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D56B7-AF67-4A19-AC52-90DB3165AE9B}" type="datetimeFigureOut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1/11/2017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FC0DF-5E57-411F-B0EE-BC3A4FAC1320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openxmlformats.org/officeDocument/2006/relationships/slide" Target="slide7.xml"/><Relationship Id="rId5" Type="http://schemas.openxmlformats.org/officeDocument/2006/relationships/image" Target="../media/image15.jpe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slide" Target="slide1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slide" Target="slide17.xml"/><Relationship Id="rId5" Type="http://schemas.openxmlformats.org/officeDocument/2006/relationships/image" Target="../media/image15.jpeg"/><Relationship Id="rId4" Type="http://schemas.openxmlformats.org/officeDocument/2006/relationships/slide" Target="slide18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9988" y="-3739564"/>
            <a:ext cx="23063502" cy="164739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719" y="83944"/>
            <a:ext cx="1053760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US" sz="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Magneto-centrifugal winds from accretion discs around black hole binaries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by</a:t>
            </a:r>
          </a:p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Susmita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Chakravorty</a:t>
            </a:r>
            <a:endParaRPr lang="en-US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from  </a:t>
            </a:r>
            <a:endParaRPr lang="en-US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Indian Institute of Science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US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with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Pierre-Olivier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Petrucci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Jonathan Ferreira, Gilles Henri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 part of the 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ANR-CHAOS collaboration</a:t>
            </a:r>
          </a:p>
          <a:p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Institut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de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Planétologie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et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d'Astrophysique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de Grenoble (IPAG)</a:t>
            </a:r>
          </a:p>
          <a:p>
            <a:pPr algn="r"/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							</a:t>
            </a:r>
          </a:p>
          <a:p>
            <a:pPr algn="r"/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endParaRPr lang="en-US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Wide Band Spectral and Timing Studies of Cosmic X-ray Sources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11</a:t>
            </a:r>
            <a:r>
              <a:rPr lang="en-US" sz="140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January, 2017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83944"/>
            <a:ext cx="795355" cy="722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9" y="83944"/>
            <a:ext cx="1052948" cy="74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16" y="4225707"/>
            <a:ext cx="1514755" cy="704537"/>
          </a:xfrm>
          <a:prstGeom prst="rect">
            <a:avLst/>
          </a:prstGeom>
        </p:spPr>
      </p:pic>
      <p:pic>
        <p:nvPicPr>
          <p:cNvPr id="7" name="Picture 6" descr="IIsc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652" y="97664"/>
            <a:ext cx="677305" cy="6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-914400"/>
            <a:ext cx="12380686" cy="9216571"/>
            <a:chOff x="3241143" y="684816"/>
            <a:chExt cx="6368764" cy="575807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143" y="3582444"/>
              <a:ext cx="3095376" cy="2724228"/>
            </a:xfrm>
            <a:prstGeom prst="rect">
              <a:avLst/>
            </a:prstGeom>
            <a:scene3d>
              <a:camera prst="orthographicFront">
                <a:rot lat="10800000" lon="10800000" rev="0"/>
              </a:camera>
              <a:lightRig rig="threePt" dir="t"/>
            </a:scene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581" y="725992"/>
              <a:ext cx="3238940" cy="2850578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404" y="3515106"/>
              <a:ext cx="3246147" cy="2856921"/>
            </a:xfrm>
            <a:prstGeom prst="rect">
              <a:avLst/>
            </a:prstGeom>
            <a:scene3d>
              <a:camera prst="orthographicFront">
                <a:rot lat="10800000" lon="0" rev="0"/>
              </a:camera>
              <a:lightRig rig="threePt" dir="t"/>
            </a:scene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760" y="684816"/>
              <a:ext cx="3246147" cy="2856921"/>
            </a:xfrm>
            <a:prstGeom prst="rect">
              <a:avLst/>
            </a:prstGeom>
          </p:spPr>
        </p:pic>
        <p:sp>
          <p:nvSpPr>
            <p:cNvPr id="3" name="Right Triangle 2"/>
            <p:cNvSpPr/>
            <p:nvPr/>
          </p:nvSpPr>
          <p:spPr>
            <a:xfrm rot="10800000">
              <a:off x="4650377" y="730432"/>
              <a:ext cx="1711233" cy="2684416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6336520" y="3568080"/>
              <a:ext cx="1827766" cy="287480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146370" y="3296301"/>
              <a:ext cx="422275" cy="4445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212975" y="46038"/>
            <a:ext cx="77724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Only a small fraction of the outflow is </a:t>
            </a:r>
            <a:r>
              <a:rPr lang="en-US" sz="2000" u="sng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observable wind</a:t>
            </a:r>
            <a:endParaRPr lang="en-US" sz="2000" u="sng" kern="0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3426" y="6400392"/>
            <a:ext cx="7998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A Cold model with  = h/r = 0.001  and p </a:t>
            </a:r>
            <a:r>
              <a:rPr lang="en-US" sz="1400" dirty="0">
                <a:latin typeface="Comic Sans MS" panose="030F0702030302020204" pitchFamily="66" charset="0"/>
                <a:sym typeface="Symbol" panose="05050102010706020507" pitchFamily="18" charset="2"/>
              </a:rPr>
              <a:t>= </a:t>
            </a:r>
            <a:r>
              <a:rPr lang="en-US" sz="1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0.04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155193" y="6204183"/>
            <a:ext cx="1037660" cy="65381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Symbol" panose="05050102010706020507" pitchFamily="18" charset="2"/>
              <a:buNone/>
            </a:pPr>
            <a:endParaRPr lang="en-US" sz="1600" b="1" baseline="300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13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0" y="-856342"/>
            <a:ext cx="12191999" cy="8882742"/>
            <a:chOff x="3172551" y="684816"/>
            <a:chExt cx="6438869" cy="56918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72" y="3513993"/>
              <a:ext cx="3237511" cy="2857994"/>
            </a:xfrm>
            <a:prstGeom prst="rect">
              <a:avLst/>
            </a:prstGeom>
            <a:scene3d>
              <a:camera prst="orthographicFront">
                <a:rot lat="10800000" lon="0" rev="0"/>
              </a:camera>
              <a:lightRig rig="threePt" dir="t"/>
            </a:scene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431" y="684816"/>
              <a:ext cx="3239989" cy="28291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551" y="692005"/>
              <a:ext cx="3202795" cy="2827347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551" y="3513993"/>
              <a:ext cx="3242810" cy="2862672"/>
            </a:xfrm>
            <a:prstGeom prst="rect">
              <a:avLst/>
            </a:prstGeom>
            <a:scene3d>
              <a:camera prst="orthographicFront">
                <a:rot lat="10800000" lon="10800000" rev="0"/>
              </a:camera>
              <a:lightRig rig="threePt" dir="t"/>
            </a:scene3d>
          </p:spPr>
        </p:pic>
        <p:sp>
          <p:nvSpPr>
            <p:cNvPr id="13" name="Flowchart: Connector 12"/>
            <p:cNvSpPr/>
            <p:nvPr/>
          </p:nvSpPr>
          <p:spPr>
            <a:xfrm>
              <a:off x="6146370" y="3296301"/>
              <a:ext cx="422275" cy="4445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212975" y="46038"/>
            <a:ext cx="77724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“wind fraction” will depend on the MHD model</a:t>
            </a:r>
            <a:endParaRPr lang="en-US" sz="2000" kern="0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3426" y="6400392"/>
            <a:ext cx="7998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A </a:t>
            </a:r>
            <a:r>
              <a:rPr lang="en-US" sz="1400" b="1" u="sng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denser</a:t>
            </a:r>
            <a:r>
              <a:rPr lang="en-US" sz="1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Warm model with  = h/r = 0.01  and p </a:t>
            </a:r>
            <a:r>
              <a:rPr lang="en-US" sz="1400" dirty="0">
                <a:latin typeface="Comic Sans MS" panose="030F0702030302020204" pitchFamily="66" charset="0"/>
                <a:sym typeface="Symbol" panose="05050102010706020507" pitchFamily="18" charset="2"/>
              </a:rPr>
              <a:t>= </a:t>
            </a:r>
            <a:r>
              <a:rPr lang="en-US" sz="1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0.1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522" y="1770743"/>
            <a:ext cx="102944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  <a:latin typeface="Modern No. 20" pitchFamily="18" charset="0"/>
              </a:rPr>
              <a:t>i = 60.2</a:t>
            </a:r>
            <a:endParaRPr lang="en-US" sz="2300" b="1" dirty="0">
              <a:solidFill>
                <a:srgbClr val="FF0000"/>
              </a:solidFill>
              <a:latin typeface="Modern No. 20" pitchFamily="18" charset="0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7242277" y="6204183"/>
            <a:ext cx="1037660" cy="65381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Symbol" panose="05050102010706020507" pitchFamily="18" charset="2"/>
              <a:buNone/>
            </a:pPr>
            <a:endParaRPr lang="en-US" sz="1600" b="1" baseline="300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14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0" y="478750"/>
            <a:ext cx="48006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825" y="822159"/>
            <a:ext cx="1445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Cold</a:t>
            </a:r>
          </a:p>
          <a:p>
            <a:pPr marL="285750" indent="-285750" algn="ctr">
              <a:buFont typeface="Symbol" panose="05050102010706020507" pitchFamily="18" charset="2"/>
              <a:buChar char="e"/>
            </a:pPr>
            <a:r>
              <a:rPr lang="en-US" sz="1400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0.001</a:t>
            </a:r>
            <a:endParaRPr lang="en-US" sz="1400" dirty="0">
              <a:solidFill>
                <a:srgbClr val="2D2D8A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ctr"/>
            <a:r>
              <a:rPr lang="en-US" sz="1400" dirty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 = </a:t>
            </a:r>
            <a:r>
              <a:rPr lang="en-US" sz="1400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0.04</a:t>
            </a:r>
            <a:endParaRPr lang="en-US" sz="1400" dirty="0">
              <a:solidFill>
                <a:srgbClr val="2D2D8A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05903" y="69297"/>
            <a:ext cx="7075712" cy="627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Cold </a:t>
            </a:r>
            <a:r>
              <a:rPr lang="en-US" sz="2400" kern="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vs</a:t>
            </a:r>
            <a:r>
              <a:rPr lang="en-US" sz="24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warm magnetic solutions</a:t>
            </a:r>
            <a:endParaRPr lang="en-US" sz="2400" kern="0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452580" y="3391252"/>
            <a:ext cx="209006" cy="201770"/>
          </a:xfrm>
          <a:prstGeom prst="flowChartConnector">
            <a:avLst/>
          </a:prstGeom>
          <a:solidFill>
            <a:srgbClr val="0000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527871" y="478750"/>
            <a:ext cx="4800600" cy="3429000"/>
            <a:chOff x="6527871" y="478750"/>
            <a:chExt cx="4800600" cy="3429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871" y="478750"/>
              <a:ext cx="4800600" cy="3429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057758" y="1217338"/>
              <a:ext cx="14456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buFont typeface="Symbol" panose="05050102010706020507" pitchFamily="18" charset="2"/>
                <a:buChar char="e"/>
              </a:pPr>
              <a:r>
                <a:rPr lang="en-US" sz="1400" dirty="0" smtClean="0">
                  <a:solidFill>
                    <a:srgbClr val="2D2D8A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= 0.01</a:t>
              </a:r>
              <a:endParaRPr lang="en-US" sz="1400" dirty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endParaRPr>
            </a:p>
            <a:p>
              <a:pPr algn="ctr"/>
              <a:r>
                <a:rPr lang="en-US" sz="1400" dirty="0">
                  <a:solidFill>
                    <a:srgbClr val="2D2D8A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p = </a:t>
              </a:r>
              <a:r>
                <a:rPr lang="en-US" sz="1400" dirty="0" smtClean="0">
                  <a:solidFill>
                    <a:srgbClr val="2D2D8A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0.10</a:t>
              </a:r>
              <a:endParaRPr lang="en-US" sz="1400" dirty="0">
                <a:solidFill>
                  <a:srgbClr val="2D2D8A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7328392" y="3329556"/>
              <a:ext cx="209006" cy="20177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0164" y="3956815"/>
            <a:ext cx="25731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Cold</a:t>
            </a:r>
          </a:p>
          <a:p>
            <a:pPr algn="ctr"/>
            <a:endParaRPr lang="en-US" sz="800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Purely magnetic acceleration</a:t>
            </a:r>
          </a:p>
          <a:p>
            <a:pPr algn="ctr"/>
            <a:endParaRPr lang="en-US" sz="800" dirty="0">
              <a:latin typeface="Comic Sans MS" panose="030F0702030302020204" pitchFamily="66" charset="0"/>
            </a:endParaRPr>
          </a:p>
          <a:p>
            <a:pPr algn="ctr"/>
            <a:r>
              <a:rPr lang="en-US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Does not work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The wind is too far away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Density too low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Velocity too low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5679" y="3956199"/>
            <a:ext cx="267092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Warm</a:t>
            </a:r>
          </a:p>
          <a:p>
            <a:pPr algn="ctr"/>
            <a:endParaRPr lang="en-US" sz="800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Disk surface is heated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Hence more material is 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lifted off the  disk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Magnetic acceleration follows</a:t>
            </a: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  <a:p>
            <a:pPr algn="ctr"/>
            <a:r>
              <a:rPr lang="en-US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Works for “average” winds</a:t>
            </a:r>
          </a:p>
          <a:p>
            <a:pPr algn="ctr"/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Density 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&lt; 10</a:t>
            </a:r>
            <a:r>
              <a:rPr lang="en-US" sz="1400" kern="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12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cm</a:t>
            </a:r>
            <a:r>
              <a:rPr lang="en-US" sz="1400" kern="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-3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endParaRPr lang="en-US" sz="1400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V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elocity 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 10</a:t>
            </a:r>
            <a:r>
              <a:rPr lang="en-US" sz="1400" kern="0" baseline="300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Km/s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0084" y="3856536"/>
            <a:ext cx="5467350" cy="2976563"/>
            <a:chOff x="3310084" y="3856536"/>
            <a:chExt cx="5467350" cy="297656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557"/>
            <a:stretch/>
          </p:blipFill>
          <p:spPr>
            <a:xfrm>
              <a:off x="3310084" y="3856536"/>
              <a:ext cx="5467350" cy="2976563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4258491" y="4369455"/>
              <a:ext cx="3069901" cy="1421540"/>
              <a:chOff x="4245428" y="4238825"/>
              <a:chExt cx="3069901" cy="1421540"/>
            </a:xfrm>
          </p:grpSpPr>
          <p:sp>
            <p:nvSpPr>
              <p:cNvPr id="23" name="Flowchart: Connector 22"/>
              <p:cNvSpPr/>
              <p:nvPr/>
            </p:nvSpPr>
            <p:spPr>
              <a:xfrm>
                <a:off x="4245428" y="4238825"/>
                <a:ext cx="285631" cy="262488"/>
              </a:xfrm>
              <a:prstGeom prst="flowChartConnector">
                <a:avLst/>
              </a:prstGeom>
              <a:solidFill>
                <a:srgbClr val="0000CC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7041009" y="5372983"/>
                <a:ext cx="274320" cy="287382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6" name="L-Shape 15"/>
          <p:cNvSpPr/>
          <p:nvPr/>
        </p:nvSpPr>
        <p:spPr>
          <a:xfrm rot="18785830">
            <a:off x="10854891" y="3870789"/>
            <a:ext cx="607173" cy="319007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21414" y="5349596"/>
            <a:ext cx="73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6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3" name="Group 28"/>
          <p:cNvGrpSpPr/>
          <p:nvPr/>
        </p:nvGrpSpPr>
        <p:grpSpPr>
          <a:xfrm>
            <a:off x="4389124" y="4532810"/>
            <a:ext cx="3336784" cy="1600438"/>
            <a:chOff x="1149531" y="4506685"/>
            <a:chExt cx="3336784" cy="1600438"/>
          </a:xfrm>
        </p:grpSpPr>
        <p:sp>
          <p:nvSpPr>
            <p:cNvPr id="34" name="TextBox 33"/>
            <p:cNvSpPr txBox="1"/>
            <p:nvPr/>
          </p:nvSpPr>
          <p:spPr>
            <a:xfrm>
              <a:off x="1358536" y="4506685"/>
              <a:ext cx="3127779" cy="16004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                                 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sz="800" dirty="0" smtClean="0"/>
                <a:t>                                                                                                     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49531" y="489857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545869" y="4624250"/>
            <a:ext cx="296908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Velocity: very small !!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&lt; observed values</a:t>
            </a:r>
          </a:p>
          <a:p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Not acceptable.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218853" y="1884546"/>
            <a:ext cx="3516312" cy="2743200"/>
            <a:chOff x="43892" y="639764"/>
            <a:chExt cx="3516312" cy="2743200"/>
          </a:xfrm>
        </p:grpSpPr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2" y="639764"/>
              <a:ext cx="3516312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855599" y="1261211"/>
              <a:ext cx="1192955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Soft state      </a:t>
              </a:r>
              <a:endParaRPr lang="en-US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075185" y="389464"/>
            <a:ext cx="4844445" cy="3819760"/>
            <a:chOff x="8153095" y="3776445"/>
            <a:chExt cx="4279122" cy="3465111"/>
          </a:xfrm>
        </p:grpSpPr>
        <p:pic>
          <p:nvPicPr>
            <p:cNvPr id="44" name="Picture 2" descr="PontiXrb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095" y="3776445"/>
              <a:ext cx="4279122" cy="32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3"/>
            <p:cNvSpPr txBox="1">
              <a:spLocks noChangeArrowheads="1"/>
            </p:cNvSpPr>
            <p:nvPr/>
          </p:nvSpPr>
          <p:spPr bwMode="auto">
            <a:xfrm>
              <a:off x="9978203" y="7018196"/>
              <a:ext cx="987194" cy="22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000" dirty="0" err="1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Ponti</a:t>
              </a:r>
              <a:r>
                <a:rPr lang="en-US" sz="10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 et.al 2012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93408" y="0"/>
            <a:ext cx="8685100" cy="6595897"/>
            <a:chOff x="3093408" y="14249"/>
            <a:chExt cx="8685100" cy="6595897"/>
          </a:xfrm>
        </p:grpSpPr>
        <p:sp>
          <p:nvSpPr>
            <p:cNvPr id="35" name="TextBox 34"/>
            <p:cNvSpPr txBox="1"/>
            <p:nvPr/>
          </p:nvSpPr>
          <p:spPr>
            <a:xfrm>
              <a:off x="4648553" y="706143"/>
              <a:ext cx="1795683" cy="15696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Work out </a:t>
              </a:r>
            </a:p>
            <a:p>
              <a:pPr algn="ctr"/>
              <a:r>
                <a:rPr lang="en-US" dirty="0" smtClean="0">
                  <a:latin typeface="Comic Sans MS" pitchFamily="66" charset="0"/>
                </a:rPr>
                <a:t>Atomic Physics</a:t>
              </a:r>
            </a:p>
            <a:p>
              <a:pPr algn="ctr"/>
              <a:r>
                <a:rPr lang="en-US" dirty="0" smtClean="0">
                  <a:latin typeface="Comic Sans MS" pitchFamily="66" charset="0"/>
                </a:rPr>
                <a:t>of the gas</a:t>
              </a:r>
            </a:p>
            <a:p>
              <a:pPr algn="ctr"/>
              <a:endParaRPr lang="en-US" dirty="0" smtClean="0">
                <a:latin typeface="Comic Sans MS" pitchFamily="66" charset="0"/>
              </a:endParaRPr>
            </a:p>
            <a:p>
              <a:pPr algn="ctr"/>
              <a:r>
                <a:rPr lang="en-US" sz="2400" b="1" dirty="0" smtClean="0">
                  <a:solidFill>
                    <a:srgbClr val="0000CC"/>
                  </a:solidFill>
                  <a:latin typeface="Comic Sans MS" pitchFamily="66" charset="0"/>
                </a:rPr>
                <a:t>CLOUDY</a:t>
              </a:r>
              <a:endParaRPr lang="en-US" sz="2400" b="1" dirty="0">
                <a:solidFill>
                  <a:srgbClr val="0000CC"/>
                </a:solidFill>
                <a:latin typeface="Comic Sans MS" pitchFamily="66" charset="0"/>
              </a:endParaRPr>
            </a:p>
          </p:txBody>
        </p:sp>
        <p:grpSp>
          <p:nvGrpSpPr>
            <p:cNvPr id="4" name="Group 16"/>
            <p:cNvGrpSpPr/>
            <p:nvPr/>
          </p:nvGrpSpPr>
          <p:grpSpPr>
            <a:xfrm>
              <a:off x="7250958" y="14249"/>
              <a:ext cx="4527550" cy="2641600"/>
              <a:chOff x="7175363" y="3840552"/>
              <a:chExt cx="4527550" cy="26416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1638"/>
              <a:stretch>
                <a:fillRect/>
              </a:stretch>
            </p:blipFill>
            <p:spPr bwMode="auto">
              <a:xfrm>
                <a:off x="7175363" y="3840552"/>
                <a:ext cx="4527550" cy="264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Oval 40"/>
              <p:cNvSpPr/>
              <p:nvPr/>
            </p:nvSpPr>
            <p:spPr>
              <a:xfrm>
                <a:off x="9452042" y="4565605"/>
                <a:ext cx="997691" cy="41171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6448483" y="1575405"/>
              <a:ext cx="807874" cy="6920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/>
            <p:nvPr/>
          </p:nvCxnSpPr>
          <p:spPr>
            <a:xfrm flipV="1">
              <a:off x="3093408" y="1498275"/>
              <a:ext cx="1403641" cy="544524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Fig03_Scurve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5928" y="2684833"/>
              <a:ext cx="3925313" cy="3925313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16200000" flipH="1">
              <a:off x="6397083" y="2467108"/>
              <a:ext cx="1471640" cy="1220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5905" y="78851"/>
            <a:ext cx="4831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Why no winds in the hard state?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3350" y="603772"/>
            <a:ext cx="1419250" cy="11387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SED</a:t>
            </a:r>
          </a:p>
          <a:p>
            <a:pPr algn="ctr"/>
            <a:endParaRPr lang="en-US" sz="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Description of the light from the innermost part of the disk</a:t>
            </a:r>
            <a:endParaRPr lang="en-US" sz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038012" y="1883923"/>
            <a:ext cx="997691" cy="411714"/>
            <a:chOff x="9038012" y="1883923"/>
            <a:chExt cx="997691" cy="411714"/>
          </a:xfrm>
        </p:grpSpPr>
        <p:sp>
          <p:nvSpPr>
            <p:cNvPr id="55" name="Oval 54"/>
            <p:cNvSpPr/>
            <p:nvPr/>
          </p:nvSpPr>
          <p:spPr>
            <a:xfrm>
              <a:off x="9038012" y="1883923"/>
              <a:ext cx="997691" cy="4117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63456" y="1964990"/>
              <a:ext cx="8066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omic Sans MS" pitchFamily="66" charset="0"/>
                </a:rPr>
                <a:t>log =3.4</a:t>
              </a:r>
              <a:endParaRPr lang="en-US" sz="1200" b="1" dirty="0">
                <a:latin typeface="Comic Sans MS" pitchFamily="66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9766571" y="408562"/>
            <a:ext cx="638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240871" y="5131502"/>
            <a:ext cx="243848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omic Sans MS" pitchFamily="66" charset="0"/>
              </a:rPr>
              <a:t>Also see </a:t>
            </a:r>
          </a:p>
          <a:p>
            <a:pPr algn="ctr"/>
            <a:r>
              <a:rPr lang="en-US" sz="1000" dirty="0" err="1" smtClean="0">
                <a:latin typeface="Comic Sans MS" pitchFamily="66" charset="0"/>
              </a:rPr>
              <a:t>Chakravorty</a:t>
            </a:r>
            <a:r>
              <a:rPr lang="en-US" sz="1000" dirty="0" smtClean="0">
                <a:latin typeface="Comic Sans MS" pitchFamily="66" charset="0"/>
              </a:rPr>
              <a:t>+ 2013, MNRAS.436, 560</a:t>
            </a:r>
            <a:endParaRPr lang="en-US" sz="1000" dirty="0">
              <a:latin typeface="Comic Sans MS" pitchFamily="66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57439" y="3063615"/>
            <a:ext cx="6632520" cy="3429000"/>
            <a:chOff x="1057439" y="3063615"/>
            <a:chExt cx="6632520" cy="3429000"/>
          </a:xfrm>
        </p:grpSpPr>
        <p:pic>
          <p:nvPicPr>
            <p:cNvPr id="24" name="Picture 23" descr="Fig10_WarmHard_WithInstability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7439" y="3063615"/>
              <a:ext cx="4800600" cy="3429000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>
              <a:endCxn id="24" idx="3"/>
            </p:cNvCxnSpPr>
            <p:nvPr/>
          </p:nvCxnSpPr>
          <p:spPr>
            <a:xfrm rot="10800000" flipV="1">
              <a:off x="5858040" y="4751881"/>
              <a:ext cx="1831919" cy="262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30285" y="4833205"/>
            <a:ext cx="9071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Either because there is none or less material available material to lift</a:t>
            </a:r>
          </a:p>
          <a:p>
            <a:r>
              <a:rPr lang="en-US" sz="1600" dirty="0" smtClean="0">
                <a:latin typeface="Comic Sans MS" pitchFamily="66" charset="0"/>
              </a:rPr>
              <a:t>	~ means that the underlying outflow solution has changed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Comic Sans MS" pitchFamily="66" charset="0"/>
              </a:rPr>
              <a:t>Or because there are interesting atomic physics constraints which make them undetectable</a:t>
            </a:r>
            <a:endParaRPr lang="en-US" sz="16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0" name="Group 27"/>
          <p:cNvGrpSpPr/>
          <p:nvPr/>
        </p:nvGrpSpPr>
        <p:grpSpPr>
          <a:xfrm>
            <a:off x="3643086" y="1042572"/>
            <a:ext cx="3672114" cy="1555485"/>
            <a:chOff x="850045" y="4116220"/>
            <a:chExt cx="3672114" cy="3314114"/>
          </a:xfrm>
        </p:grpSpPr>
        <p:sp>
          <p:nvSpPr>
            <p:cNvPr id="31" name="Rectangle 30"/>
            <p:cNvSpPr/>
            <p:nvPr/>
          </p:nvSpPr>
          <p:spPr>
            <a:xfrm>
              <a:off x="1053244" y="4679808"/>
              <a:ext cx="3367314" cy="2491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Winds </a:t>
              </a:r>
              <a:r>
                <a:rPr lang="en-US" sz="14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are observed 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only in </a:t>
              </a:r>
              <a:r>
                <a:rPr lang="en-US" sz="14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the Soft state</a:t>
              </a: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inds are equatorial – i.e. close to the surface of the accretion disk</a:t>
              </a:r>
              <a:endParaRPr lang="en-US" sz="1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50045" y="4116220"/>
              <a:ext cx="3672114" cy="33141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634955"/>
            <a:ext cx="12566072" cy="8049490"/>
            <a:chOff x="3244581" y="673328"/>
            <a:chExt cx="6369682" cy="57669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395" y="673328"/>
              <a:ext cx="3245868" cy="289475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244581" y="782684"/>
              <a:ext cx="3117029" cy="2778759"/>
              <a:chOff x="3244581" y="782684"/>
              <a:chExt cx="3117029" cy="277875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581" y="782684"/>
                <a:ext cx="3115806" cy="2778759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sp>
            <p:nvSpPr>
              <p:cNvPr id="13" name="Right Triangle 12"/>
              <p:cNvSpPr/>
              <p:nvPr/>
            </p:nvSpPr>
            <p:spPr>
              <a:xfrm rot="10800000">
                <a:off x="4650377" y="782684"/>
                <a:ext cx="1711233" cy="2684416"/>
              </a:xfrm>
              <a:prstGeom prst="rtTriangl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50976" y="3545479"/>
              <a:ext cx="3258932" cy="2894752"/>
              <a:chOff x="6350976" y="3545479"/>
              <a:chExt cx="3258932" cy="289475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040" y="3545479"/>
                <a:ext cx="3245868" cy="2894752"/>
              </a:xfrm>
              <a:prstGeom prst="rect">
                <a:avLst/>
              </a:prstGeom>
              <a:scene3d>
                <a:camera prst="orthographicFront">
                  <a:rot lat="10800000" lon="0" rev="0"/>
                </a:camera>
                <a:lightRig rig="threePt" dir="t"/>
              </a:scene3d>
            </p:spPr>
          </p:pic>
          <p:sp>
            <p:nvSpPr>
              <p:cNvPr id="11" name="Right Triangle 10"/>
              <p:cNvSpPr/>
              <p:nvPr/>
            </p:nvSpPr>
            <p:spPr>
              <a:xfrm>
                <a:off x="6350976" y="3555017"/>
                <a:ext cx="1787183" cy="2874809"/>
              </a:xfrm>
              <a:prstGeom prst="rtTriangl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25" y="3568080"/>
              <a:ext cx="3190015" cy="2844941"/>
            </a:xfrm>
            <a:prstGeom prst="rect">
              <a:avLst/>
            </a:prstGeom>
            <a:scene3d>
              <a:camera prst="orthographicFront">
                <a:rot lat="10800000" lon="10800000" rev="0"/>
              </a:camera>
              <a:lightRig rig="threePt" dir="t"/>
            </a:scene3d>
          </p:spPr>
        </p:pic>
        <p:sp>
          <p:nvSpPr>
            <p:cNvPr id="9" name="Flowchart: Connector 8"/>
            <p:cNvSpPr/>
            <p:nvPr/>
          </p:nvSpPr>
          <p:spPr>
            <a:xfrm>
              <a:off x="6146370" y="3296301"/>
              <a:ext cx="422275" cy="444500"/>
            </a:xfrm>
            <a:prstGeom prst="flowChartConnector">
              <a:avLst/>
            </a:prstGeom>
            <a:solidFill>
              <a:srgbClr val="00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3914" y="117761"/>
            <a:ext cx="11088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MHD winds from the accretion disk</a:t>
            </a: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Simulate spectra to fit to observations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383" y="841111"/>
            <a:ext cx="8386136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Work in progress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Absorption spectra in terms of MHD parameters (p and </a:t>
            </a:r>
            <a:r>
              <a:rPr lang="en-US" sz="1600" kern="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/>
              </a:rPr>
              <a:t></a:t>
            </a:r>
            <a:r>
              <a:rPr lang="en-US" sz="16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 and </a:t>
            </a:r>
            <a:r>
              <a:rPr lang="en-US" sz="1600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r>
              <a:rPr lang="en-US" sz="16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(inclination angle)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7710" y="1905125"/>
            <a:ext cx="4873396" cy="4339713"/>
            <a:chOff x="87710" y="1905125"/>
            <a:chExt cx="4873396" cy="43397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0" y="1905125"/>
              <a:ext cx="3981450" cy="351472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183110" y="4873853"/>
              <a:ext cx="845708" cy="4857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16570" y="4757738"/>
              <a:ext cx="845708" cy="4857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5343" y="4607535"/>
              <a:ext cx="845708" cy="4857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06983" y="4591456"/>
              <a:ext cx="4854123" cy="8624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498059" y="5058382"/>
              <a:ext cx="194554" cy="1945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370306" y="4928680"/>
              <a:ext cx="194554" cy="1945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190672" y="4786008"/>
              <a:ext cx="194554" cy="1945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1517516" y="5622587"/>
              <a:ext cx="1031131" cy="134436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39694" y="5875506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300 km/s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79785" y="1713349"/>
            <a:ext cx="6860330" cy="4846282"/>
            <a:chOff x="5046325" y="1713349"/>
            <a:chExt cx="6860330" cy="4846282"/>
          </a:xfrm>
        </p:grpSpPr>
        <p:pic>
          <p:nvPicPr>
            <p:cNvPr id="32" name="Picture 31" descr="LineFromDifferentBoxes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6325" y="1713349"/>
              <a:ext cx="6860330" cy="401746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828867" y="2743202"/>
              <a:ext cx="3466334" cy="3816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			Box 1</a:t>
              </a:r>
            </a:p>
            <a:p>
              <a:r>
                <a:rPr lang="en-US" dirty="0" smtClean="0"/>
                <a:t>			5</a:t>
              </a:r>
            </a:p>
            <a:p>
              <a:r>
                <a:rPr lang="en-US" dirty="0" smtClean="0"/>
                <a:t>			10</a:t>
              </a:r>
            </a:p>
            <a:p>
              <a:r>
                <a:rPr lang="en-US" dirty="0" smtClean="0"/>
                <a:t>			15</a:t>
              </a:r>
            </a:p>
            <a:p>
              <a:endParaRPr lang="en-US" dirty="0" smtClean="0"/>
            </a:p>
            <a:p>
              <a:endParaRPr lang="en-US" sz="800" dirty="0" smtClean="0"/>
            </a:p>
            <a:p>
              <a:r>
                <a:rPr lang="en-US" dirty="0" smtClean="0"/>
                <a:t>			18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         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FeXXV</a:t>
              </a:r>
              <a:r>
                <a:rPr lang="en-US" b="1" dirty="0" smtClean="0">
                  <a:solidFill>
                    <a:srgbClr val="FF0000"/>
                  </a:solidFill>
                </a:rPr>
                <a:t>         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FeXXVI</a:t>
              </a:r>
              <a:endParaRPr lang="en-US" b="1" dirty="0" smtClean="0">
                <a:solidFill>
                  <a:srgbClr val="FF0000"/>
                </a:solidFill>
              </a:endParaRPr>
            </a:p>
            <a:p>
              <a:endParaRPr lang="en-US" b="1" dirty="0" smtClean="0">
                <a:solidFill>
                  <a:srgbClr val="FF0000"/>
                </a:solidFill>
              </a:endParaRPr>
            </a:p>
            <a:p>
              <a:r>
                <a:rPr lang="en-US" dirty="0" smtClean="0"/>
                <a:t>6.5	              7</a:t>
              </a:r>
            </a:p>
            <a:p>
              <a:r>
                <a:rPr lang="en-US" dirty="0" smtClean="0"/>
                <a:t>               E(</a:t>
              </a:r>
              <a:r>
                <a:rPr lang="en-US" dirty="0" err="1" smtClean="0"/>
                <a:t>keV</a:t>
              </a:r>
              <a:r>
                <a:rPr lang="en-US" dirty="0" smtClean="0"/>
                <a:t>)</a:t>
              </a:r>
            </a:p>
            <a:p>
              <a:endParaRPr lang="en-US" dirty="0"/>
            </a:p>
          </p:txBody>
        </p:sp>
      </p:grpSp>
      <p:pic>
        <p:nvPicPr>
          <p:cNvPr id="36" name="Picture 35" descr="ChandraFit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095" y="1828803"/>
            <a:ext cx="5190900" cy="376927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44759" y="1770439"/>
            <a:ext cx="7710765" cy="3275667"/>
            <a:chOff x="544759" y="1770439"/>
            <a:chExt cx="7710765" cy="3275667"/>
          </a:xfrm>
        </p:grpSpPr>
        <p:sp>
          <p:nvSpPr>
            <p:cNvPr id="37" name="TextBox 36"/>
            <p:cNvSpPr txBox="1"/>
            <p:nvPr/>
          </p:nvSpPr>
          <p:spPr>
            <a:xfrm>
              <a:off x="544759" y="1770439"/>
              <a:ext cx="771076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Fake Chandra data for 800ks of a F(3-10 </a:t>
              </a:r>
              <a:r>
                <a:rPr lang="en-US" dirty="0" err="1" smtClean="0">
                  <a:latin typeface="Comic Sans MS" pitchFamily="66" charset="0"/>
                </a:rPr>
                <a:t>keV</a:t>
              </a:r>
              <a:r>
                <a:rPr lang="en-US" dirty="0" smtClean="0">
                  <a:latin typeface="Comic Sans MS" pitchFamily="66" charset="0"/>
                </a:rPr>
                <a:t>) =2x10</a:t>
              </a:r>
              <a:r>
                <a:rPr lang="en-US" baseline="30000" dirty="0" smtClean="0">
                  <a:latin typeface="Comic Sans MS" pitchFamily="66" charset="0"/>
                </a:rPr>
                <a:t>-9</a:t>
              </a:r>
              <a:r>
                <a:rPr lang="en-US" dirty="0" smtClean="0">
                  <a:latin typeface="Comic Sans MS" pitchFamily="66" charset="0"/>
                </a:rPr>
                <a:t> ergs/s source. </a:t>
              </a:r>
            </a:p>
            <a:p>
              <a:r>
                <a:rPr lang="en-US" dirty="0" smtClean="0">
                  <a:latin typeface="Comic Sans MS" pitchFamily="66" charset="0"/>
                </a:rPr>
                <a:t>Disk black body + </a:t>
              </a:r>
              <a:r>
                <a:rPr lang="en-US" dirty="0" err="1" smtClean="0">
                  <a:latin typeface="Comic Sans MS" pitchFamily="66" charset="0"/>
                </a:rPr>
                <a:t>Powerlaw</a:t>
              </a:r>
              <a:endParaRPr lang="en-US" dirty="0" smtClean="0">
                <a:latin typeface="Comic Sans MS" pitchFamily="66" charset="0"/>
              </a:endParaRPr>
            </a:p>
            <a:p>
              <a:r>
                <a:rPr lang="en-US" dirty="0" smtClean="0">
                  <a:latin typeface="Comic Sans MS" pitchFamily="66" charset="0"/>
                </a:rPr>
                <a:t>1 Gaussian for </a:t>
              </a:r>
              <a:r>
                <a:rPr lang="en-US" dirty="0" err="1" smtClean="0">
                  <a:latin typeface="Comic Sans MS" pitchFamily="66" charset="0"/>
                </a:rPr>
                <a:t>FeXXV</a:t>
              </a:r>
              <a:r>
                <a:rPr lang="en-US" dirty="0" smtClean="0">
                  <a:latin typeface="Comic Sans MS" pitchFamily="66" charset="0"/>
                </a:rPr>
                <a:t> line</a:t>
              </a:r>
            </a:p>
            <a:p>
              <a:r>
                <a:rPr lang="en-US" dirty="0" smtClean="0">
                  <a:latin typeface="Comic Sans MS" pitchFamily="66" charset="0"/>
                </a:rPr>
                <a:t>2-3 Gaussian lines for the </a:t>
              </a:r>
              <a:r>
                <a:rPr lang="en-US" dirty="0" err="1" smtClean="0">
                  <a:latin typeface="Comic Sans MS" pitchFamily="66" charset="0"/>
                </a:rPr>
                <a:t>FeXXVI</a:t>
              </a:r>
              <a:r>
                <a:rPr lang="en-US" dirty="0" smtClean="0">
                  <a:latin typeface="Comic Sans MS" pitchFamily="66" charset="0"/>
                </a:rPr>
                <a:t> line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1491" y="3968888"/>
              <a:ext cx="382027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600 – 800 km/s</a:t>
              </a:r>
            </a:p>
            <a:p>
              <a:endParaRPr lang="en-US" sz="800" dirty="0" smtClean="0">
                <a:latin typeface="Comic Sans MS" pitchFamily="66" charset="0"/>
              </a:endParaRPr>
            </a:p>
            <a:p>
              <a:endParaRPr lang="en-US" sz="800" dirty="0" smtClean="0">
                <a:latin typeface="Comic Sans MS" pitchFamily="66" charset="0"/>
              </a:endParaRPr>
            </a:p>
            <a:p>
              <a:endParaRPr lang="en-US" sz="1200" dirty="0" smtClean="0">
                <a:latin typeface="Comic Sans MS" pitchFamily="66" charset="0"/>
              </a:endParaRPr>
            </a:p>
            <a:p>
              <a:r>
                <a:rPr lang="en-US" dirty="0" smtClean="0">
                  <a:latin typeface="Comic Sans MS" pitchFamily="66" charset="0"/>
                </a:rPr>
                <a:t>		       ~2500 km/s</a:t>
              </a:r>
              <a:endParaRPr lang="en-US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0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4682" y="-498767"/>
            <a:ext cx="12566072" cy="8049490"/>
            <a:chOff x="3244581" y="673328"/>
            <a:chExt cx="6369682" cy="57669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395" y="673328"/>
              <a:ext cx="3245868" cy="289475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244581" y="782684"/>
              <a:ext cx="3117029" cy="2778759"/>
              <a:chOff x="3244581" y="782684"/>
              <a:chExt cx="3117029" cy="277875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581" y="782684"/>
                <a:ext cx="3115806" cy="2778759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sp>
            <p:nvSpPr>
              <p:cNvPr id="13" name="Right Triangle 12"/>
              <p:cNvSpPr/>
              <p:nvPr/>
            </p:nvSpPr>
            <p:spPr>
              <a:xfrm rot="10800000">
                <a:off x="4650377" y="782684"/>
                <a:ext cx="1711233" cy="2684416"/>
              </a:xfrm>
              <a:prstGeom prst="rtTriangl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50976" y="3545479"/>
              <a:ext cx="3258932" cy="2894752"/>
              <a:chOff x="6350976" y="3545479"/>
              <a:chExt cx="3258932" cy="289475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040" y="3545479"/>
                <a:ext cx="3245868" cy="2894752"/>
              </a:xfrm>
              <a:prstGeom prst="rect">
                <a:avLst/>
              </a:prstGeom>
              <a:scene3d>
                <a:camera prst="orthographicFront">
                  <a:rot lat="10800000" lon="0" rev="0"/>
                </a:camera>
                <a:lightRig rig="threePt" dir="t"/>
              </a:scene3d>
            </p:spPr>
          </p:pic>
          <p:sp>
            <p:nvSpPr>
              <p:cNvPr id="11" name="Right Triangle 10"/>
              <p:cNvSpPr/>
              <p:nvPr/>
            </p:nvSpPr>
            <p:spPr>
              <a:xfrm>
                <a:off x="6350976" y="3555017"/>
                <a:ext cx="1787183" cy="2874809"/>
              </a:xfrm>
              <a:prstGeom prst="rtTriangl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25" y="3568080"/>
              <a:ext cx="3190015" cy="2844941"/>
            </a:xfrm>
            <a:prstGeom prst="rect">
              <a:avLst/>
            </a:prstGeom>
            <a:scene3d>
              <a:camera prst="orthographicFront">
                <a:rot lat="10800000" lon="10800000" rev="0"/>
              </a:camera>
              <a:lightRig rig="threePt" dir="t"/>
            </a:scene3d>
          </p:spPr>
        </p:pic>
        <p:sp>
          <p:nvSpPr>
            <p:cNvPr id="9" name="Flowchart: Connector 8"/>
            <p:cNvSpPr/>
            <p:nvPr/>
          </p:nvSpPr>
          <p:spPr>
            <a:xfrm>
              <a:off x="6146370" y="3296301"/>
              <a:ext cx="422275" cy="444500"/>
            </a:xfrm>
            <a:prstGeom prst="flowChartConnector">
              <a:avLst/>
            </a:prstGeom>
            <a:solidFill>
              <a:srgbClr val="00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94484" y="117761"/>
            <a:ext cx="883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MHD winds from the accretion disk: the ANR-Chaos project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38" y="766529"/>
            <a:ext cx="7002691" cy="31085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Aim of the project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MHD models represent observed BHB winds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correct ionization state of the gas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with correct values of density, column density and velocity of the gas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 the models explain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the average winds (density &lt; 10</a:t>
            </a:r>
            <a:r>
              <a:rPr lang="en-US" sz="1400" kern="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12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cm</a:t>
            </a:r>
            <a:r>
              <a:rPr lang="en-US" sz="1400" kern="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-3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velocity 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 10</a:t>
            </a:r>
            <a:r>
              <a:rPr lang="en-US" sz="1400" kern="0" baseline="3000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Km/s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the extreme winds 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(density 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&gt; 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10</a:t>
            </a:r>
            <a:r>
              <a:rPr lang="en-US" sz="1400" kern="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12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cm</a:t>
            </a:r>
            <a:r>
              <a:rPr lang="en-US" sz="1400" kern="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-3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, velocity 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~ 5 x 10</a:t>
            </a:r>
            <a:r>
              <a:rPr lang="en-US" sz="1400" kern="0" baseline="3000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Km/s</a:t>
            </a: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~ will be a success over “thermal pressure” models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we explain that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winds are observed </a:t>
            </a:r>
            <a:r>
              <a:rPr lang="en-US" sz="1400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only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in Soft 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winds seem to hug the accretion disk surface</a:t>
            </a:r>
          </a:p>
        </p:txBody>
      </p:sp>
      <p:sp>
        <p:nvSpPr>
          <p:cNvPr id="2" name="L-Shape 1"/>
          <p:cNvSpPr/>
          <p:nvPr/>
        </p:nvSpPr>
        <p:spPr>
          <a:xfrm rot="18785830">
            <a:off x="5606428" y="1178727"/>
            <a:ext cx="607173" cy="319007"/>
          </a:xfrm>
          <a:prstGeom prst="corne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6924767" y="779465"/>
            <a:ext cx="478047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We have devised ways to implement </a:t>
            </a:r>
          </a:p>
          <a:p>
            <a:pPr lvl="1" algn="ctr"/>
            <a:r>
              <a:rPr lang="en-US" sz="1400" b="1" dirty="0" smtClean="0">
                <a:latin typeface="Comic Sans MS" pitchFamily="66" charset="0"/>
              </a:rPr>
              <a:t>~ self consistently correct ionization state </a:t>
            </a:r>
          </a:p>
          <a:p>
            <a:pPr lvl="1" algn="ctr"/>
            <a:r>
              <a:rPr lang="en-US" sz="1400" dirty="0" smtClean="0">
                <a:latin typeface="Comic Sans MS" pitchFamily="66" charset="0"/>
              </a:rPr>
              <a:t>~ correct column density</a:t>
            </a:r>
          </a:p>
          <a:p>
            <a:pPr algn="ctr"/>
            <a:endParaRPr lang="en-US" sz="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We have ruled out Cold MHD solutions</a:t>
            </a:r>
          </a:p>
          <a:p>
            <a:pPr algn="ctr"/>
            <a:endParaRPr lang="en-US" sz="8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Warm MHD solutions work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Disk surface heating lifts of gas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Magnetic acceleration follows</a:t>
            </a:r>
          </a:p>
          <a:p>
            <a:pPr algn="ctr"/>
            <a:endParaRPr lang="en-US" sz="8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Works for “average” winds</a:t>
            </a:r>
          </a:p>
          <a:p>
            <a:pPr algn="ctr"/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Density &lt; 10</a:t>
            </a:r>
            <a:r>
              <a:rPr lang="en-US" sz="1400" kern="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12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cm</a:t>
            </a:r>
            <a:r>
              <a:rPr lang="en-US" sz="1400" kern="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-3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		</a:t>
            </a:r>
            <a:r>
              <a:rPr lang="en-US" sz="14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 are at par</a:t>
            </a:r>
          </a:p>
          <a:p>
            <a:pPr algn="ctr"/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Velocity 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 10</a:t>
            </a:r>
            <a:r>
              <a:rPr lang="en-US" sz="1400" kern="0" baseline="3000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r>
              <a:rPr lang="en-US" sz="1400" kern="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Km/s	</a:t>
            </a:r>
            <a:r>
              <a:rPr lang="en-US" sz="1400" b="1" kern="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with thermal pressure models</a:t>
            </a:r>
          </a:p>
          <a:p>
            <a:pPr algn="ctr"/>
            <a:endParaRPr lang="en-US" sz="800" kern="0" dirty="0" smtClean="0">
              <a:solidFill>
                <a:prstClr val="black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But what about “extreme” winds?</a:t>
            </a:r>
          </a:p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There is hope and we are working on it</a:t>
            </a:r>
          </a:p>
          <a:p>
            <a:pPr algn="ctr"/>
            <a:endParaRPr lang="en-US" sz="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Thermodynamic Instability conditions (used 1</a:t>
            </a:r>
            <a:r>
              <a:rPr lang="en-US" sz="1400" b="1" baseline="30000" dirty="0" smtClean="0">
                <a:latin typeface="Comic Sans MS" panose="030F0702030302020204" pitchFamily="66" charset="0"/>
              </a:rPr>
              <a:t>st</a:t>
            </a:r>
            <a:r>
              <a:rPr lang="en-US" sz="1400" b="1" dirty="0" smtClean="0">
                <a:latin typeface="Comic Sans MS" panose="030F0702030302020204" pitchFamily="66" charset="0"/>
              </a:rPr>
              <a:t> time)</a:t>
            </a:r>
          </a:p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Explains absence of winds in Hard State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Explains why only Soft state has wind signatures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0219" y="2164798"/>
            <a:ext cx="638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L-Shape 18"/>
          <p:cNvSpPr/>
          <p:nvPr/>
        </p:nvSpPr>
        <p:spPr>
          <a:xfrm rot="18785830">
            <a:off x="6107171" y="2027813"/>
            <a:ext cx="607173" cy="319007"/>
          </a:xfrm>
          <a:prstGeom prst="corne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42731" y="2206226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2147" y="4219606"/>
            <a:ext cx="644926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Warm MHD model with high p will explain extreme winds</a:t>
            </a:r>
          </a:p>
          <a:p>
            <a:pPr lvl="6"/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(ejection index)</a:t>
            </a:r>
          </a:p>
          <a:p>
            <a:pPr algn="r"/>
            <a:endParaRPr lang="en-US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 need MHD models with high ejection index p</a:t>
            </a:r>
          </a:p>
          <a:p>
            <a:pPr algn="r"/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Only Warm solutions can provide them </a:t>
            </a:r>
          </a:p>
          <a:p>
            <a:pPr algn="r"/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 do not yet have those models</a:t>
            </a:r>
          </a:p>
          <a:p>
            <a:pPr marL="285750" indent="-285750" algn="r"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 are building them</a:t>
            </a:r>
          </a:p>
          <a:p>
            <a:pPr marL="285750" indent="-285750" algn="r">
              <a:buFontTx/>
              <a:buChar char="-"/>
            </a:pPr>
            <a:endParaRPr lang="en-US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Reasonable extrapolations show</a:t>
            </a:r>
          </a:p>
          <a:p>
            <a:pPr algn="r"/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we can easily reproduce the extreme winds</a:t>
            </a:r>
          </a:p>
          <a:p>
            <a:pPr algn="r"/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en-US" sz="1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would be a success over the thermal pressure models</a:t>
            </a:r>
          </a:p>
        </p:txBody>
      </p:sp>
      <p:sp>
        <p:nvSpPr>
          <p:cNvPr id="21" name="L-Shape 20"/>
          <p:cNvSpPr/>
          <p:nvPr/>
        </p:nvSpPr>
        <p:spPr>
          <a:xfrm rot="18785830">
            <a:off x="4970175" y="3395149"/>
            <a:ext cx="607173" cy="319007"/>
          </a:xfrm>
          <a:prstGeom prst="corne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4167975"/>
            <a:ext cx="5680953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Work in progress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 are trying to generate absorption spectra in terms of MHD parameters (p and </a:t>
            </a:r>
            <a:r>
              <a:rPr lang="en-US" sz="1600" kern="0" dirty="0" smtClean="0">
                <a:solidFill>
                  <a:prstClr val="black"/>
                </a:solidFill>
                <a:latin typeface="Comic Sans MS" panose="030F0702030302020204" pitchFamily="66" charset="0"/>
                <a:sym typeface="Symbol"/>
              </a:rPr>
              <a:t></a:t>
            </a:r>
            <a:r>
              <a:rPr lang="en-US" sz="16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 and </a:t>
            </a:r>
            <a:r>
              <a:rPr lang="en-US" sz="1600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r>
              <a:rPr lang="en-US" sz="16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(inclination angle)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48255" y="5473005"/>
            <a:ext cx="20665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Thank you</a:t>
            </a:r>
          </a:p>
          <a:p>
            <a:pPr algn="ctr"/>
            <a:endParaRPr lang="en-US" sz="800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Questions?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20" grpId="0"/>
      <p:bldP spid="20" grpId="1"/>
      <p:bldP spid="21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5615" y="837833"/>
            <a:ext cx="5467350" cy="2988401"/>
            <a:chOff x="3349258" y="3856536"/>
            <a:chExt cx="5467350" cy="298840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341"/>
            <a:stretch/>
          </p:blipFill>
          <p:spPr>
            <a:xfrm>
              <a:off x="3349258" y="3856536"/>
              <a:ext cx="5467350" cy="2988401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4258491" y="4369455"/>
              <a:ext cx="3069901" cy="1421540"/>
              <a:chOff x="4245428" y="4238825"/>
              <a:chExt cx="3069901" cy="1421540"/>
            </a:xfrm>
          </p:grpSpPr>
          <p:sp>
            <p:nvSpPr>
              <p:cNvPr id="26" name="Flowchart: Connector 25"/>
              <p:cNvSpPr/>
              <p:nvPr/>
            </p:nvSpPr>
            <p:spPr>
              <a:xfrm>
                <a:off x="4245428" y="4238825"/>
                <a:ext cx="285631" cy="262488"/>
              </a:xfrm>
              <a:prstGeom prst="flowChartConnector">
                <a:avLst/>
              </a:prstGeom>
              <a:solidFill>
                <a:srgbClr val="0000CC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7041009" y="5372983"/>
                <a:ext cx="274320" cy="287382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" name="Title 1">
            <a:hlinkClick r:id="rId3" action="ppaction://hlinksldjump"/>
          </p:cNvPr>
          <p:cNvSpPr txBox="1">
            <a:spLocks/>
          </p:cNvSpPr>
          <p:nvPr/>
        </p:nvSpPr>
        <p:spPr>
          <a:xfrm>
            <a:off x="2490652" y="26126"/>
            <a:ext cx="7075712" cy="627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Extreme winds</a:t>
            </a:r>
            <a:endParaRPr lang="en-US" sz="2400" kern="0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20194" y="3108960"/>
            <a:ext cx="0" cy="3383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569026" y="3875191"/>
            <a:ext cx="2251168" cy="646331"/>
            <a:chOff x="2569026" y="3875191"/>
            <a:chExt cx="2251168" cy="646331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4493623" y="4045010"/>
              <a:ext cx="32657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69026" y="3875191"/>
              <a:ext cx="170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</a:rPr>
                <a:t>t ~ 5 x 10</a:t>
              </a:r>
              <a:r>
                <a:rPr lang="en-US" baseline="30000" dirty="0">
                  <a:solidFill>
                    <a:srgbClr val="000000"/>
                  </a:solidFill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</a:rPr>
                <a:t> R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G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If p = 0.5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97078" y="4882710"/>
            <a:ext cx="2595742" cy="923330"/>
            <a:chOff x="1747144" y="4882710"/>
            <a:chExt cx="2595742" cy="923330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4016315" y="5171905"/>
              <a:ext cx="32657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47144" y="4882710"/>
              <a:ext cx="25683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</a:rPr>
                <a:t>t &lt; 10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</a:rPr>
                <a:t> R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G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If log </a:t>
              </a:r>
              <a:r>
                <a:rPr lang="en-US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 limit ~ 6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log </a:t>
              </a:r>
              <a:r>
                <a:rPr lang="en-US" dirty="0" err="1" smtClean="0">
                  <a:solidFill>
                    <a:srgbClr val="000000"/>
                  </a:solidFill>
                </a:rPr>
                <a:t>n</a:t>
              </a:r>
              <a:r>
                <a:rPr lang="en-US" baseline="-25000" dirty="0" err="1" smtClean="0">
                  <a:solidFill>
                    <a:srgbClr val="000000"/>
                  </a:solidFill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</a:rPr>
                <a:t> ~ 13, log </a:t>
              </a:r>
              <a:r>
                <a:rPr lang="en-US" dirty="0" err="1" smtClean="0">
                  <a:solidFill>
                    <a:srgbClr val="000000"/>
                  </a:solidFill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</a:rPr>
                <a:t>obs</a:t>
              </a:r>
              <a:r>
                <a:rPr lang="en-US" dirty="0" smtClean="0">
                  <a:solidFill>
                    <a:srgbClr val="000000"/>
                  </a:solidFill>
                </a:rPr>
                <a:t> ~ 4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Flowchart: Connector 27"/>
          <p:cNvSpPr/>
          <p:nvPr/>
        </p:nvSpPr>
        <p:spPr>
          <a:xfrm>
            <a:off x="5591106" y="3901319"/>
            <a:ext cx="274320" cy="28738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5591106" y="5040947"/>
            <a:ext cx="274320" cy="28738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9541" y="655908"/>
            <a:ext cx="60524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For </a:t>
            </a:r>
            <a:r>
              <a:rPr lang="en-US" sz="14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extreme winds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we need to </a:t>
            </a:r>
            <a:r>
              <a:rPr lang="en-US" sz="14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increase p </a:t>
            </a:r>
          </a:p>
          <a:p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p cannot be arbitrarily increased</a:t>
            </a:r>
          </a:p>
          <a:p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it is linked to accretion</a:t>
            </a:r>
          </a:p>
          <a:p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</a:t>
            </a:r>
            <a:r>
              <a:rPr lang="en-US" sz="14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we still do not have a model with p &gt; 0.11</a:t>
            </a:r>
          </a:p>
          <a:p>
            <a:endParaRPr lang="en-US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literature: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 ~ 0.5 required to explain AGN winds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 </a:t>
            </a:r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~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0.45 to explain YSO winds</a:t>
            </a:r>
          </a:p>
          <a:p>
            <a:endParaRPr lang="en-US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We try a rough linear extrapolation for p=0.5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Puts the wind at 5x10</a:t>
            </a:r>
            <a:r>
              <a:rPr lang="en-US" sz="14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R</a:t>
            </a:r>
            <a:r>
              <a:rPr lang="en-US" sz="1400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</a:t>
            </a:r>
            <a:endParaRPr lang="en-US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Choice of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 </a:t>
            </a:r>
            <a:r>
              <a:rPr lang="en-US" sz="1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upperlimit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decides the results we get.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We had chosen a rather stringent </a:t>
            </a:r>
            <a:r>
              <a:rPr lang="en-US" sz="1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upperlimit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log </a:t>
            </a:r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 &lt;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4.86</a:t>
            </a:r>
            <a:endParaRPr lang="en-US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Relaxing to log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 &lt; 6 brings the wind </a:t>
            </a:r>
            <a:r>
              <a:rPr lang="en-US" sz="1400" u="sng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closer by ~ 90 times </a:t>
            </a:r>
          </a:p>
          <a:p>
            <a:r>
              <a:rPr lang="en-US" sz="1400" u="sng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Wind at &lt; </a:t>
            </a:r>
            <a:r>
              <a:rPr lang="en-US" sz="1400" u="sng" dirty="0">
                <a:solidFill>
                  <a:srgbClr val="000000"/>
                </a:solidFill>
              </a:rPr>
              <a:t>10</a:t>
            </a:r>
            <a:r>
              <a:rPr lang="en-US" sz="1400" u="sng" baseline="30000" dirty="0">
                <a:solidFill>
                  <a:srgbClr val="000000"/>
                </a:solidFill>
              </a:rPr>
              <a:t>3</a:t>
            </a:r>
            <a:r>
              <a:rPr lang="en-US" sz="1400" u="sng" dirty="0">
                <a:solidFill>
                  <a:srgbClr val="000000"/>
                </a:solidFill>
              </a:rPr>
              <a:t> R</a:t>
            </a:r>
            <a:r>
              <a:rPr lang="en-US" sz="1400" u="sng" baseline="-25000" dirty="0">
                <a:solidFill>
                  <a:srgbClr val="000000"/>
                </a:solidFill>
              </a:rPr>
              <a:t>G</a:t>
            </a:r>
          </a:p>
          <a:p>
            <a:endParaRPr lang="en-US" sz="14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1400" dirty="0" smtClean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Rough linear extrapolation on density </a:t>
            </a:r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and velocity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 would </a:t>
            </a:r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depend on the MHD solution.</a:t>
            </a:r>
          </a:p>
          <a:p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Extrapolating linearly – they would increase through about 2 orders of </a:t>
            </a:r>
          </a:p>
          <a:p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magnitude. </a:t>
            </a:r>
          </a:p>
          <a:p>
            <a:endParaRPr lang="en-US" sz="14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14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1400" dirty="0" smtClean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45383" y="4471850"/>
            <a:ext cx="4402183" cy="2288977"/>
            <a:chOff x="7524206" y="2704086"/>
            <a:chExt cx="4527550" cy="26416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38"/>
            <a:stretch>
              <a:fillRect/>
            </a:stretch>
          </p:blipFill>
          <p:spPr bwMode="auto">
            <a:xfrm>
              <a:off x="7524206" y="2704086"/>
              <a:ext cx="4527550" cy="264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 flipV="1">
              <a:off x="9862457" y="4049486"/>
              <a:ext cx="0" cy="4572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215205" y="3828941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log </a:t>
              </a:r>
              <a:r>
                <a:rPr lang="en-US" sz="1100" dirty="0" smtClean="0">
                  <a:sym typeface="Symbol" panose="05050102010706020507" pitchFamily="18" charset="2"/>
                </a:rPr>
                <a:t> </a:t>
              </a:r>
              <a:r>
                <a:rPr lang="en-US" sz="1100" dirty="0" smtClean="0"/>
                <a:t>= 3.4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1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4682" y="-498767"/>
            <a:ext cx="12566072" cy="8049490"/>
            <a:chOff x="3244581" y="673328"/>
            <a:chExt cx="6369682" cy="57669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395" y="673328"/>
              <a:ext cx="3245868" cy="2894752"/>
            </a:xfrm>
            <a:prstGeom prst="rect">
              <a:avLst/>
            </a:prstGeom>
          </p:spPr>
        </p:pic>
        <p:grpSp>
          <p:nvGrpSpPr>
            <p:cNvPr id="3" name="Group 5"/>
            <p:cNvGrpSpPr/>
            <p:nvPr/>
          </p:nvGrpSpPr>
          <p:grpSpPr>
            <a:xfrm>
              <a:off x="3244581" y="782684"/>
              <a:ext cx="3117029" cy="2778759"/>
              <a:chOff x="3244581" y="782684"/>
              <a:chExt cx="3117029" cy="277875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581" y="782684"/>
                <a:ext cx="3115806" cy="2778759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sp>
            <p:nvSpPr>
              <p:cNvPr id="13" name="Right Triangle 12"/>
              <p:cNvSpPr/>
              <p:nvPr/>
            </p:nvSpPr>
            <p:spPr>
              <a:xfrm rot="10800000">
                <a:off x="4650377" y="782684"/>
                <a:ext cx="1711233" cy="2684416"/>
              </a:xfrm>
              <a:prstGeom prst="rtTriangl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50976" y="3545479"/>
              <a:ext cx="3258932" cy="2894752"/>
              <a:chOff x="6350976" y="3545479"/>
              <a:chExt cx="3258932" cy="289475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040" y="3545479"/>
                <a:ext cx="3245868" cy="2894752"/>
              </a:xfrm>
              <a:prstGeom prst="rect">
                <a:avLst/>
              </a:prstGeom>
              <a:scene3d>
                <a:camera prst="orthographicFront">
                  <a:rot lat="10800000" lon="0" rev="0"/>
                </a:camera>
                <a:lightRig rig="threePt" dir="t"/>
              </a:scene3d>
            </p:spPr>
          </p:pic>
          <p:sp>
            <p:nvSpPr>
              <p:cNvPr id="11" name="Right Triangle 10"/>
              <p:cNvSpPr/>
              <p:nvPr/>
            </p:nvSpPr>
            <p:spPr>
              <a:xfrm>
                <a:off x="6350976" y="3555017"/>
                <a:ext cx="1787183" cy="2874809"/>
              </a:xfrm>
              <a:prstGeom prst="rtTriangl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25" y="3568080"/>
              <a:ext cx="3190015" cy="2844941"/>
            </a:xfrm>
            <a:prstGeom prst="rect">
              <a:avLst/>
            </a:prstGeom>
            <a:scene3d>
              <a:camera prst="orthographicFront">
                <a:rot lat="10800000" lon="10800000" rev="0"/>
              </a:camera>
              <a:lightRig rig="threePt" dir="t"/>
            </a:scene3d>
          </p:spPr>
        </p:pic>
        <p:sp>
          <p:nvSpPr>
            <p:cNvPr id="9" name="Flowchart: Connector 8"/>
            <p:cNvSpPr/>
            <p:nvPr/>
          </p:nvSpPr>
          <p:spPr>
            <a:xfrm>
              <a:off x="6146370" y="3296301"/>
              <a:ext cx="422275" cy="444500"/>
            </a:xfrm>
            <a:prstGeom prst="flowChartConnector">
              <a:avLst/>
            </a:prstGeom>
            <a:solidFill>
              <a:srgbClr val="00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539" y="117761"/>
            <a:ext cx="57534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MHD winds from the </a:t>
            </a:r>
            <a:endParaRPr lang="en-US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accretion 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disk: the ANR-Chaos </a:t>
            </a: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project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Chakravorty</a:t>
            </a: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+ 2016, A&amp;A, 589A, 119</a:t>
            </a:r>
          </a:p>
        </p:txBody>
      </p:sp>
      <p:grpSp>
        <p:nvGrpSpPr>
          <p:cNvPr id="7" name="Group 31"/>
          <p:cNvGrpSpPr/>
          <p:nvPr/>
        </p:nvGrpSpPr>
        <p:grpSpPr>
          <a:xfrm>
            <a:off x="7200811" y="-57837"/>
            <a:ext cx="4800600" cy="3429000"/>
            <a:chOff x="7200811" y="-57837"/>
            <a:chExt cx="4800600" cy="3429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11" y="-57837"/>
              <a:ext cx="4800600" cy="3429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203491" y="85856"/>
              <a:ext cx="722576" cy="31393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         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568517" y="4271637"/>
            <a:ext cx="6696057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Disk aspect ratio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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(= h/r)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Ejection efficiency p (where </a:t>
            </a:r>
            <a:r>
              <a:rPr lang="en-US" sz="140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Ṁ</a:t>
            </a:r>
            <a:r>
              <a:rPr lang="en-US" sz="1400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acc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</a:t>
            </a:r>
            <a:r>
              <a:rPr lang="en-US" sz="14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en-US" sz="1400" baseline="30000" dirty="0" err="1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</a:t>
            </a:r>
            <a:r>
              <a:rPr lang="en-US" sz="1400" baseline="300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ejection or outflow of material is related to the accretion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Ejection Mechanism - **not** a free parameter (unlike ADIOS scenarios)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5954" y="2062264"/>
            <a:ext cx="2031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e"/>
            </a:pP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h/r = 0.001</a:t>
            </a:r>
            <a:endParaRPr lang="en-US" sz="1400" b="1" u="sng" dirty="0">
              <a:solidFill>
                <a:srgbClr val="2D2D8A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ctr"/>
            <a:r>
              <a:rPr lang="en-US" sz="1400" b="1" u="sng" dirty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 = </a:t>
            </a: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0.04 (</a:t>
            </a:r>
            <a:r>
              <a:rPr lang="en-US" sz="1400" b="1" u="sng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Ṁ</a:t>
            </a:r>
            <a:r>
              <a:rPr lang="en-US" sz="1400" b="1" u="sng" baseline="-25000" dirty="0" err="1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acc</a:t>
            </a: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</a:t>
            </a:r>
            <a:r>
              <a:rPr lang="en-US" sz="1400" b="1" u="sng" dirty="0" err="1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en-US" sz="1400" b="1" u="sng" baseline="30000" dirty="0" err="1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</a:t>
            </a: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endParaRPr lang="en-US" sz="1400" b="1" u="sng" dirty="0">
              <a:solidFill>
                <a:srgbClr val="2D2D8A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Group 29"/>
          <p:cNvGrpSpPr/>
          <p:nvPr/>
        </p:nvGrpSpPr>
        <p:grpSpPr>
          <a:xfrm>
            <a:off x="24441" y="1356727"/>
            <a:ext cx="5412161" cy="5518976"/>
            <a:chOff x="6658596" y="691243"/>
            <a:chExt cx="5412161" cy="5518976"/>
          </a:xfrm>
        </p:grpSpPr>
        <p:sp>
          <p:nvSpPr>
            <p:cNvPr id="15" name="TextBox 14"/>
            <p:cNvSpPr txBox="1"/>
            <p:nvPr/>
          </p:nvSpPr>
          <p:spPr>
            <a:xfrm>
              <a:off x="7707200" y="691243"/>
              <a:ext cx="3460348" cy="1446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Pre computed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MHD model of outflow from the disk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(Ferreira 1997, </a:t>
              </a:r>
              <a:r>
                <a:rPr lang="en-US" sz="1200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Casse</a:t>
              </a:r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&amp; Ferreira, 2000)</a:t>
              </a:r>
            </a:p>
            <a:p>
              <a:pPr algn="ctr"/>
              <a:endParaRPr lang="en-US" sz="80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Predicts many physical quantities as a function of distance (r, z) from black hole</a:t>
              </a:r>
            </a:p>
            <a:p>
              <a:pPr algn="ctr"/>
              <a:endParaRPr lang="en-US" sz="8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1200" b="1" u="sng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Gas density</a:t>
              </a:r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, Magnetic field, Gas velocity etc.</a:t>
              </a:r>
            </a:p>
          </p:txBody>
        </p:sp>
        <p:grpSp>
          <p:nvGrpSpPr>
            <p:cNvPr id="19" name="Group 22"/>
            <p:cNvGrpSpPr/>
            <p:nvPr/>
          </p:nvGrpSpPr>
          <p:grpSpPr>
            <a:xfrm>
              <a:off x="6658596" y="2440944"/>
              <a:ext cx="5412161" cy="3769275"/>
              <a:chOff x="6658596" y="2440944"/>
              <a:chExt cx="5412161" cy="3769275"/>
            </a:xfrm>
          </p:grpSpPr>
          <p:grpSp>
            <p:nvGrpSpPr>
              <p:cNvPr id="23" name="Group 11"/>
              <p:cNvGrpSpPr/>
              <p:nvPr/>
            </p:nvGrpSpPr>
            <p:grpSpPr>
              <a:xfrm>
                <a:off x="6658596" y="3273074"/>
                <a:ext cx="5412161" cy="2937145"/>
                <a:chOff x="6441765" y="580385"/>
                <a:chExt cx="5412161" cy="2937145"/>
              </a:xfrm>
            </p:grpSpPr>
            <p:pic>
              <p:nvPicPr>
                <p:cNvPr id="26" name="Picture 25">
                  <a:hlinkClick r:id="rId6" action="ppaction://hlinksldjump"/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1765" y="580385"/>
                  <a:ext cx="4824951" cy="2937145"/>
                </a:xfrm>
                <a:prstGeom prst="rect">
                  <a:avLst/>
                </a:prstGeom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9247122" y="674985"/>
                  <a:ext cx="2606804" cy="26161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Comic Sans MS" panose="030F0702030302020204" pitchFamily="66" charset="0"/>
                    </a:rPr>
                    <a:t>	f(n)</a:t>
                  </a:r>
                </a:p>
                <a:p>
                  <a:endParaRPr lang="en-US" sz="2000" dirty="0" smtClean="0">
                    <a:latin typeface="Comic Sans MS" panose="030F0702030302020204" pitchFamily="66" charset="0"/>
                  </a:endParaRPr>
                </a:p>
                <a:p>
                  <a:r>
                    <a:rPr lang="en-US" sz="2400" dirty="0" smtClean="0">
                      <a:latin typeface="Comic Sans MS" panose="030F0702030302020204" pitchFamily="66" charset="0"/>
                    </a:rPr>
                    <a:t>f(v)</a:t>
                  </a:r>
                </a:p>
                <a:p>
                  <a:endParaRPr lang="en-US" sz="2400" dirty="0" smtClean="0">
                    <a:latin typeface="Comic Sans MS" panose="030F0702030302020204" pitchFamily="66" charset="0"/>
                  </a:endParaRPr>
                </a:p>
                <a:p>
                  <a:r>
                    <a:rPr lang="en-US" sz="2400" dirty="0" smtClean="0">
                      <a:latin typeface="Comic Sans MS" panose="030F0702030302020204" pitchFamily="66" charset="0"/>
                    </a:rPr>
                    <a:t>		f(B)</a:t>
                  </a:r>
                </a:p>
                <a:p>
                  <a:endParaRPr lang="en-US" sz="2400" dirty="0" smtClean="0">
                    <a:latin typeface="Comic Sans MS" panose="030F0702030302020204" pitchFamily="66" charset="0"/>
                  </a:endParaRPr>
                </a:p>
                <a:p>
                  <a:r>
                    <a:rPr lang="en-US" sz="2400" dirty="0" smtClean="0">
                      <a:latin typeface="Comic Sans MS" panose="030F0702030302020204" pitchFamily="66" charset="0"/>
                    </a:rPr>
                    <a:t>   f(</a:t>
                  </a:r>
                  <a:r>
                    <a:rPr lang="en-US" sz="2400" dirty="0" err="1" smtClean="0">
                      <a:latin typeface="Comic Sans MS" panose="030F0702030302020204" pitchFamily="66" charset="0"/>
                    </a:rPr>
                    <a:t>dyn</a:t>
                  </a:r>
                  <a:r>
                    <a:rPr lang="en-US" sz="2400" dirty="0" smtClean="0">
                      <a:latin typeface="Comic Sans MS" panose="030F0702030302020204" pitchFamily="66" charset="0"/>
                    </a:rPr>
                    <a:t>)</a:t>
                  </a:r>
                  <a:endParaRPr lang="en-US" sz="24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24780" y="773424"/>
                  <a:ext cx="341760" cy="26161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mic Sans MS" panose="030F0702030302020204" pitchFamily="66" charset="0"/>
                    </a:rPr>
                    <a:t>=</a:t>
                  </a:r>
                  <a:endParaRPr lang="en-US" sz="2400" dirty="0" smtClean="0">
                    <a:latin typeface="Comic Sans MS" panose="030F0702030302020204" pitchFamily="66" charset="0"/>
                  </a:endParaRPr>
                </a:p>
                <a:p>
                  <a:endParaRPr lang="en-US" sz="2000" dirty="0" smtClean="0">
                    <a:latin typeface="Comic Sans MS" panose="030F0702030302020204" pitchFamily="66" charset="0"/>
                  </a:endParaRPr>
                </a:p>
                <a:p>
                  <a:r>
                    <a:rPr lang="en-US" sz="2400" dirty="0" smtClean="0">
                      <a:latin typeface="Comic Sans MS" panose="030F0702030302020204" pitchFamily="66" charset="0"/>
                    </a:rPr>
                    <a:t>=</a:t>
                  </a:r>
                </a:p>
                <a:p>
                  <a:endParaRPr lang="en-US" sz="2400" dirty="0" smtClean="0">
                    <a:latin typeface="Comic Sans MS" panose="030F0702030302020204" pitchFamily="66" charset="0"/>
                  </a:endParaRPr>
                </a:p>
                <a:p>
                  <a:r>
                    <a:rPr lang="en-US" sz="2400" dirty="0" smtClean="0">
                      <a:latin typeface="Comic Sans MS" panose="030F0702030302020204" pitchFamily="66" charset="0"/>
                    </a:rPr>
                    <a:t>=</a:t>
                  </a:r>
                </a:p>
                <a:p>
                  <a:endParaRPr lang="en-US" sz="2400" dirty="0" smtClean="0">
                    <a:latin typeface="Comic Sans MS" panose="030F0702030302020204" pitchFamily="66" charset="0"/>
                  </a:endParaRPr>
                </a:p>
                <a:p>
                  <a:r>
                    <a:rPr lang="en-US" sz="2400" dirty="0" smtClean="0">
                      <a:latin typeface="Comic Sans MS" panose="030F0702030302020204" pitchFamily="66" charset="0"/>
                    </a:rPr>
                    <a:t>=</a:t>
                  </a:r>
                  <a:endParaRPr lang="en-US" sz="24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7594475" y="2440944"/>
                <a:ext cx="35782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The solutions are self similar. </a:t>
                </a:r>
                <a:endPara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Hence </a:t>
                </a:r>
                <a:r>
                  <a:rPr lang="en-US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can spread out to large distances.</a:t>
                </a:r>
              </a:p>
            </p:txBody>
          </p:sp>
        </p:grpSp>
      </p:grpSp>
      <p:grpSp>
        <p:nvGrpSpPr>
          <p:cNvPr id="24" name="Group 31"/>
          <p:cNvGrpSpPr/>
          <p:nvPr/>
        </p:nvGrpSpPr>
        <p:grpSpPr>
          <a:xfrm>
            <a:off x="4571997" y="2626467"/>
            <a:ext cx="2918301" cy="1536972"/>
            <a:chOff x="4571997" y="2626467"/>
            <a:chExt cx="2918301" cy="1536972"/>
          </a:xfrm>
        </p:grpSpPr>
        <p:cxnSp>
          <p:nvCxnSpPr>
            <p:cNvPr id="33" name="Curved Connector 32"/>
            <p:cNvCxnSpPr/>
            <p:nvPr/>
          </p:nvCxnSpPr>
          <p:spPr>
            <a:xfrm flipV="1">
              <a:off x="6070067" y="2626468"/>
              <a:ext cx="1400776" cy="758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10800000">
              <a:off x="4571997" y="2626467"/>
              <a:ext cx="1498060" cy="7587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>
              <a:off x="6083036" y="3398195"/>
              <a:ext cx="1407262" cy="59015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10800000" flipV="1">
              <a:off x="4630367" y="3404681"/>
              <a:ext cx="1517515" cy="75875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8"/>
          <p:cNvGrpSpPr/>
          <p:nvPr/>
        </p:nvGrpSpPr>
        <p:grpSpPr>
          <a:xfrm>
            <a:off x="7176357" y="5447214"/>
            <a:ext cx="2581598" cy="1004048"/>
            <a:chOff x="6025115" y="4616964"/>
            <a:chExt cx="3596361" cy="90947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115" y="4616964"/>
              <a:ext cx="3596361" cy="6507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915676" y="5247652"/>
              <a:ext cx="2313050" cy="278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 ~ 1/p, </a:t>
              </a:r>
              <a:r>
                <a:rPr lang="en-US" sz="1400" dirty="0">
                  <a:solidFill>
                    <a:srgbClr val="000000"/>
                  </a:solidFill>
                  <a:sym typeface="Symbol" panose="05050102010706020507" pitchFamily="18" charset="2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sym typeface="Symbol" panose="05050102010706020507" pitchFamily="18" charset="2"/>
                </a:rPr>
                <a:t>V</a:t>
              </a:r>
              <a:r>
                <a:rPr lang="en-US" sz="1400" baseline="-25000" dirty="0" err="1">
                  <a:solidFill>
                    <a:srgbClr val="000000"/>
                  </a:solidFill>
                  <a:sym typeface="Symbol" panose="05050102010706020507" pitchFamily="18" charset="2"/>
                </a:rPr>
                <a:t>max</a:t>
              </a:r>
              <a:r>
                <a:rPr lang="en-US" sz="1400" dirty="0">
                  <a:solidFill>
                    <a:srgbClr val="000000"/>
                  </a:solidFill>
                  <a:sym typeface="Symbol" panose="05050102010706020507" pitchFamily="18" charset="2"/>
                </a:rPr>
                <a:t> ~ p</a:t>
              </a:r>
              <a:r>
                <a:rPr lang="en-US" sz="1400" baseline="30000" dirty="0">
                  <a:solidFill>
                    <a:srgbClr val="000000"/>
                  </a:solidFill>
                  <a:sym typeface="Symbol" panose="05050102010706020507" pitchFamily="18" charset="2"/>
                </a:rPr>
                <a:t>-1/2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9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24682" y="-498767"/>
            <a:ext cx="12566072" cy="8049490"/>
            <a:chOff x="3244581" y="673328"/>
            <a:chExt cx="6369682" cy="57669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395" y="673328"/>
              <a:ext cx="3245868" cy="2894752"/>
            </a:xfrm>
            <a:prstGeom prst="rect">
              <a:avLst/>
            </a:prstGeom>
          </p:spPr>
        </p:pic>
        <p:grpSp>
          <p:nvGrpSpPr>
            <p:cNvPr id="15" name="Group 5"/>
            <p:cNvGrpSpPr/>
            <p:nvPr/>
          </p:nvGrpSpPr>
          <p:grpSpPr>
            <a:xfrm>
              <a:off x="3244581" y="782684"/>
              <a:ext cx="3117029" cy="2778759"/>
              <a:chOff x="3244581" y="782684"/>
              <a:chExt cx="3117029" cy="2778759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581" y="782684"/>
                <a:ext cx="3115806" cy="2778759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sp>
            <p:nvSpPr>
              <p:cNvPr id="22" name="Right Triangle 21"/>
              <p:cNvSpPr/>
              <p:nvPr/>
            </p:nvSpPr>
            <p:spPr>
              <a:xfrm rot="10800000">
                <a:off x="4650377" y="782684"/>
                <a:ext cx="1711233" cy="2684416"/>
              </a:xfrm>
              <a:prstGeom prst="rtTriangl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6" name="Group 6"/>
            <p:cNvGrpSpPr/>
            <p:nvPr/>
          </p:nvGrpSpPr>
          <p:grpSpPr>
            <a:xfrm>
              <a:off x="6350976" y="3545479"/>
              <a:ext cx="3258932" cy="2894752"/>
              <a:chOff x="6350976" y="3545479"/>
              <a:chExt cx="3258932" cy="289475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040" y="3545479"/>
                <a:ext cx="3245868" cy="2894752"/>
              </a:xfrm>
              <a:prstGeom prst="rect">
                <a:avLst/>
              </a:prstGeom>
              <a:scene3d>
                <a:camera prst="orthographicFront">
                  <a:rot lat="10800000" lon="0" rev="0"/>
                </a:camera>
                <a:lightRig rig="threePt" dir="t"/>
              </a:scene3d>
            </p:spPr>
          </p:pic>
          <p:sp>
            <p:nvSpPr>
              <p:cNvPr id="20" name="Right Triangle 19"/>
              <p:cNvSpPr/>
              <p:nvPr/>
            </p:nvSpPr>
            <p:spPr>
              <a:xfrm>
                <a:off x="6350976" y="3555017"/>
                <a:ext cx="1787183" cy="2874809"/>
              </a:xfrm>
              <a:prstGeom prst="rtTriangl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25" y="3568080"/>
              <a:ext cx="3190015" cy="2844941"/>
            </a:xfrm>
            <a:prstGeom prst="rect">
              <a:avLst/>
            </a:prstGeom>
            <a:scene3d>
              <a:camera prst="orthographicFront">
                <a:rot lat="10800000" lon="10800000" rev="0"/>
              </a:camera>
              <a:lightRig rig="threePt" dir="t"/>
            </a:scene3d>
          </p:spPr>
        </p:pic>
        <p:sp>
          <p:nvSpPr>
            <p:cNvPr id="18" name="Flowchart: Connector 17"/>
            <p:cNvSpPr/>
            <p:nvPr/>
          </p:nvSpPr>
          <p:spPr>
            <a:xfrm>
              <a:off x="6146370" y="3296301"/>
              <a:ext cx="422275" cy="444500"/>
            </a:xfrm>
            <a:prstGeom prst="flowChartConnector">
              <a:avLst/>
            </a:prstGeom>
            <a:solidFill>
              <a:srgbClr val="00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" name="Picture 1" descr="Figure6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21574" t="5905" r="31711" b="41905"/>
          <a:stretch>
            <a:fillRect/>
          </a:stretch>
        </p:blipFill>
        <p:spPr>
          <a:xfrm>
            <a:off x="0" y="757654"/>
            <a:ext cx="5016137" cy="3579222"/>
          </a:xfrm>
          <a:prstGeom prst="rect">
            <a:avLst/>
          </a:prstGeom>
        </p:spPr>
      </p:pic>
      <p:pic>
        <p:nvPicPr>
          <p:cNvPr id="3" name="Picture 2" descr="App04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t="15375" r="17321"/>
          <a:stretch>
            <a:fillRect/>
          </a:stretch>
        </p:blipFill>
        <p:spPr>
          <a:xfrm>
            <a:off x="7588017" y="2565352"/>
            <a:ext cx="3976959" cy="4070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556" y="195941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generic properties of the MHD outflow models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-65323" y="4689562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magnetic field lines for different MHD models</a:t>
            </a:r>
          </a:p>
          <a:p>
            <a:r>
              <a:rPr lang="en-US" dirty="0" smtClean="0">
                <a:latin typeface="Comic Sans MS" pitchFamily="66" charset="0"/>
              </a:rPr>
              <a:t>	as a function of </a:t>
            </a:r>
            <a:r>
              <a:rPr lang="en-US" u="sng" dirty="0" smtClean="0">
                <a:latin typeface="Comic Sans MS" pitchFamily="66" charset="0"/>
              </a:rPr>
              <a:t>ejection index “p”</a:t>
            </a:r>
            <a:r>
              <a:rPr lang="en-US" dirty="0" smtClean="0">
                <a:latin typeface="Comic Sans MS" pitchFamily="66" charset="0"/>
              </a:rPr>
              <a:t>  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725997" y="2272937"/>
            <a:ext cx="1698172" cy="369332"/>
            <a:chOff x="7942217" y="2272937"/>
            <a:chExt cx="1698172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7942217" y="227293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4" idx="3"/>
            </p:cNvCxnSpPr>
            <p:nvPr/>
          </p:nvCxnSpPr>
          <p:spPr>
            <a:xfrm flipV="1">
              <a:off x="8306419" y="2455817"/>
              <a:ext cx="1333970" cy="17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8739074" y="2991409"/>
            <a:ext cx="93807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omic Sans MS" pitchFamily="66" charset="0"/>
              </a:rPr>
              <a:t>Alfven point</a:t>
            </a:r>
            <a:endParaRPr lang="en-US" sz="1000" b="1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14309" y="2090057"/>
            <a:ext cx="167866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omic Sans MS" pitchFamily="66" charset="0"/>
              </a:rPr>
              <a:t>Slow </a:t>
            </a:r>
            <a:r>
              <a:rPr lang="en-US" sz="1000" b="1" dirty="0" err="1" smtClean="0">
                <a:latin typeface="Comic Sans MS" pitchFamily="66" charset="0"/>
              </a:rPr>
              <a:t>magnetosonic</a:t>
            </a:r>
            <a:r>
              <a:rPr lang="en-US" sz="1000" b="1" dirty="0" smtClean="0">
                <a:latin typeface="Comic Sans MS" pitchFamily="66" charset="0"/>
              </a:rPr>
              <a:t> point</a:t>
            </a:r>
            <a:endParaRPr lang="en-US" sz="1000" b="1" dirty="0">
              <a:latin typeface="Comic Sans MS" pitchFamily="66" charset="0"/>
            </a:endParaRPr>
          </a:p>
        </p:txBody>
      </p:sp>
      <p:cxnSp>
        <p:nvCxnSpPr>
          <p:cNvPr id="31" name="Curved Connector 30"/>
          <p:cNvCxnSpPr/>
          <p:nvPr/>
        </p:nvCxnSpPr>
        <p:spPr>
          <a:xfrm rot="10800000">
            <a:off x="6648994" y="2233751"/>
            <a:ext cx="1580606" cy="914398"/>
          </a:xfrm>
          <a:prstGeom prst="curvedConnector3">
            <a:avLst>
              <a:gd name="adj1" fmla="val 178926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4937" y="1746089"/>
            <a:ext cx="93807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omic Sans MS" pitchFamily="66" charset="0"/>
              </a:rPr>
              <a:t>Alfven point</a:t>
            </a:r>
            <a:endParaRPr lang="en-US" sz="1000" b="1" dirty="0">
              <a:latin typeface="Comic Sans MS" pitchFamily="66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1169126" y="2122714"/>
            <a:ext cx="548640" cy="326571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1489167" y="2050869"/>
            <a:ext cx="2573383" cy="8360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0509078">
            <a:off x="1593658" y="2429686"/>
            <a:ext cx="277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Comic Sans MS" pitchFamily="66" charset="0"/>
              </a:rPr>
              <a:t>p increases from 0.005 to 0.05</a:t>
            </a:r>
            <a:endParaRPr lang="en-US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596"/>
            <a:ext cx="12192001" cy="7663544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526001" y="116023"/>
            <a:ext cx="500404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  <a:ea typeface="Optima"/>
                <a:cs typeface="Optima"/>
              </a:rPr>
              <a:t>S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  <a:ea typeface="Optima"/>
                <a:cs typeface="Optima"/>
              </a:rPr>
              <a:t>tudy of the accretion disk winds</a:t>
            </a:r>
            <a:endParaRPr lang="en-US" sz="2000" dirty="0">
              <a:solidFill>
                <a:srgbClr val="FFFF00"/>
              </a:solidFill>
              <a:latin typeface="Comic Sans MS" panose="030F0702030302020204" pitchFamily="66" charset="0"/>
              <a:ea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2" y="1782371"/>
            <a:ext cx="12069330" cy="3139321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Accretion disk winds are common in all astrophysical systems which have them</a:t>
            </a:r>
          </a:p>
          <a:p>
            <a:endParaRPr lang="en-US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	~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Protoplanetary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disks: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Radiative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driving,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photoevaporating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the the top disk layers </a:t>
            </a:r>
          </a:p>
          <a:p>
            <a:endParaRPr lang="en-US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	~ T-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Tauri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stars: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Radiative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driving,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photoevaporating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the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the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top layers of the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circumstellar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disk</a:t>
            </a:r>
          </a:p>
          <a:p>
            <a:endParaRPr lang="en-US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	~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Protostars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/YSOs: Magnetic driving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			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	~ Black hole and neutron star binaries: Thermal or Magnetic acceleration</a:t>
            </a:r>
          </a:p>
          <a:p>
            <a:endParaRPr lang="en-US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	~ Active Galactic Nuclei: Thermal,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Radiative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and/or Magnetic driving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1885" y="3814351"/>
            <a:ext cx="9522823" cy="70539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383" y="-759978"/>
            <a:ext cx="12840789" cy="8399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765" y="91439"/>
            <a:ext cx="4543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Black Hole X-ray binaries: Fun Facts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522" y="370907"/>
            <a:ext cx="97000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			</a:t>
            </a: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	 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  			</a:t>
            </a: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	 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  Jet</a:t>
            </a:r>
          </a:p>
          <a:p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  <a:p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  <a:p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	</a:t>
            </a:r>
            <a:r>
              <a:rPr lang="en-US" sz="800" dirty="0" smtClean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			</a:t>
            </a: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					</a:t>
            </a:r>
          </a:p>
          <a:p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Companion </a:t>
            </a:r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Star						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									Wind</a:t>
            </a:r>
          </a:p>
          <a:p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  <a:p>
            <a:endParaRPr lang="en-US" sz="2400" dirty="0" smtClean="0">
              <a:solidFill>
                <a:prstClr val="white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								Accretion Disk</a:t>
            </a:r>
          </a:p>
        </p:txBody>
      </p:sp>
    </p:spTree>
    <p:extLst>
      <p:ext uri="{BB962C8B-B14F-4D97-AF65-F5344CB8AC3E}">
        <p14:creationId xmlns:p14="http://schemas.microsoft.com/office/powerpoint/2010/main" val="38930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3844" y="3995451"/>
            <a:ext cx="3417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Using a broad band telescope</a:t>
            </a:r>
          </a:p>
          <a:p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Observing in ~ 1 – 100 </a:t>
            </a:r>
            <a:r>
              <a:rPr lang="en-US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keV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(e.g. </a:t>
            </a:r>
            <a:r>
              <a:rPr lang="en-US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Astrosat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RXTE, </a:t>
            </a:r>
            <a:r>
              <a:rPr lang="en-US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Suzaku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247002" y="593725"/>
            <a:ext cx="8757781" cy="6003018"/>
            <a:chOff x="3247002" y="593725"/>
            <a:chExt cx="8757781" cy="6003018"/>
          </a:xfrm>
        </p:grpSpPr>
        <p:grpSp>
          <p:nvGrpSpPr>
            <p:cNvPr id="5" name="Group 4"/>
            <p:cNvGrpSpPr/>
            <p:nvPr/>
          </p:nvGrpSpPr>
          <p:grpSpPr>
            <a:xfrm>
              <a:off x="6781688" y="593725"/>
              <a:ext cx="5223095" cy="6003018"/>
              <a:chOff x="106460" y="2749257"/>
              <a:chExt cx="3212748" cy="410874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69813" y="2749257"/>
                <a:ext cx="3149395" cy="4108743"/>
                <a:chOff x="316778" y="2565388"/>
                <a:chExt cx="3149395" cy="4108743"/>
              </a:xfrm>
            </p:grpSpPr>
            <p:pic>
              <p:nvPicPr>
                <p:cNvPr id="15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778" y="2565388"/>
                  <a:ext cx="3149395" cy="41087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1727515" y="3465712"/>
                  <a:ext cx="9694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prstClr val="black"/>
                      </a:solidFill>
                    </a:rPr>
                    <a:t>Fender 2012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075715" y="3109084"/>
                  <a:ext cx="2174572" cy="495127"/>
                  <a:chOff x="1075715" y="3109084"/>
                  <a:chExt cx="2174572" cy="495127"/>
                </a:xfrm>
              </p:grpSpPr>
              <p:sp>
                <p:nvSpPr>
                  <p:cNvPr id="18" name="4-Point Star 17"/>
                  <p:cNvSpPr/>
                  <p:nvPr/>
                </p:nvSpPr>
                <p:spPr>
                  <a:xfrm>
                    <a:off x="3031145" y="3328216"/>
                    <a:ext cx="219142" cy="275995"/>
                  </a:xfrm>
                  <a:prstGeom prst="star4">
                    <a:avLst>
                      <a:gd name="adj" fmla="val 0"/>
                    </a:avLst>
                  </a:prstGeom>
                  <a:solidFill>
                    <a:srgbClr val="FF0000"/>
                  </a:solidFill>
                  <a:ln w="635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" name="4-Point Star 18"/>
                  <p:cNvSpPr/>
                  <p:nvPr/>
                </p:nvSpPr>
                <p:spPr>
                  <a:xfrm>
                    <a:off x="1075715" y="3109084"/>
                    <a:ext cx="180820" cy="248026"/>
                  </a:xfrm>
                  <a:prstGeom prst="star4">
                    <a:avLst>
                      <a:gd name="adj" fmla="val 0"/>
                    </a:avLst>
                  </a:prstGeom>
                  <a:solidFill>
                    <a:schemeClr val="tx1"/>
                  </a:solidFill>
                  <a:ln w="635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3" name="TextBox 2"/>
              <p:cNvSpPr txBox="1"/>
              <p:nvPr/>
            </p:nvSpPr>
            <p:spPr>
              <a:xfrm rot="16200000">
                <a:off x="-465791" y="4053154"/>
                <a:ext cx="1371681" cy="22717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  <a:latin typeface="Comic Sans MS" panose="030F0702030302020204" pitchFamily="66" charset="0"/>
                    <a:cs typeface="Arabic Typesetting" panose="03020402040406030203" pitchFamily="66" charset="-78"/>
                  </a:rPr>
                  <a:t>X-ray Luminosity</a:t>
                </a:r>
                <a:endParaRPr lang="en-US" dirty="0">
                  <a:solidFill>
                    <a:prstClr val="white"/>
                  </a:solidFill>
                  <a:latin typeface="Comic Sans MS" panose="030F0702030302020204" pitchFamily="66" charset="0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24436" y="4988146"/>
                <a:ext cx="2548058" cy="379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Hardness</a:t>
                </a:r>
              </a:p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(Whether there is more power in high energy emission)</a:t>
                </a:r>
                <a:endParaRPr lang="en-US" sz="12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081767" y="4234153"/>
              <a:ext cx="2475787" cy="0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47002" y="5322688"/>
              <a:ext cx="357181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latin typeface="Comic Sans MS" panose="030F0702030302020204" pitchFamily="66" charset="0"/>
                </a:rPr>
                <a:t>If we monitor the source for a long time</a:t>
              </a:r>
            </a:p>
            <a:p>
              <a:endParaRPr lang="en-US" sz="1400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solidFill>
                    <a:srgbClr val="0000CC"/>
                  </a:solidFill>
                  <a:latin typeface="Comic Sans MS" panose="030F0702030302020204" pitchFamily="66" charset="0"/>
                </a:rPr>
                <a:t>We see a “hysteresis”</a:t>
              </a:r>
            </a:p>
            <a:p>
              <a:endParaRPr lang="en-US" sz="1400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  <a:p>
              <a:r>
                <a:rPr lang="en-US" sz="1400" dirty="0" smtClean="0">
                  <a:solidFill>
                    <a:srgbClr val="0000CC"/>
                  </a:solidFill>
                  <a:latin typeface="Comic Sans MS" panose="030F0702030302020204" pitchFamily="66" charset="0"/>
                </a:rPr>
                <a:t>How long? Days – Months</a:t>
              </a:r>
              <a:endParaRPr lang="en-US" sz="1400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01591" y="144463"/>
            <a:ext cx="4649231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 smtClean="0">
                <a:latin typeface="Comic Sans MS" panose="030F0702030302020204" pitchFamily="66" charset="0"/>
                <a:ea typeface="Optima"/>
                <a:cs typeface="Optima"/>
              </a:rPr>
              <a:t>What do we see using X-ray spectra?</a:t>
            </a:r>
            <a:endParaRPr lang="en-US" sz="2000" dirty="0">
              <a:latin typeface="Comic Sans MS" panose="030F0702030302020204" pitchFamily="66" charset="0"/>
              <a:ea typeface="Optima"/>
              <a:cs typeface="Optim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8024" y="697426"/>
            <a:ext cx="3733714" cy="2997204"/>
            <a:chOff x="438024" y="697426"/>
            <a:chExt cx="3733714" cy="29972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72" y="697426"/>
              <a:ext cx="3488365" cy="267549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38024" y="3448409"/>
              <a:ext cx="37337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Comic Sans MS" panose="030F0702030302020204" pitchFamily="66" charset="0"/>
                </a:rPr>
                <a:t>CygX1 using </a:t>
              </a:r>
              <a:r>
                <a:rPr lang="en-US" sz="1000" dirty="0" err="1" smtClean="0">
                  <a:latin typeface="Comic Sans MS" panose="030F0702030302020204" pitchFamily="66" charset="0"/>
                </a:rPr>
                <a:t>Suzaku</a:t>
              </a:r>
              <a:r>
                <a:rPr lang="en-US" sz="1000" dirty="0" smtClean="0">
                  <a:latin typeface="Comic Sans MS" panose="030F0702030302020204" pitchFamily="66" charset="0"/>
                </a:rPr>
                <a:t>, Yamada</a:t>
              </a:r>
              <a:r>
                <a:rPr lang="en-US" sz="1000" dirty="0">
                  <a:latin typeface="Comic Sans MS" panose="030F0702030302020204" pitchFamily="66" charset="0"/>
                </a:rPr>
                <a:t>, </a:t>
              </a:r>
              <a:r>
                <a:rPr lang="en-US" sz="1000" dirty="0" err="1">
                  <a:latin typeface="Comic Sans MS" panose="030F0702030302020204" pitchFamily="66" charset="0"/>
                </a:rPr>
                <a:t>Shin'ya</a:t>
              </a:r>
              <a:r>
                <a:rPr lang="en-US" sz="1000" dirty="0">
                  <a:latin typeface="Comic Sans MS" panose="030F0702030302020204" pitchFamily="66" charset="0"/>
                </a:rPr>
                <a:t> et al. PASJ 45 (2012</a:t>
              </a:r>
              <a:r>
                <a:rPr lang="en-US" sz="1000" dirty="0" smtClean="0">
                  <a:latin typeface="Comic Sans MS" panose="030F0702030302020204" pitchFamily="66" charset="0"/>
                </a:rPr>
                <a:t>)</a:t>
              </a:r>
              <a:endParaRPr lang="en-US" sz="1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02229" y="666203"/>
            <a:ext cx="10100562" cy="1754326"/>
            <a:chOff x="1502229" y="666203"/>
            <a:chExt cx="10100562" cy="1754326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502229" y="875211"/>
              <a:ext cx="399723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>
              <a:off x="2255454" y="1306999"/>
              <a:ext cx="3244009" cy="340755"/>
            </a:xfrm>
            <a:prstGeom prst="bentConnector3">
              <a:avLst>
                <a:gd name="adj1" fmla="val 11746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95405" y="666203"/>
              <a:ext cx="590738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Thermal, blackbody-like emission from accretion disk</a:t>
              </a:r>
            </a:p>
            <a:p>
              <a:endParaRPr lang="en-US" dirty="0" smtClean="0">
                <a:latin typeface="Comic Sans MS" panose="030F0702030302020204" pitchFamily="66" charset="0"/>
              </a:endParaRPr>
            </a:p>
            <a:p>
              <a:endParaRPr lang="en-US" dirty="0">
                <a:latin typeface="Comic Sans MS" panose="030F0702030302020204" pitchFamily="66" charset="0"/>
              </a:endParaRPr>
            </a:p>
            <a:p>
              <a:r>
                <a:rPr lang="en-US" dirty="0" smtClean="0">
                  <a:latin typeface="Comic Sans MS" panose="030F0702030302020204" pitchFamily="66" charset="0"/>
                </a:rPr>
                <a:t>Non thermal (</a:t>
              </a:r>
              <a:r>
                <a:rPr lang="en-US" dirty="0" err="1" smtClean="0">
                  <a:latin typeface="Comic Sans MS" panose="030F0702030302020204" pitchFamily="66" charset="0"/>
                </a:rPr>
                <a:t>powerlaw</a:t>
              </a:r>
              <a:r>
                <a:rPr lang="en-US" dirty="0" smtClean="0">
                  <a:latin typeface="Comic Sans MS" panose="030F0702030302020204" pitchFamily="66" charset="0"/>
                </a:rPr>
                <a:t>) emission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	</a:t>
              </a:r>
              <a:r>
                <a:rPr lang="en-US" dirty="0" smtClean="0">
                  <a:latin typeface="Comic Sans MS" panose="030F0702030302020204" pitchFamily="66" charset="0"/>
                </a:rPr>
                <a:t>possibly </a:t>
              </a:r>
              <a:r>
                <a:rPr lang="en-US" dirty="0" err="1" smtClean="0">
                  <a:latin typeface="Comic Sans MS" panose="030F0702030302020204" pitchFamily="66" charset="0"/>
                </a:rPr>
                <a:t>Comptonization</a:t>
              </a:r>
              <a:r>
                <a:rPr lang="en-US" dirty="0" smtClean="0">
                  <a:latin typeface="Comic Sans MS" panose="030F0702030302020204" pitchFamily="66" charset="0"/>
                </a:rPr>
                <a:t> of thermal photons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	</a:t>
              </a:r>
              <a:r>
                <a:rPr lang="en-US" dirty="0" smtClean="0">
                  <a:latin typeface="Comic Sans MS" panose="030F0702030302020204" pitchFamily="66" charset="0"/>
                </a:rPr>
                <a:t>and/or jet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43000" y="927848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Soft</a:t>
            </a:r>
            <a:endParaRPr lang="en-US" sz="1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01591" y="144463"/>
            <a:ext cx="4649231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 smtClean="0">
                <a:latin typeface="Comic Sans MS" panose="030F0702030302020204" pitchFamily="66" charset="0"/>
                <a:ea typeface="Optima"/>
                <a:cs typeface="Optima"/>
              </a:rPr>
              <a:t>What do we see using X-ray spectra?</a:t>
            </a:r>
            <a:endParaRPr lang="en-US" sz="2000" dirty="0">
              <a:latin typeface="Comic Sans MS" panose="030F0702030302020204" pitchFamily="66" charset="0"/>
              <a:ea typeface="Optima"/>
              <a:cs typeface="Optim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2" y="697426"/>
            <a:ext cx="3488365" cy="2675490"/>
          </a:xfrm>
          <a:prstGeom prst="rect">
            <a:avLst/>
          </a:prstGeom>
        </p:spPr>
      </p:pic>
      <p:grpSp>
        <p:nvGrpSpPr>
          <p:cNvPr id="2" name="Group 20"/>
          <p:cNvGrpSpPr/>
          <p:nvPr/>
        </p:nvGrpSpPr>
        <p:grpSpPr>
          <a:xfrm>
            <a:off x="340749" y="3545684"/>
            <a:ext cx="3733714" cy="1650096"/>
            <a:chOff x="340749" y="3545684"/>
            <a:chExt cx="3733714" cy="1650096"/>
          </a:xfrm>
        </p:grpSpPr>
        <p:sp>
          <p:nvSpPr>
            <p:cNvPr id="9" name="TextBox 8"/>
            <p:cNvSpPr txBox="1"/>
            <p:nvPr/>
          </p:nvSpPr>
          <p:spPr>
            <a:xfrm>
              <a:off x="391474" y="3995451"/>
              <a:ext cx="34179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Using a broad band telescope</a:t>
              </a:r>
            </a:p>
            <a:p>
              <a:endParaRPr lang="en-US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r>
                <a:rPr lang="en-US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Observing in ~ 1 – 100 </a:t>
              </a:r>
              <a:r>
                <a:rPr lang="en-US" dirty="0" err="1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keV</a:t>
              </a:r>
              <a:r>
                <a:rPr lang="en-US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 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(e.g. </a:t>
              </a:r>
              <a:r>
                <a:rPr lang="en-US" dirty="0" err="1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Astrosat</a:t>
              </a:r>
              <a:r>
                <a:rPr lang="en-US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, RXTE, </a:t>
              </a:r>
              <a:r>
                <a:rPr lang="en-US" dirty="0" err="1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Suzaku</a:t>
              </a:r>
              <a:r>
                <a:rPr lang="en-US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)</a:t>
              </a:r>
              <a:endParaRPr lang="en-US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0749" y="3545684"/>
              <a:ext cx="37337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Comic Sans MS" panose="030F0702030302020204" pitchFamily="66" charset="0"/>
                </a:rPr>
                <a:t>CygX1 using </a:t>
              </a:r>
              <a:r>
                <a:rPr lang="en-US" sz="1000" dirty="0" err="1" smtClean="0">
                  <a:latin typeface="Comic Sans MS" panose="030F0702030302020204" pitchFamily="66" charset="0"/>
                </a:rPr>
                <a:t>Suzaku</a:t>
              </a:r>
              <a:r>
                <a:rPr lang="en-US" sz="1000" dirty="0" smtClean="0">
                  <a:latin typeface="Comic Sans MS" panose="030F0702030302020204" pitchFamily="66" charset="0"/>
                </a:rPr>
                <a:t>, Yamada</a:t>
              </a:r>
              <a:r>
                <a:rPr lang="en-US" sz="1000" dirty="0">
                  <a:latin typeface="Comic Sans MS" panose="030F0702030302020204" pitchFamily="66" charset="0"/>
                </a:rPr>
                <a:t>, </a:t>
              </a:r>
              <a:r>
                <a:rPr lang="en-US" sz="1000" dirty="0" err="1">
                  <a:latin typeface="Comic Sans MS" panose="030F0702030302020204" pitchFamily="66" charset="0"/>
                </a:rPr>
                <a:t>Shin'ya</a:t>
              </a:r>
              <a:r>
                <a:rPr lang="en-US" sz="1000" dirty="0">
                  <a:latin typeface="Comic Sans MS" panose="030F0702030302020204" pitchFamily="66" charset="0"/>
                </a:rPr>
                <a:t> et al. PASJ 45 (2012</a:t>
              </a:r>
              <a:r>
                <a:rPr lang="en-US" sz="1000" dirty="0" smtClean="0">
                  <a:latin typeface="Comic Sans MS" panose="030F0702030302020204" pitchFamily="66" charset="0"/>
                </a:rPr>
                <a:t>)</a:t>
              </a:r>
              <a:endParaRPr lang="en-US" sz="1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1502229" y="666203"/>
            <a:ext cx="10100562" cy="1754326"/>
            <a:chOff x="1502229" y="666203"/>
            <a:chExt cx="10100562" cy="175432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502229" y="875211"/>
              <a:ext cx="399723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>
              <a:off x="2255454" y="1306999"/>
              <a:ext cx="3244009" cy="340755"/>
            </a:xfrm>
            <a:prstGeom prst="bentConnector3">
              <a:avLst>
                <a:gd name="adj1" fmla="val 11746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95405" y="666203"/>
              <a:ext cx="590738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Thermal, blackbody-like emission from accretion disk</a:t>
              </a:r>
            </a:p>
            <a:p>
              <a:endParaRPr lang="en-US" dirty="0" smtClean="0">
                <a:latin typeface="Comic Sans MS" panose="030F0702030302020204" pitchFamily="66" charset="0"/>
              </a:endParaRPr>
            </a:p>
            <a:p>
              <a:endParaRPr lang="en-US" dirty="0">
                <a:latin typeface="Comic Sans MS" panose="030F0702030302020204" pitchFamily="66" charset="0"/>
              </a:endParaRPr>
            </a:p>
            <a:p>
              <a:r>
                <a:rPr lang="en-US" dirty="0" smtClean="0">
                  <a:latin typeface="Comic Sans MS" panose="030F0702030302020204" pitchFamily="66" charset="0"/>
                </a:rPr>
                <a:t>Non thermal (</a:t>
              </a:r>
              <a:r>
                <a:rPr lang="en-US" dirty="0" err="1" smtClean="0">
                  <a:latin typeface="Comic Sans MS" panose="030F0702030302020204" pitchFamily="66" charset="0"/>
                </a:rPr>
                <a:t>powerlaw</a:t>
              </a:r>
              <a:r>
                <a:rPr lang="en-US" dirty="0" smtClean="0">
                  <a:latin typeface="Comic Sans MS" panose="030F0702030302020204" pitchFamily="66" charset="0"/>
                </a:rPr>
                <a:t>) emission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	</a:t>
              </a:r>
              <a:r>
                <a:rPr lang="en-US" dirty="0" smtClean="0">
                  <a:latin typeface="Comic Sans MS" panose="030F0702030302020204" pitchFamily="66" charset="0"/>
                </a:rPr>
                <a:t>possibly </a:t>
              </a:r>
              <a:r>
                <a:rPr lang="en-US" dirty="0" err="1" smtClean="0">
                  <a:latin typeface="Comic Sans MS" panose="030F0702030302020204" pitchFamily="66" charset="0"/>
                </a:rPr>
                <a:t>Comptonization</a:t>
              </a:r>
              <a:r>
                <a:rPr lang="en-US" dirty="0" smtClean="0">
                  <a:latin typeface="Comic Sans MS" panose="030F0702030302020204" pitchFamily="66" charset="0"/>
                </a:rPr>
                <a:t> of thermal photons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	</a:t>
              </a:r>
              <a:r>
                <a:rPr lang="en-US" dirty="0" smtClean="0">
                  <a:latin typeface="Comic Sans MS" panose="030F0702030302020204" pitchFamily="66" charset="0"/>
                </a:rPr>
                <a:t>and/or jet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121049" y="4049486"/>
            <a:ext cx="5021288" cy="2648452"/>
            <a:chOff x="6659552" y="3464135"/>
            <a:chExt cx="5854573" cy="3380826"/>
          </a:xfrm>
        </p:grpSpPr>
        <p:pic>
          <p:nvPicPr>
            <p:cNvPr id="1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52" y="3464135"/>
              <a:ext cx="4918773" cy="338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588511" y="5902639"/>
              <a:ext cx="1615210" cy="471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kern="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H-like Iron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097032" y="4495342"/>
              <a:ext cx="1417093" cy="392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kern="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He-like Iron</a:t>
              </a:r>
            </a:p>
          </p:txBody>
        </p:sp>
        <p:sp>
          <p:nvSpPr>
            <p:cNvPr id="26" name="Bent Arrow 25"/>
            <p:cNvSpPr/>
            <p:nvPr/>
          </p:nvSpPr>
          <p:spPr>
            <a:xfrm>
              <a:off x="10756220" y="4864674"/>
              <a:ext cx="808250" cy="249381"/>
            </a:xfrm>
            <a:prstGeom prst="ben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Bent Arrow 26"/>
            <p:cNvSpPr/>
            <p:nvPr/>
          </p:nvSpPr>
          <p:spPr>
            <a:xfrm rot="10800000">
              <a:off x="10183098" y="5888180"/>
              <a:ext cx="697817" cy="249381"/>
            </a:xfrm>
            <a:prstGeom prst="bentArrow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699401" y="3208478"/>
            <a:ext cx="2056861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58429" y="6640797"/>
            <a:ext cx="33169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GROJ 1655, using Chandra, </a:t>
            </a:r>
            <a:r>
              <a:rPr lang="en-US" sz="1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Neilsen</a:t>
            </a:r>
            <a:r>
              <a:rPr lang="en-US" sz="1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&amp; </a:t>
            </a:r>
            <a:r>
              <a:rPr lang="en-US" sz="1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Homann</a:t>
            </a:r>
            <a:r>
              <a:rPr lang="en-US" sz="1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2012 </a:t>
            </a:r>
          </a:p>
        </p:txBody>
      </p:sp>
      <p:grpSp>
        <p:nvGrpSpPr>
          <p:cNvPr id="5" name="Group 27"/>
          <p:cNvGrpSpPr/>
          <p:nvPr/>
        </p:nvGrpSpPr>
        <p:grpSpPr>
          <a:xfrm>
            <a:off x="5434641" y="4569553"/>
            <a:ext cx="6452560" cy="1390194"/>
            <a:chOff x="0" y="4116220"/>
            <a:chExt cx="6452560" cy="2961945"/>
          </a:xfrm>
        </p:grpSpPr>
        <p:sp>
          <p:nvSpPr>
            <p:cNvPr id="29" name="Rectangle 28"/>
            <p:cNvSpPr/>
            <p:nvPr/>
          </p:nvSpPr>
          <p:spPr>
            <a:xfrm>
              <a:off x="394877" y="4679808"/>
              <a:ext cx="5947213" cy="1573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Winds </a:t>
              </a:r>
              <a:r>
                <a:rPr lang="en-US" sz="14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are observed 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only in </a:t>
              </a:r>
              <a:r>
                <a:rPr lang="en-US" sz="14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the Soft state</a:t>
              </a: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inds are equatorial – i.e. close to the surface of the accretion disk</a:t>
              </a:r>
              <a:endParaRPr lang="en-US" sz="1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0" y="4116220"/>
              <a:ext cx="6452560" cy="29619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6234473" y="117089"/>
            <a:ext cx="4844445" cy="3888931"/>
            <a:chOff x="8290575" y="3529366"/>
            <a:chExt cx="4279122" cy="3527866"/>
          </a:xfrm>
        </p:grpSpPr>
        <p:pic>
          <p:nvPicPr>
            <p:cNvPr id="32" name="Picture 2" descr="PontiXrb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575" y="3529366"/>
              <a:ext cx="4279122" cy="3247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"/>
            <p:cNvSpPr txBox="1">
              <a:spLocks noChangeArrowheads="1"/>
            </p:cNvSpPr>
            <p:nvPr/>
          </p:nvSpPr>
          <p:spPr bwMode="auto">
            <a:xfrm>
              <a:off x="10183328" y="6833871"/>
              <a:ext cx="987194" cy="22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000" dirty="0" err="1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Ponti</a:t>
              </a:r>
              <a:r>
                <a:rPr lang="en-US" sz="1000" dirty="0">
                  <a:solidFill>
                    <a:srgbClr val="0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 et.al 2012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43000" y="927848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Soft</a:t>
            </a:r>
            <a:endParaRPr lang="en-US" sz="12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759" y="3353239"/>
            <a:ext cx="3716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Using a high resolution telescope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Observing in ~ 1 – </a:t>
            </a:r>
            <a:r>
              <a:rPr lang="en-US" dirty="0" smtClean="0">
                <a:latin typeface="Comic Sans MS" panose="030F0702030302020204" pitchFamily="66" charset="0"/>
              </a:rPr>
              <a:t>10 </a:t>
            </a:r>
            <a:r>
              <a:rPr lang="en-US" dirty="0" err="1">
                <a:latin typeface="Comic Sans MS" panose="030F0702030302020204" pitchFamily="66" charset="0"/>
              </a:rPr>
              <a:t>keV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r>
              <a:rPr lang="en-US" dirty="0">
                <a:latin typeface="Comic Sans MS" panose="030F0702030302020204" pitchFamily="66" charset="0"/>
              </a:rPr>
              <a:t>(e.g. </a:t>
            </a:r>
            <a:r>
              <a:rPr lang="en-US" dirty="0" smtClean="0">
                <a:latin typeface="Comic Sans MS" panose="030F0702030302020204" pitchFamily="66" charset="0"/>
              </a:rPr>
              <a:t>Chandra, XMM-Newton)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11" y="-4451"/>
            <a:ext cx="5177589" cy="6900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59723"/>
            <a:ext cx="6042715" cy="3798278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7099227" y="3507345"/>
            <a:ext cx="5021288" cy="2648452"/>
            <a:chOff x="6659552" y="3434205"/>
            <a:chExt cx="5854573" cy="3380826"/>
          </a:xfrm>
        </p:grpSpPr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52" y="3434205"/>
              <a:ext cx="4918773" cy="338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588511" y="5902639"/>
              <a:ext cx="1615210" cy="471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kern="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H-like Iron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97032" y="4495342"/>
              <a:ext cx="1417093" cy="392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kern="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He-like Iron</a:t>
              </a:r>
            </a:p>
          </p:txBody>
        </p:sp>
        <p:sp>
          <p:nvSpPr>
            <p:cNvPr id="17" name="Bent Arrow 16"/>
            <p:cNvSpPr/>
            <p:nvPr/>
          </p:nvSpPr>
          <p:spPr>
            <a:xfrm>
              <a:off x="10756220" y="4864674"/>
              <a:ext cx="808250" cy="249381"/>
            </a:xfrm>
            <a:prstGeom prst="ben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rot="10800000">
              <a:off x="10183098" y="5888180"/>
              <a:ext cx="697817" cy="249381"/>
            </a:xfrm>
            <a:prstGeom prst="bentArrow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191374" y="3029769"/>
            <a:ext cx="1205868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prstClr val="white"/>
                </a:solidFill>
                <a:latin typeface="Comic Sans MS" panose="030F0702030302020204" pitchFamily="66" charset="0"/>
                <a:ea typeface="Optima"/>
                <a:cs typeface="Optima"/>
              </a:rPr>
              <a:t>Why magnetic fields?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 smtClean="0">
              <a:solidFill>
                <a:prstClr val="white"/>
              </a:solidFill>
              <a:latin typeface="Comic Sans MS" panose="030F0702030302020204" pitchFamily="66" charset="0"/>
              <a:ea typeface="Optima"/>
              <a:cs typeface="Optim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MHD is the popular model for Jets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1400" kern="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Can they also explain winds?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Successful attempts in case of AGN (super-massive black holes)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No attempts for BHBs.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1400" kern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Miller et.al. (2008) suggest MHD winds from spectra of GROJ 1655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~ they found very high densities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		~ implying wind launched from close to the black </a:t>
            </a: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			(but see Done et. al.  arXiv:1612.09377)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1400" kern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King et.al. (2012) suggest very high velocity winds for IGR J17091-3624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	~ </a:t>
            </a:r>
            <a:r>
              <a:rPr lang="en-US" sz="1400" kern="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FeXXV</a:t>
            </a:r>
            <a:r>
              <a:rPr lang="en-US" sz="14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lines suggest ~ 9000 km/s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	~ </a:t>
            </a:r>
            <a:r>
              <a:rPr lang="en-US" sz="1400" kern="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FeXXVI</a:t>
            </a:r>
            <a:r>
              <a:rPr lang="en-US" sz="14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lines suggest ~ 15000 km/s</a:t>
            </a:r>
            <a:endParaRPr lang="en-US" sz="1400" kern="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7997327" y="3491361"/>
            <a:ext cx="4034964" cy="2677212"/>
            <a:chOff x="5892797" y="3230101"/>
            <a:chExt cx="4034964" cy="2677212"/>
          </a:xfrm>
        </p:grpSpPr>
        <p:pic>
          <p:nvPicPr>
            <p:cNvPr id="12" name="Picture 11" descr="IGR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2797" y="3230101"/>
              <a:ext cx="4034964" cy="26772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74872" y="4252689"/>
              <a:ext cx="2061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FeXXV</a:t>
              </a:r>
              <a:r>
                <a:rPr lang="en-US" sz="1200" b="1" dirty="0" smtClean="0">
                  <a:solidFill>
                    <a:srgbClr val="FF0000"/>
                  </a:solidFill>
                  <a:latin typeface="Comic Sans MS" pitchFamily="66" charset="0"/>
                </a:rPr>
                <a:t> and </a:t>
              </a:r>
              <a:r>
                <a:rPr lang="en-US" sz="12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FeXXVI</a:t>
              </a:r>
              <a:r>
                <a:rPr lang="en-US" sz="1200" b="1" dirty="0" smtClean="0">
                  <a:solidFill>
                    <a:srgbClr val="FF0000"/>
                  </a:solidFill>
                  <a:latin typeface="Comic Sans MS" pitchFamily="66" charset="0"/>
                </a:rPr>
                <a:t> lines</a:t>
              </a:r>
              <a:endParaRPr lang="en-US" sz="12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162346" y="76172"/>
            <a:ext cx="120586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prstClr val="white"/>
                </a:solidFill>
                <a:latin typeface="Comic Sans MS" panose="030F0702030302020204" pitchFamily="66" charset="0"/>
                <a:ea typeface="Optima"/>
                <a:cs typeface="Optima"/>
              </a:rPr>
              <a:t>How are the winds accelerated?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 smtClean="0">
              <a:solidFill>
                <a:prstClr val="white"/>
              </a:solidFill>
              <a:latin typeface="Comic Sans MS" panose="030F0702030302020204" pitchFamily="66" charset="0"/>
              <a:ea typeface="Optima"/>
              <a:cs typeface="Optim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We </a:t>
            </a:r>
            <a:r>
              <a:rPr lang="en-US" sz="1400" b="1" kern="0" dirty="0">
                <a:solidFill>
                  <a:prstClr val="white"/>
                </a:solidFill>
                <a:latin typeface="Comic Sans MS" panose="030F0702030302020204" pitchFamily="66" charset="0"/>
              </a:rPr>
              <a:t>see the absorption lines when we see through the outflow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1400" b="1" u="sng" kern="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b="1" u="sng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Some physical mechanism </a:t>
            </a:r>
            <a:r>
              <a:rPr lang="en-US" sz="1400" b="1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is lifting material off the accretion disk and accelerating it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1400" b="1" kern="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Search for the </a:t>
            </a:r>
            <a:r>
              <a:rPr lang="en-US" sz="1400" b="1" u="sng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accelerating physical mechanism</a:t>
            </a:r>
            <a:r>
              <a:rPr lang="en-US" sz="1400" b="1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is on</a:t>
            </a:r>
            <a:endParaRPr lang="en-US" sz="1400" b="1" kern="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1400" b="1" kern="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u="sng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Magnetic fields: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We choose a particular class of MHD (</a:t>
            </a:r>
            <a:r>
              <a:rPr lang="en-US" sz="1400" kern="0" dirty="0" err="1" smtClean="0">
                <a:solidFill>
                  <a:prstClr val="white"/>
                </a:solidFill>
                <a:latin typeface="Comic Sans MS" panose="030F0702030302020204" pitchFamily="66" charset="0"/>
              </a:rPr>
              <a:t>magnetohydrodynamic</a:t>
            </a:r>
            <a:r>
              <a:rPr lang="en-US" sz="140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) models of outflows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Jonathan Ferreira ++ (1997, 2004 etc.) – </a:t>
            </a:r>
            <a:r>
              <a:rPr lang="en-US" sz="1400" u="sng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Jet/wind emitting disk</a:t>
            </a:r>
            <a:endParaRPr lang="en-US" sz="1400" u="sng" kern="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We show how well (or not) we explain BHB winds with them</a:t>
            </a:r>
          </a:p>
        </p:txBody>
      </p:sp>
    </p:spTree>
    <p:extLst>
      <p:ext uri="{BB962C8B-B14F-4D97-AF65-F5344CB8AC3E}">
        <p14:creationId xmlns:p14="http://schemas.microsoft.com/office/powerpoint/2010/main" val="24897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4682" y="-498767"/>
            <a:ext cx="12566072" cy="8049490"/>
            <a:chOff x="3244581" y="673328"/>
            <a:chExt cx="6369682" cy="57669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395" y="673328"/>
              <a:ext cx="3245868" cy="2894752"/>
            </a:xfrm>
            <a:prstGeom prst="rect">
              <a:avLst/>
            </a:prstGeom>
          </p:spPr>
        </p:pic>
        <p:grpSp>
          <p:nvGrpSpPr>
            <p:cNvPr id="3" name="Group 5"/>
            <p:cNvGrpSpPr/>
            <p:nvPr/>
          </p:nvGrpSpPr>
          <p:grpSpPr>
            <a:xfrm>
              <a:off x="3244581" y="782684"/>
              <a:ext cx="3117029" cy="2778759"/>
              <a:chOff x="3244581" y="782684"/>
              <a:chExt cx="3117029" cy="277875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581" y="782684"/>
                <a:ext cx="3115806" cy="2778759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sp>
            <p:nvSpPr>
              <p:cNvPr id="13" name="Right Triangle 12"/>
              <p:cNvSpPr/>
              <p:nvPr/>
            </p:nvSpPr>
            <p:spPr>
              <a:xfrm rot="10800000">
                <a:off x="4650377" y="782684"/>
                <a:ext cx="1711233" cy="2684416"/>
              </a:xfrm>
              <a:prstGeom prst="rtTriangl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50976" y="3545479"/>
              <a:ext cx="3258932" cy="2894752"/>
              <a:chOff x="6350976" y="3545479"/>
              <a:chExt cx="3258932" cy="289475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040" y="3545479"/>
                <a:ext cx="3245868" cy="2894752"/>
              </a:xfrm>
              <a:prstGeom prst="rect">
                <a:avLst/>
              </a:prstGeom>
              <a:scene3d>
                <a:camera prst="orthographicFront">
                  <a:rot lat="10800000" lon="0" rev="0"/>
                </a:camera>
                <a:lightRig rig="threePt" dir="t"/>
              </a:scene3d>
            </p:spPr>
          </p:pic>
          <p:sp>
            <p:nvSpPr>
              <p:cNvPr id="11" name="Right Triangle 10"/>
              <p:cNvSpPr/>
              <p:nvPr/>
            </p:nvSpPr>
            <p:spPr>
              <a:xfrm>
                <a:off x="6350976" y="3555017"/>
                <a:ext cx="1787183" cy="2874809"/>
              </a:xfrm>
              <a:prstGeom prst="rtTriangl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25" y="3568080"/>
              <a:ext cx="3190015" cy="2844941"/>
            </a:xfrm>
            <a:prstGeom prst="rect">
              <a:avLst/>
            </a:prstGeom>
            <a:scene3d>
              <a:camera prst="orthographicFront">
                <a:rot lat="10800000" lon="10800000" rev="0"/>
              </a:camera>
              <a:lightRig rig="threePt" dir="t"/>
            </a:scene3d>
          </p:spPr>
        </p:pic>
        <p:sp>
          <p:nvSpPr>
            <p:cNvPr id="9" name="Flowchart: Connector 8"/>
            <p:cNvSpPr/>
            <p:nvPr/>
          </p:nvSpPr>
          <p:spPr>
            <a:xfrm>
              <a:off x="6146370" y="3296301"/>
              <a:ext cx="422275" cy="444500"/>
            </a:xfrm>
            <a:prstGeom prst="flowChartConnector">
              <a:avLst/>
            </a:prstGeom>
            <a:solidFill>
              <a:srgbClr val="00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539" y="117761"/>
            <a:ext cx="57534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MHD winds from the </a:t>
            </a:r>
            <a:endParaRPr lang="en-US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accretion 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disk: the ANR-Chaos </a:t>
            </a: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project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Chakravorty</a:t>
            </a: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+ 2016, A&amp;A, 589A, 119</a:t>
            </a:r>
          </a:p>
        </p:txBody>
      </p:sp>
      <p:grpSp>
        <p:nvGrpSpPr>
          <p:cNvPr id="7" name="Group 31"/>
          <p:cNvGrpSpPr/>
          <p:nvPr/>
        </p:nvGrpSpPr>
        <p:grpSpPr>
          <a:xfrm>
            <a:off x="7200811" y="-57837"/>
            <a:ext cx="4800600" cy="3429000"/>
            <a:chOff x="7200811" y="-57837"/>
            <a:chExt cx="4800600" cy="3429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11" y="-57837"/>
              <a:ext cx="4800600" cy="3429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203491" y="85856"/>
              <a:ext cx="722576" cy="31393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         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738232" y="4649004"/>
            <a:ext cx="669605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ejection or outflow of material is related to the accretion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Ejection Mechanism - **not** a free parameter (unlike ADIOS scenarios)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5954" y="2062264"/>
            <a:ext cx="2031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e"/>
            </a:pP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h/r = 0.001</a:t>
            </a:r>
            <a:endParaRPr lang="en-US" sz="1400" b="1" u="sng" dirty="0">
              <a:solidFill>
                <a:srgbClr val="2D2D8A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ctr"/>
            <a:r>
              <a:rPr lang="en-US" sz="1400" b="1" u="sng" dirty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 = </a:t>
            </a: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0.04 (</a:t>
            </a:r>
            <a:r>
              <a:rPr lang="en-US" sz="1400" b="1" u="sng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Ṁ</a:t>
            </a:r>
            <a:r>
              <a:rPr lang="en-US" sz="1400" b="1" u="sng" baseline="-25000" dirty="0" err="1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acc</a:t>
            </a: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</a:t>
            </a:r>
            <a:r>
              <a:rPr lang="en-US" sz="1400" b="1" u="sng" dirty="0" err="1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en-US" sz="1400" b="1" u="sng" baseline="30000" dirty="0" err="1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</a:t>
            </a: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endParaRPr lang="en-US" sz="1400" b="1" u="sng" dirty="0">
              <a:solidFill>
                <a:srgbClr val="2D2D8A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29"/>
          <p:cNvGrpSpPr/>
          <p:nvPr/>
        </p:nvGrpSpPr>
        <p:grpSpPr>
          <a:xfrm>
            <a:off x="960320" y="1356727"/>
            <a:ext cx="3578224" cy="2919252"/>
            <a:chOff x="7594475" y="691243"/>
            <a:chExt cx="3578224" cy="2919252"/>
          </a:xfrm>
        </p:grpSpPr>
        <p:sp>
          <p:nvSpPr>
            <p:cNvPr id="15" name="TextBox 14">
              <a:hlinkClick r:id="rId6" action="ppaction://hlinksldjump"/>
            </p:cNvPr>
            <p:cNvSpPr txBox="1"/>
            <p:nvPr/>
          </p:nvSpPr>
          <p:spPr>
            <a:xfrm>
              <a:off x="7707200" y="691243"/>
              <a:ext cx="3460348" cy="1446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Pre computed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MHD model of outflow from the disk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(Ferreira 1997, </a:t>
              </a:r>
              <a:r>
                <a:rPr lang="en-US" sz="1200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Casse</a:t>
              </a:r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&amp; Ferreira, 2000)</a:t>
              </a:r>
            </a:p>
            <a:p>
              <a:pPr algn="ctr"/>
              <a:endParaRPr lang="en-US" sz="80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Predicts many physical quantities as a function of distance (r, z) from black hole</a:t>
              </a:r>
            </a:p>
            <a:p>
              <a:pPr algn="ctr"/>
              <a:endParaRPr lang="en-US" sz="8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1200" b="1" u="sng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Gas density</a:t>
              </a:r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, Magnetic field, Gas velocity etc.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94475" y="2440944"/>
              <a:ext cx="3578224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The solutions are self similar. </a:t>
              </a:r>
              <a:endPara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Hence </a:t>
              </a:r>
              <a:r>
                <a:rPr lang="en-US" sz="1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can spread out to large distances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.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Disk aspect ratio 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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(= h/r)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Ejection efficiency p (where </a:t>
              </a:r>
              <a:r>
                <a:rPr lang="en-US" sz="1400" dirty="0" err="1" smtClean="0">
                  <a:solidFill>
                    <a:srgbClr val="0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Ṁ</a:t>
              </a:r>
              <a:r>
                <a:rPr lang="en-US" sz="1400" baseline="-25000" dirty="0" err="1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acc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 = </a:t>
              </a:r>
              <a:r>
                <a:rPr lang="en-US" sz="1400" dirty="0" err="1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r</a:t>
              </a:r>
              <a:r>
                <a:rPr lang="en-US" sz="1400" baseline="30000" dirty="0" err="1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p</a:t>
              </a:r>
              <a:r>
                <a:rPr lang="en-US" sz="1400" baseline="3000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)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237133" y="1308984"/>
            <a:ext cx="2051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e"/>
            </a:pP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h/r = 0.01</a:t>
            </a:r>
            <a:endParaRPr lang="en-US" sz="1400" b="1" u="sng" dirty="0">
              <a:solidFill>
                <a:srgbClr val="2D2D8A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ctr"/>
            <a:r>
              <a:rPr lang="en-US" sz="1400" b="1" u="sng" dirty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 = </a:t>
            </a: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0.1 (</a:t>
            </a:r>
            <a:r>
              <a:rPr lang="en-US" sz="1400" b="1" u="sng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Ṁ</a:t>
            </a:r>
            <a:r>
              <a:rPr lang="en-US" sz="1400" b="1" u="sng" baseline="-25000" dirty="0" err="1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acc</a:t>
            </a: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</a:t>
            </a:r>
            <a:r>
              <a:rPr lang="en-US" sz="1400" b="1" u="sng" dirty="0" err="1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en-US" sz="1400" b="1" u="sng" baseline="30000" dirty="0" err="1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</a:t>
            </a:r>
            <a:r>
              <a:rPr lang="en-US" sz="1400" b="1" u="sng" dirty="0" smtClean="0">
                <a:solidFill>
                  <a:srgbClr val="2D2D8A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endParaRPr lang="en-US" sz="1400" b="1" u="sng" dirty="0">
              <a:solidFill>
                <a:srgbClr val="2D2D8A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30" descr="BestWarmSol_WStreamlinesWnContours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9121" y="-58056"/>
            <a:ext cx="4800600" cy="34290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571997" y="2626467"/>
            <a:ext cx="2918301" cy="1536972"/>
            <a:chOff x="4571997" y="2626467"/>
            <a:chExt cx="2918301" cy="1536972"/>
          </a:xfrm>
        </p:grpSpPr>
        <p:cxnSp>
          <p:nvCxnSpPr>
            <p:cNvPr id="33" name="Curved Connector 32"/>
            <p:cNvCxnSpPr/>
            <p:nvPr/>
          </p:nvCxnSpPr>
          <p:spPr>
            <a:xfrm flipV="1">
              <a:off x="6070067" y="2626468"/>
              <a:ext cx="1400776" cy="758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10800000">
              <a:off x="4571997" y="2626467"/>
              <a:ext cx="1498060" cy="7587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>
              <a:off x="6083036" y="3398195"/>
              <a:ext cx="1407262" cy="59015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10800000" flipV="1">
              <a:off x="4630367" y="3404681"/>
              <a:ext cx="1517515" cy="75875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"/>
          <p:cNvGrpSpPr/>
          <p:nvPr/>
        </p:nvGrpSpPr>
        <p:grpSpPr>
          <a:xfrm>
            <a:off x="4796006" y="5185965"/>
            <a:ext cx="2581598" cy="1004048"/>
            <a:chOff x="6025115" y="4616964"/>
            <a:chExt cx="3596361" cy="90947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115" y="4616964"/>
              <a:ext cx="3596361" cy="6507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915676" y="5247652"/>
              <a:ext cx="2313050" cy="278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 ~ 1/p, </a:t>
              </a:r>
              <a:r>
                <a:rPr lang="en-US" sz="1400" dirty="0">
                  <a:solidFill>
                    <a:srgbClr val="000000"/>
                  </a:solidFill>
                  <a:sym typeface="Symbol" panose="05050102010706020507" pitchFamily="18" charset="2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sym typeface="Symbol" panose="05050102010706020507" pitchFamily="18" charset="2"/>
                </a:rPr>
                <a:t>V</a:t>
              </a:r>
              <a:r>
                <a:rPr lang="en-US" sz="1400" baseline="-25000" dirty="0" err="1">
                  <a:solidFill>
                    <a:srgbClr val="000000"/>
                  </a:solidFill>
                  <a:sym typeface="Symbol" panose="05050102010706020507" pitchFamily="18" charset="2"/>
                </a:rPr>
                <a:t>max</a:t>
              </a:r>
              <a:r>
                <a:rPr lang="en-US" sz="1400" dirty="0">
                  <a:solidFill>
                    <a:srgbClr val="000000"/>
                  </a:solidFill>
                  <a:sym typeface="Symbol" panose="05050102010706020507" pitchFamily="18" charset="2"/>
                </a:rPr>
                <a:t> ~ p</a:t>
              </a:r>
              <a:r>
                <a:rPr lang="en-US" sz="1400" baseline="30000" dirty="0">
                  <a:solidFill>
                    <a:srgbClr val="000000"/>
                  </a:solidFill>
                  <a:sym typeface="Symbol" panose="05050102010706020507" pitchFamily="18" charset="2"/>
                </a:rPr>
                <a:t>-1/2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84" y="73797"/>
            <a:ext cx="4800600" cy="3429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1492963">
            <a:off x="8240281" y="1962296"/>
            <a:ext cx="2124299" cy="707886"/>
          </a:xfrm>
          <a:prstGeom prst="rect">
            <a:avLst/>
          </a:prstGeom>
          <a:solidFill>
            <a:srgbClr val="11FBC3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Outflow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6" name="Moon 45"/>
          <p:cNvSpPr/>
          <p:nvPr/>
        </p:nvSpPr>
        <p:spPr>
          <a:xfrm flipH="1">
            <a:off x="7746272" y="182881"/>
            <a:ext cx="561705" cy="2978331"/>
          </a:xfrm>
          <a:prstGeom prst="mo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Jet Region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7" name="Right Triangle 46"/>
          <p:cNvSpPr/>
          <p:nvPr/>
        </p:nvSpPr>
        <p:spPr>
          <a:xfrm rot="20962821">
            <a:off x="9439950" y="164046"/>
            <a:ext cx="1947805" cy="1802023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Wind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FeXXV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lines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0" grpId="0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03350" y="603772"/>
            <a:ext cx="1419250" cy="11387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SED</a:t>
            </a:r>
          </a:p>
          <a:p>
            <a:pPr algn="ctr"/>
            <a:endParaRPr lang="en-US" sz="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Description of the light from the innermost part of the disk</a:t>
            </a:r>
            <a:endParaRPr lang="en-US" sz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993799" y="2496"/>
            <a:ext cx="536343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Deriving Atomic Physics Constraints </a:t>
            </a:r>
            <a:endParaRPr lang="en-US" sz="2000" kern="0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6884683" y="126805"/>
            <a:ext cx="5120081" cy="6003018"/>
            <a:chOff x="6884683" y="126805"/>
            <a:chExt cx="5120081" cy="6003018"/>
          </a:xfrm>
        </p:grpSpPr>
        <p:pic>
          <p:nvPicPr>
            <p:cNvPr id="31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683" y="126805"/>
              <a:ext cx="5120081" cy="600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31"/>
            <p:cNvGrpSpPr/>
            <p:nvPr/>
          </p:nvGrpSpPr>
          <p:grpSpPr>
            <a:xfrm>
              <a:off x="8024380" y="879048"/>
              <a:ext cx="3733431" cy="841365"/>
              <a:chOff x="8024380" y="1326513"/>
              <a:chExt cx="3733431" cy="841365"/>
            </a:xfrm>
          </p:grpSpPr>
          <p:sp>
            <p:nvSpPr>
              <p:cNvPr id="33" name="4-Point Star 32"/>
              <p:cNvSpPr/>
              <p:nvPr/>
            </p:nvSpPr>
            <p:spPr>
              <a:xfrm>
                <a:off x="11213062" y="1564763"/>
                <a:ext cx="544749" cy="603115"/>
              </a:xfrm>
              <a:prstGeom prst="star4">
                <a:avLst>
                  <a:gd name="adj" fmla="val 0"/>
                </a:avLst>
              </a:prstGeom>
              <a:solidFill>
                <a:schemeClr val="tx1"/>
              </a:solidFill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4-Point Star 33"/>
              <p:cNvSpPr/>
              <p:nvPr/>
            </p:nvSpPr>
            <p:spPr>
              <a:xfrm>
                <a:off x="8024380" y="1326513"/>
                <a:ext cx="544749" cy="603115"/>
              </a:xfrm>
              <a:prstGeom prst="star4">
                <a:avLst>
                  <a:gd name="adj" fmla="val 0"/>
                </a:avLst>
              </a:prstGeom>
              <a:solidFill>
                <a:srgbClr val="FF0000"/>
              </a:solidFill>
              <a:ln w="1270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oup 36"/>
          <p:cNvGrpSpPr/>
          <p:nvPr/>
        </p:nvGrpSpPr>
        <p:grpSpPr>
          <a:xfrm>
            <a:off x="218853" y="1884546"/>
            <a:ext cx="3516312" cy="2743200"/>
            <a:chOff x="218853" y="1884546"/>
            <a:chExt cx="3516312" cy="2743200"/>
          </a:xfrm>
        </p:grpSpPr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53" y="1884546"/>
              <a:ext cx="3516312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2052330" y="2571307"/>
              <a:ext cx="124241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2158" y="2520509"/>
              <a:ext cx="12634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(Disk dominated)    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Soft state  </a:t>
              </a:r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3093408" y="0"/>
            <a:ext cx="8685100" cy="6595897"/>
            <a:chOff x="3093408" y="0"/>
            <a:chExt cx="8685100" cy="6595897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38"/>
            <a:stretch>
              <a:fillRect/>
            </a:stretch>
          </p:blipFill>
          <p:spPr bwMode="auto">
            <a:xfrm>
              <a:off x="7250958" y="0"/>
              <a:ext cx="4527550" cy="264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4648553" y="691894"/>
              <a:ext cx="1795683" cy="15696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Work out </a:t>
              </a:r>
            </a:p>
            <a:p>
              <a:pPr algn="ctr"/>
              <a:r>
                <a:rPr lang="en-US" dirty="0" smtClean="0">
                  <a:latin typeface="Comic Sans MS" pitchFamily="66" charset="0"/>
                </a:rPr>
                <a:t>Atomic Physics</a:t>
              </a:r>
            </a:p>
            <a:p>
              <a:pPr algn="ctr"/>
              <a:r>
                <a:rPr lang="en-US" dirty="0" smtClean="0">
                  <a:latin typeface="Comic Sans MS" pitchFamily="66" charset="0"/>
                </a:rPr>
                <a:t>of the gas</a:t>
              </a:r>
            </a:p>
            <a:p>
              <a:pPr algn="ctr"/>
              <a:endParaRPr lang="en-US" dirty="0" smtClean="0">
                <a:latin typeface="Comic Sans MS" pitchFamily="66" charset="0"/>
              </a:endParaRPr>
            </a:p>
            <a:p>
              <a:pPr algn="ctr"/>
              <a:r>
                <a:rPr lang="en-US" sz="2400" b="1" dirty="0" smtClean="0">
                  <a:solidFill>
                    <a:srgbClr val="0000CC"/>
                  </a:solidFill>
                  <a:latin typeface="Comic Sans MS" pitchFamily="66" charset="0"/>
                </a:rPr>
                <a:t>CLOUDY</a:t>
              </a:r>
              <a:endParaRPr lang="en-US" sz="2400" b="1" dirty="0">
                <a:solidFill>
                  <a:srgbClr val="0000CC"/>
                </a:solidFill>
                <a:latin typeface="Comic Sans MS" pitchFamily="66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6448483" y="1561156"/>
              <a:ext cx="807874" cy="6920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flipV="1">
              <a:off x="3093408" y="1484026"/>
              <a:ext cx="1403641" cy="544524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 descr="Fig03_Scurve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5928" y="2670584"/>
              <a:ext cx="3925313" cy="3925313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 rot="16200000" flipH="1">
              <a:off x="6397083" y="2452859"/>
              <a:ext cx="1471640" cy="1220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9240871" y="5131502"/>
              <a:ext cx="24384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 smtClean="0">
                  <a:latin typeface="Comic Sans MS" pitchFamily="66" charset="0"/>
                </a:rPr>
                <a:t>Also see </a:t>
              </a:r>
            </a:p>
            <a:p>
              <a:pPr algn="ctr"/>
              <a:r>
                <a:rPr lang="en-US" sz="1000" dirty="0" err="1" smtClean="0">
                  <a:latin typeface="Comic Sans MS" pitchFamily="66" charset="0"/>
                </a:rPr>
                <a:t>Chakravorty</a:t>
              </a:r>
              <a:r>
                <a:rPr lang="en-US" sz="1000" dirty="0" smtClean="0">
                  <a:latin typeface="Comic Sans MS" pitchFamily="66" charset="0"/>
                </a:rPr>
                <a:t>+ 2013, MNRAS.436, 560</a:t>
              </a:r>
              <a:endParaRPr lang="en-US" sz="1000" dirty="0">
                <a:latin typeface="Comic Sans MS" pitchFamily="66" charset="0"/>
              </a:endParaRPr>
            </a:p>
          </p:txBody>
        </p:sp>
      </p:grpSp>
      <p:grpSp>
        <p:nvGrpSpPr>
          <p:cNvPr id="6" name="Group 70"/>
          <p:cNvGrpSpPr/>
          <p:nvPr/>
        </p:nvGrpSpPr>
        <p:grpSpPr>
          <a:xfrm>
            <a:off x="2979553" y="3541487"/>
            <a:ext cx="3603872" cy="3277979"/>
            <a:chOff x="2979553" y="3541487"/>
            <a:chExt cx="3603872" cy="3277979"/>
          </a:xfrm>
        </p:grpSpPr>
        <p:sp>
          <p:nvSpPr>
            <p:cNvPr id="65" name="TextBox 64"/>
            <p:cNvSpPr txBox="1"/>
            <p:nvPr/>
          </p:nvSpPr>
          <p:spPr>
            <a:xfrm>
              <a:off x="2979553" y="4388031"/>
              <a:ext cx="3603872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latin typeface="Comic Sans MS" panose="030F0702030302020204" pitchFamily="66" charset="0"/>
                </a:rPr>
                <a:t>10M</a:t>
              </a:r>
              <a:r>
                <a:rPr lang="en-US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ʘ</a:t>
              </a:r>
              <a:r>
                <a:rPr lang="en-US" sz="1200" dirty="0" smtClean="0">
                  <a:latin typeface="Comic Sans MS" panose="030F0702030302020204" pitchFamily="66" charset="0"/>
                </a:rPr>
                <a:t> black hole accreting at ~ 0.1 </a:t>
              </a:r>
              <a:r>
                <a:rPr lang="en-US" sz="1200" dirty="0" err="1" smtClean="0">
                  <a:latin typeface="Comic Sans MS" panose="030F0702030302020204" pitchFamily="66" charset="0"/>
                </a:rPr>
                <a:t>L</a:t>
              </a:r>
              <a:r>
                <a:rPr lang="en-US" sz="1200" baseline="-25000" dirty="0" err="1" smtClean="0">
                  <a:latin typeface="Comic Sans MS" panose="030F0702030302020204" pitchFamily="66" charset="0"/>
                </a:rPr>
                <a:t>Edd</a:t>
              </a:r>
              <a:r>
                <a:rPr lang="en-US" sz="1200" dirty="0" smtClean="0">
                  <a:latin typeface="Comic Sans MS" panose="030F0702030302020204" pitchFamily="66" charset="0"/>
                </a:rPr>
                <a:t>.</a:t>
              </a:r>
              <a:endPara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aseline="-25000" dirty="0" smtClean="0">
                <a:latin typeface="Comic Sans MS" panose="030F0702030302020204" pitchFamily="66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latin typeface="Comic Sans MS" panose="030F0702030302020204" pitchFamily="66" charset="0"/>
                </a:rPr>
                <a:t>Thermal </a:t>
              </a:r>
              <a:r>
                <a:rPr lang="en-US" sz="1200" dirty="0">
                  <a:latin typeface="Comic Sans MS" panose="030F0702030302020204" pitchFamily="66" charset="0"/>
                </a:rPr>
                <a:t>– </a:t>
              </a:r>
              <a:endParaRPr lang="en-US" sz="1200" dirty="0" smtClean="0">
                <a:latin typeface="Comic Sans MS" panose="030F0702030302020204" pitchFamily="66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latin typeface="Comic Sans MS" panose="030F0702030302020204" pitchFamily="66" charset="0"/>
                </a:rPr>
                <a:t>	</a:t>
              </a:r>
              <a:r>
                <a:rPr lang="en-US" sz="1200" dirty="0" err="1" smtClean="0">
                  <a:latin typeface="Comic Sans MS" panose="030F0702030302020204" pitchFamily="66" charset="0"/>
                </a:rPr>
                <a:t>Diskbb</a:t>
              </a:r>
              <a:r>
                <a:rPr lang="en-US" sz="1200" dirty="0" smtClean="0">
                  <a:latin typeface="Comic Sans MS" panose="030F0702030302020204" pitchFamily="66" charset="0"/>
                </a:rPr>
                <a:t>; </a:t>
              </a:r>
              <a:r>
                <a:rPr lang="en-US" sz="1200" dirty="0" err="1" smtClean="0">
                  <a:latin typeface="Comic Sans MS" panose="030F0702030302020204" pitchFamily="66" charset="0"/>
                </a:rPr>
                <a:t>r</a:t>
              </a:r>
              <a:r>
                <a:rPr lang="en-US" sz="1200" baseline="-25000" dirty="0" err="1" smtClean="0">
                  <a:latin typeface="Comic Sans MS" panose="030F0702030302020204" pitchFamily="66" charset="0"/>
                </a:rPr>
                <a:t>in</a:t>
              </a:r>
              <a:r>
                <a:rPr lang="en-US" sz="1200" dirty="0" smtClean="0">
                  <a:latin typeface="Comic Sans MS" panose="030F0702030302020204" pitchFamily="66" charset="0"/>
                </a:rPr>
                <a:t> = 6 </a:t>
              </a:r>
              <a:r>
                <a:rPr lang="en-US" sz="1200" dirty="0" err="1" smtClean="0">
                  <a:latin typeface="Comic Sans MS" panose="030F0702030302020204" pitchFamily="66" charset="0"/>
                </a:rPr>
                <a:t>r</a:t>
              </a:r>
              <a:r>
                <a:rPr lang="en-US" sz="1200" baseline="-25000" dirty="0" err="1" smtClean="0">
                  <a:latin typeface="Comic Sans MS" panose="030F0702030302020204" pitchFamily="66" charset="0"/>
                </a:rPr>
                <a:t>g</a:t>
              </a:r>
              <a:r>
                <a:rPr lang="en-US" sz="1200" dirty="0" smtClean="0">
                  <a:latin typeface="Comic Sans MS" panose="030F0702030302020204" pitchFamily="66" charset="0"/>
                </a:rPr>
                <a:t> </a:t>
              </a: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 T</a:t>
              </a:r>
              <a:r>
                <a:rPr lang="en-US" sz="1200" baseline="-250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in</a:t>
              </a: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 = 0.56 </a:t>
              </a:r>
              <a:r>
                <a:rPr lang="en-US" sz="1200" dirty="0" err="1" smtClean="0">
                  <a:latin typeface="Comic Sans MS" panose="030F0702030302020204" pitchFamily="66" charset="0"/>
                  <a:sym typeface="Symbol" panose="05050102010706020507" pitchFamily="18" charset="2"/>
                </a:rPr>
                <a:t>keV</a:t>
              </a:r>
              <a:endParaRPr lang="en-US" sz="1200" dirty="0" smtClean="0">
                <a:latin typeface="Comic Sans MS" panose="030F0702030302020204" pitchFamily="66" charset="0"/>
                <a:sym typeface="Symbol" panose="05050102010706020507" pitchFamily="18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	</a:t>
              </a:r>
              <a:r>
                <a:rPr lang="en-US" sz="1200" dirty="0" err="1" smtClean="0">
                  <a:latin typeface="Comic Sans MS" panose="030F0702030302020204" pitchFamily="66" charset="0"/>
                  <a:sym typeface="Symbol" panose="05050102010706020507" pitchFamily="18" charset="2"/>
                </a:rPr>
                <a:t>Powerlaw</a:t>
              </a: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 -  = 2.5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	</a:t>
              </a:r>
              <a:r>
                <a:rPr lang="en-US" sz="1200" dirty="0" err="1" smtClean="0">
                  <a:latin typeface="Comic Sans MS" panose="030F0702030302020204" pitchFamily="66" charset="0"/>
                  <a:sym typeface="Symbol" panose="05050102010706020507" pitchFamily="18" charset="2"/>
                </a:rPr>
                <a:t>L</a:t>
              </a:r>
              <a:r>
                <a:rPr lang="en-US" sz="1200" baseline="-25000" dirty="0" err="1" smtClean="0">
                  <a:latin typeface="Comic Sans MS" panose="030F0702030302020204" pitchFamily="66" charset="0"/>
                  <a:sym typeface="Symbol" panose="05050102010706020507" pitchFamily="18" charset="2"/>
                </a:rPr>
                <a:t>disk</a:t>
              </a: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/L</a:t>
              </a:r>
              <a:r>
                <a:rPr lang="en-US" sz="1200" baseline="-250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PL</a:t>
              </a: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 = 0.8 in 2 – 20 </a:t>
              </a:r>
              <a:r>
                <a:rPr lang="en-US" sz="1200" dirty="0" err="1" smtClean="0">
                  <a:latin typeface="Comic Sans MS" panose="030F0702030302020204" pitchFamily="66" charset="0"/>
                  <a:sym typeface="Symbol" panose="05050102010706020507" pitchFamily="18" charset="2"/>
                </a:rPr>
                <a:t>keV</a:t>
              </a:r>
              <a:endParaRPr lang="en-US" sz="1200" dirty="0" smtClean="0">
                <a:latin typeface="Comic Sans MS" panose="030F0702030302020204" pitchFamily="66" charset="0"/>
                <a:sym typeface="Symbol" panose="05050102010706020507" pitchFamily="18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	</a:t>
              </a:r>
              <a:endParaRPr lang="en-US" sz="1200" dirty="0">
                <a:latin typeface="Comic Sans MS" panose="030F0702030302020204" pitchFamily="66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Comic Sans MS" panose="030F0702030302020204" pitchFamily="66" charset="0"/>
                </a:rPr>
                <a:t>Hard – </a:t>
              </a:r>
              <a:endParaRPr lang="en-US" sz="1200" dirty="0" smtClean="0">
                <a:latin typeface="Comic Sans MS" panose="030F0702030302020204" pitchFamily="66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Comic Sans MS" panose="030F0702030302020204" pitchFamily="66" charset="0"/>
                </a:rPr>
                <a:t>	</a:t>
              </a:r>
              <a:r>
                <a:rPr lang="en-US" sz="1200" dirty="0" err="1">
                  <a:latin typeface="Comic Sans MS" panose="030F0702030302020204" pitchFamily="66" charset="0"/>
                </a:rPr>
                <a:t>Diskbb</a:t>
              </a:r>
              <a:r>
                <a:rPr lang="en-US" sz="1200" dirty="0">
                  <a:latin typeface="Comic Sans MS" panose="030F0702030302020204" pitchFamily="66" charset="0"/>
                </a:rPr>
                <a:t>; </a:t>
              </a:r>
              <a:r>
                <a:rPr lang="en-US" sz="1200" dirty="0" err="1">
                  <a:latin typeface="Comic Sans MS" panose="030F0702030302020204" pitchFamily="66" charset="0"/>
                </a:rPr>
                <a:t>r</a:t>
              </a:r>
              <a:r>
                <a:rPr lang="en-US" sz="1200" baseline="-25000" dirty="0" err="1">
                  <a:latin typeface="Comic Sans MS" panose="030F0702030302020204" pitchFamily="66" charset="0"/>
                </a:rPr>
                <a:t>in</a:t>
              </a:r>
              <a:r>
                <a:rPr lang="en-US" sz="1200" dirty="0">
                  <a:latin typeface="Comic Sans MS" panose="030F0702030302020204" pitchFamily="66" charset="0"/>
                </a:rPr>
                <a:t> = </a:t>
              </a:r>
              <a:r>
                <a:rPr lang="en-US" sz="1200" dirty="0" smtClean="0">
                  <a:latin typeface="Comic Sans MS" panose="030F0702030302020204" pitchFamily="66" charset="0"/>
                </a:rPr>
                <a:t>12 </a:t>
              </a:r>
              <a:r>
                <a:rPr lang="en-US" sz="1200" dirty="0" err="1">
                  <a:latin typeface="Comic Sans MS" panose="030F0702030302020204" pitchFamily="66" charset="0"/>
                </a:rPr>
                <a:t>r</a:t>
              </a:r>
              <a:r>
                <a:rPr lang="en-US" sz="1200" baseline="-25000" dirty="0" err="1">
                  <a:latin typeface="Comic Sans MS" panose="030F0702030302020204" pitchFamily="66" charset="0"/>
                </a:rPr>
                <a:t>g</a:t>
              </a:r>
              <a:r>
                <a:rPr lang="en-US" sz="1200" dirty="0">
                  <a:latin typeface="Comic Sans MS" panose="030F0702030302020204" pitchFamily="66" charset="0"/>
                </a:rPr>
                <a:t> </a:t>
              </a: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 T</a:t>
              </a:r>
              <a:r>
                <a:rPr lang="en-US" sz="1200" baseline="-25000" dirty="0">
                  <a:latin typeface="Comic Sans MS" panose="030F0702030302020204" pitchFamily="66" charset="0"/>
                  <a:sym typeface="Symbol" panose="05050102010706020507" pitchFamily="18" charset="2"/>
                </a:rPr>
                <a:t>in</a:t>
              </a: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 = </a:t>
              </a: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0.33 </a:t>
              </a:r>
              <a:r>
                <a:rPr lang="en-US" sz="1200" dirty="0" err="1">
                  <a:latin typeface="Comic Sans MS" panose="030F0702030302020204" pitchFamily="66" charset="0"/>
                  <a:sym typeface="Symbol" panose="05050102010706020507" pitchFamily="18" charset="2"/>
                </a:rPr>
                <a:t>keV</a:t>
              </a:r>
              <a:endParaRPr lang="en-US" sz="1200" dirty="0">
                <a:latin typeface="Comic Sans MS" panose="030F0702030302020204" pitchFamily="66" charset="0"/>
                <a:sym typeface="Symbol" panose="05050102010706020507" pitchFamily="18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	</a:t>
              </a:r>
              <a:r>
                <a:rPr lang="en-US" sz="1200" dirty="0" err="1">
                  <a:latin typeface="Comic Sans MS" panose="030F0702030302020204" pitchFamily="66" charset="0"/>
                  <a:sym typeface="Symbol" panose="05050102010706020507" pitchFamily="18" charset="2"/>
                </a:rPr>
                <a:t>Powerlaw</a:t>
              </a: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 -  = </a:t>
              </a: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1.8</a:t>
              </a:r>
              <a:endParaRPr lang="en-US" sz="1200" dirty="0">
                <a:latin typeface="Comic Sans MS" panose="030F0702030302020204" pitchFamily="66" charset="0"/>
                <a:sym typeface="Symbol" panose="05050102010706020507" pitchFamily="18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	</a:t>
              </a:r>
              <a:r>
                <a:rPr lang="en-US" sz="1200" dirty="0" err="1">
                  <a:latin typeface="Comic Sans MS" panose="030F0702030302020204" pitchFamily="66" charset="0"/>
                  <a:sym typeface="Symbol" panose="05050102010706020507" pitchFamily="18" charset="2"/>
                </a:rPr>
                <a:t>L</a:t>
              </a:r>
              <a:r>
                <a:rPr lang="en-US" sz="1200" baseline="-25000" dirty="0" err="1">
                  <a:latin typeface="Comic Sans MS" panose="030F0702030302020204" pitchFamily="66" charset="0"/>
                  <a:sym typeface="Symbol" panose="05050102010706020507" pitchFamily="18" charset="2"/>
                </a:rPr>
                <a:t>disk</a:t>
              </a: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/L</a:t>
              </a:r>
              <a:r>
                <a:rPr lang="en-US" sz="1200" baseline="-25000" dirty="0">
                  <a:latin typeface="Comic Sans MS" panose="030F0702030302020204" pitchFamily="66" charset="0"/>
                  <a:sym typeface="Symbol" panose="05050102010706020507" pitchFamily="18" charset="2"/>
                </a:rPr>
                <a:t>PL</a:t>
              </a: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 = </a:t>
              </a: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0.2 </a:t>
              </a:r>
              <a:r>
                <a:rPr lang="en-US" sz="1200" dirty="0">
                  <a:latin typeface="Comic Sans MS" panose="030F0702030302020204" pitchFamily="66" charset="0"/>
                  <a:sym typeface="Symbol" panose="05050102010706020507" pitchFamily="18" charset="2"/>
                </a:rPr>
                <a:t>in 2 – 20 </a:t>
              </a:r>
              <a:r>
                <a:rPr lang="en-US" sz="1200" dirty="0" err="1" smtClean="0">
                  <a:latin typeface="Comic Sans MS" panose="030F0702030302020204" pitchFamily="66" charset="0"/>
                  <a:sym typeface="Symbol" panose="05050102010706020507" pitchFamily="18" charset="2"/>
                </a:rPr>
                <a:t>keV</a:t>
              </a:r>
              <a:endParaRPr lang="en-US" sz="1200" dirty="0" smtClean="0">
                <a:latin typeface="Comic Sans MS" panose="030F0702030302020204" pitchFamily="66" charset="0"/>
                <a:sym typeface="Symbol" panose="05050102010706020507" pitchFamily="18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latin typeface="Comic Sans MS" panose="030F0702030302020204" pitchFamily="66" charset="0"/>
                <a:sym typeface="Symbol" panose="05050102010706020507" pitchFamily="18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Scheme guided by </a:t>
              </a:r>
              <a:r>
                <a:rPr lang="en-US" sz="1200" dirty="0" err="1" smtClean="0">
                  <a:latin typeface="Comic Sans MS" panose="030F0702030302020204" pitchFamily="66" charset="0"/>
                  <a:sym typeface="Symbol" panose="05050102010706020507" pitchFamily="18" charset="2"/>
                </a:rPr>
                <a:t>Remillard</a:t>
              </a: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 &amp; </a:t>
              </a:r>
              <a:r>
                <a:rPr lang="en-US" sz="1200" dirty="0" err="1" smtClean="0">
                  <a:latin typeface="Comic Sans MS" panose="030F0702030302020204" pitchFamily="66" charset="0"/>
                  <a:sym typeface="Symbol" panose="05050102010706020507" pitchFamily="18" charset="2"/>
                </a:rPr>
                <a:t>Mclintock</a:t>
              </a:r>
              <a:r>
                <a:rPr lang="en-US" sz="12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, 2006</a:t>
              </a:r>
              <a:endParaRPr lang="en-US" sz="1200" dirty="0">
                <a:latin typeface="Comic Sans MS" panose="030F0702030302020204" pitchFamily="66" charset="0"/>
                <a:sym typeface="Symbol" panose="05050102010706020507" pitchFamily="18" charset="2"/>
              </a:endParaRPr>
            </a:p>
          </p:txBody>
        </p:sp>
        <p:cxnSp>
          <p:nvCxnSpPr>
            <p:cNvPr id="66" name="Curved Connector 65"/>
            <p:cNvCxnSpPr/>
            <p:nvPr/>
          </p:nvCxnSpPr>
          <p:spPr>
            <a:xfrm rot="10800000">
              <a:off x="3817260" y="3541487"/>
              <a:ext cx="1248227" cy="667657"/>
            </a:xfrm>
            <a:prstGeom prst="curvedConnector3">
              <a:avLst>
                <a:gd name="adj1" fmla="val -15116"/>
              </a:avLst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7"/>
          <p:cNvGrpSpPr/>
          <p:nvPr/>
        </p:nvGrpSpPr>
        <p:grpSpPr>
          <a:xfrm>
            <a:off x="1365455" y="2656114"/>
            <a:ext cx="4924694" cy="3488398"/>
            <a:chOff x="915521" y="2656114"/>
            <a:chExt cx="4924694" cy="3488398"/>
          </a:xfrm>
        </p:grpSpPr>
        <p:sp>
          <p:nvSpPr>
            <p:cNvPr id="79" name="Title 1"/>
            <p:cNvSpPr txBox="1">
              <a:spLocks/>
            </p:cNvSpPr>
            <p:nvPr/>
          </p:nvSpPr>
          <p:spPr bwMode="auto">
            <a:xfrm>
              <a:off x="915521" y="4941020"/>
              <a:ext cx="3666613" cy="12034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600" kern="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l</a:t>
              </a:r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og </a:t>
              </a:r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  4.86 for Soft SED</a:t>
              </a:r>
            </a:p>
            <a:p>
              <a:endParaRPr lang="en-US" sz="1600" kern="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log </a:t>
              </a:r>
              <a:r>
                <a:rPr lang="en-US" sz="1600" kern="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  </a:t>
              </a:r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3.4 </a:t>
              </a:r>
              <a:r>
                <a:rPr lang="en-US" sz="1600" kern="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for </a:t>
              </a:r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Hard SED</a:t>
              </a:r>
            </a:p>
            <a:p>
              <a:r>
                <a:rPr lang="en-US" sz="1600" kern="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b</a:t>
              </a:r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ecause 3.4 – 4.1 is </a:t>
              </a:r>
              <a:r>
                <a:rPr lang="en-US" sz="1600" b="1" kern="0" dirty="0" smtClean="0">
                  <a:solidFill>
                    <a:srgbClr val="FFFFFF">
                      <a:lumMod val="50000"/>
                    </a:srgbClr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thermodynamically unstable</a:t>
              </a:r>
              <a:endParaRPr lang="en-US" sz="1600" b="1" kern="0" dirty="0">
                <a:solidFill>
                  <a:srgbClr val="FFFFFF">
                    <a:lumMod val="50000"/>
                  </a:srgbClr>
                </a:solidFill>
                <a:latin typeface="Comic Sans MS" panose="030F0702030302020204" pitchFamily="66" charset="0"/>
                <a:sym typeface="Symbol" panose="05050102010706020507" pitchFamily="18" charset="2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5400000">
              <a:off x="3004478" y="2714173"/>
              <a:ext cx="2046518" cy="1930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4033310" y="3751088"/>
              <a:ext cx="18069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Limits to be put on </a:t>
              </a:r>
            </a:p>
            <a:p>
              <a:pPr algn="ctr"/>
              <a:endParaRPr lang="en-US" sz="80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MHD models</a:t>
              </a:r>
              <a:endParaRPr lang="en-US" sz="1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10145136" y="2372014"/>
            <a:ext cx="1037660" cy="65381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= 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L/nR</a:t>
            </a:r>
            <a:r>
              <a:rPr lang="en-US" sz="16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endParaRPr lang="en-US" sz="1600" b="1" baseline="30000" dirty="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0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6139193" y="3523862"/>
            <a:ext cx="5777035" cy="3334138"/>
            <a:chOff x="6574613" y="3523862"/>
            <a:chExt cx="5777035" cy="333413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206" y="3523862"/>
              <a:ext cx="4667794" cy="3334138"/>
            </a:xfrm>
            <a:prstGeom prst="rect">
              <a:avLst/>
            </a:prstGeom>
          </p:spPr>
        </p:pic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6574613" y="4752357"/>
              <a:ext cx="1037660" cy="653817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Symbol" panose="05050102010706020507" pitchFamily="18" charset="2"/>
                <a:buNone/>
              </a:pPr>
              <a:r>
                <a:rPr lang="en-US" sz="1600" b="1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= </a:t>
              </a:r>
              <a:r>
                <a:rPr lang="en-US" sz="1600" b="1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L/nR</a:t>
              </a:r>
              <a:r>
                <a:rPr lang="en-US" sz="1600" b="1" baseline="3000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2</a:t>
              </a:r>
              <a:endParaRPr lang="en-US" sz="1600" b="1" baseline="300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endParaRP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11350629" y="3585029"/>
              <a:ext cx="1001019" cy="327297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Symbol" panose="05050102010706020507" pitchFamily="18" charset="2"/>
                <a:buNone/>
              </a:pPr>
              <a:endParaRPr lang="en-US" sz="1600" b="1" baseline="300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18853" y="462847"/>
            <a:ext cx="8646067" cy="4164899"/>
            <a:chOff x="218853" y="462847"/>
            <a:chExt cx="8646067" cy="41648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623" y="462847"/>
              <a:ext cx="4436078" cy="3168627"/>
            </a:xfrm>
            <a:prstGeom prst="rect">
              <a:avLst/>
            </a:prstGeom>
          </p:spPr>
        </p:pic>
        <p:grpSp>
          <p:nvGrpSpPr>
            <p:cNvPr id="4" name="Group 19"/>
            <p:cNvGrpSpPr/>
            <p:nvPr/>
          </p:nvGrpSpPr>
          <p:grpSpPr>
            <a:xfrm>
              <a:off x="218853" y="1884546"/>
              <a:ext cx="3516312" cy="2743200"/>
              <a:chOff x="43892" y="639764"/>
              <a:chExt cx="3516312" cy="2743200"/>
            </a:xfrm>
          </p:grpSpPr>
          <p:pic>
            <p:nvPicPr>
              <p:cNvPr id="21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92" y="639764"/>
                <a:ext cx="3516312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855599" y="1261211"/>
                <a:ext cx="1192955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 state      </a:t>
                </a:r>
                <a:endParaRPr lang="en-US" sz="1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503350" y="603772"/>
              <a:ext cx="1419250" cy="11387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SED</a:t>
              </a:r>
            </a:p>
            <a:p>
              <a:pPr algn="ctr"/>
              <a:endParaRPr lang="en-US" sz="80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Description of the light from the innermost part of the disk</a:t>
              </a:r>
              <a:endParaRPr lang="en-US" sz="12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9865509">
              <a:off x="3013376" y="1221361"/>
              <a:ext cx="16177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Illuminates the gas</a:t>
              </a:r>
              <a:endParaRPr lang="en-US" sz="1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74933" y="621495"/>
              <a:ext cx="889987" cy="28623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         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endParaRPr lang="en-US" dirty="0" smtClean="0">
                <a:solidFill>
                  <a:srgbClr val="000000"/>
                </a:solidFill>
              </a:endParaRPr>
            </a:p>
            <a:p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3093408" y="1484026"/>
              <a:ext cx="1403641" cy="544524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6"/>
          <p:cNvGrpSpPr/>
          <p:nvPr/>
        </p:nvGrpSpPr>
        <p:grpSpPr>
          <a:xfrm>
            <a:off x="204312" y="580572"/>
            <a:ext cx="7023802" cy="5297714"/>
            <a:chOff x="204312" y="580572"/>
            <a:chExt cx="7023802" cy="5297714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204312" y="580572"/>
              <a:ext cx="4179002" cy="44994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6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Some reasonable physical limits on</a:t>
              </a:r>
            </a:p>
            <a:p>
              <a:endPara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r>
                <a:rPr lang="en-US" sz="16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Column density of the gas</a:t>
              </a:r>
            </a:p>
            <a:p>
              <a:r>
                <a:rPr lang="de-DE" sz="16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N</a:t>
              </a:r>
              <a:r>
                <a:rPr lang="de-DE" sz="1600" baseline="-250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H</a:t>
              </a:r>
              <a:r>
                <a:rPr lang="de-DE" sz="16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 &lt; 10</a:t>
              </a:r>
              <a:r>
                <a:rPr lang="de-DE" sz="1600" baseline="300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24</a:t>
              </a:r>
              <a:r>
                <a:rPr lang="de-DE" sz="16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 cm</a:t>
              </a:r>
              <a:r>
                <a:rPr lang="de-DE" sz="1600" baseline="300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-2</a:t>
              </a:r>
            </a:p>
            <a:p>
              <a:endParaRPr lang="de-DE" sz="1600" dirty="0" smtClean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r>
                <a:rPr lang="en-US" sz="16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Velocity of the gas in z direction</a:t>
              </a:r>
            </a:p>
            <a:p>
              <a:r>
                <a:rPr lang="de-DE" sz="16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v</a:t>
              </a:r>
              <a:r>
                <a:rPr lang="de-DE" sz="1600" baseline="-250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z</a:t>
              </a:r>
              <a:r>
                <a:rPr lang="de-DE" sz="16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 &gt; 0</a:t>
              </a:r>
            </a:p>
            <a:p>
              <a:endParaRPr lang="en-US" sz="1600" kern="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endParaRPr lang="en-US" sz="1600" kern="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endParaRPr lang="en-US" sz="1600" kern="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Remember the </a:t>
              </a:r>
              <a:r>
                <a:rPr lang="en-US" sz="1600" u="sng" kern="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Atomic Physics limits</a:t>
              </a:r>
            </a:p>
            <a:p>
              <a:endParaRPr lang="en-US" sz="1600" u="sng" kern="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log </a:t>
              </a:r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  4.86 for Soft SED</a:t>
              </a:r>
            </a:p>
            <a:p>
              <a:endParaRPr lang="en-US" sz="1600" kern="0" dirty="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log </a:t>
              </a:r>
              <a:r>
                <a:rPr lang="en-US" sz="1600" kern="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  </a:t>
              </a:r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3.4 </a:t>
              </a:r>
              <a:r>
                <a:rPr lang="en-US" sz="1600" kern="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for </a:t>
              </a:r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Hard SED</a:t>
              </a:r>
            </a:p>
            <a:p>
              <a:r>
                <a:rPr lang="en-US" sz="1600" kern="0" dirty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b</a:t>
              </a:r>
              <a:r>
                <a:rPr lang="en-US" sz="1600" kern="0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ecause 3.4 – 4.1 is </a:t>
              </a:r>
            </a:p>
            <a:p>
              <a:r>
                <a:rPr lang="en-US" sz="1600" b="1" kern="0" dirty="0" smtClean="0">
                  <a:solidFill>
                    <a:srgbClr val="FFFFFF">
                      <a:lumMod val="50000"/>
                    </a:srgbClr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thermodynamically unstable</a:t>
              </a:r>
              <a:endParaRPr lang="en-US" sz="1600" b="1" kern="0" dirty="0">
                <a:solidFill>
                  <a:srgbClr val="FFFFFF">
                    <a:lumMod val="50000"/>
                  </a:srgbClr>
                </a:solidFill>
                <a:latin typeface="Comic Sans MS" panose="030F0702030302020204" pitchFamily="66" charset="0"/>
                <a:sym typeface="Symbol" panose="05050102010706020507" pitchFamily="18" charset="2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>
              <a:off x="2540000" y="5167086"/>
              <a:ext cx="4688114" cy="711200"/>
            </a:xfrm>
            <a:prstGeom prst="curvedConnector3">
              <a:avLst>
                <a:gd name="adj1" fmla="val -1084"/>
              </a:avLst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56" y="-29028"/>
            <a:ext cx="4800600" cy="3429000"/>
          </a:xfrm>
          <a:prstGeom prst="rect">
            <a:avLst/>
          </a:prstGeom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-28717" y="1649"/>
            <a:ext cx="6385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Find the wind region within the MHD model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4789716" y="1538514"/>
            <a:ext cx="4557484" cy="1204685"/>
            <a:chOff x="4789716" y="1538514"/>
            <a:chExt cx="4557484" cy="1204685"/>
          </a:xfrm>
        </p:grpSpPr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4789716" y="1538514"/>
              <a:ext cx="3033484" cy="1204685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Symbol" panose="05050102010706020507" pitchFamily="18" charset="2"/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Observable wind</a:t>
              </a:r>
            </a:p>
            <a:p>
              <a:pPr algn="ctr">
                <a:spcBef>
                  <a:spcPct val="0"/>
                </a:spcBef>
                <a:buFont typeface="Symbol" panose="05050102010706020507" pitchFamily="18" charset="2"/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via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FeXXV</a:t>
              </a:r>
              <a:r>
                <a:rPr lang="en-US" sz="1600" b="1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,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FeXXVI</a:t>
              </a:r>
              <a:r>
                <a:rPr lang="en-US" sz="1600" b="1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 </a:t>
              </a:r>
            </a:p>
            <a:p>
              <a:pPr algn="ctr">
                <a:spcBef>
                  <a:spcPct val="0"/>
                </a:spcBef>
                <a:buFont typeface="Symbol" panose="05050102010706020507" pitchFamily="18" charset="2"/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and other absorption lines</a:t>
              </a:r>
              <a:endParaRPr lang="en-US" sz="1600" b="1" baseline="300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endParaRPr>
            </a:p>
          </p:txBody>
        </p:sp>
        <p:cxnSp>
          <p:nvCxnSpPr>
            <p:cNvPr id="47" name="Curved Connector 46"/>
            <p:cNvCxnSpPr/>
            <p:nvPr/>
          </p:nvCxnSpPr>
          <p:spPr>
            <a:xfrm>
              <a:off x="7852229" y="2002971"/>
              <a:ext cx="1494971" cy="551543"/>
            </a:xfrm>
            <a:prstGeom prst="curvedConnector3">
              <a:avLst>
                <a:gd name="adj1" fmla="val 99515"/>
              </a:avLst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6603</TotalTime>
  <Words>1406</Words>
  <Application>Microsoft Office PowerPoint</Application>
  <PresentationFormat>Widescreen</PresentationFormat>
  <Paragraphs>458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Aharoni</vt:lpstr>
      <vt:lpstr>Andalus</vt:lpstr>
      <vt:lpstr>Arabic Typesetting</vt:lpstr>
      <vt:lpstr>Arial</vt:lpstr>
      <vt:lpstr>Calibri</vt:lpstr>
      <vt:lpstr>Calibri Light</vt:lpstr>
      <vt:lpstr>Comic Sans MS</vt:lpstr>
      <vt:lpstr>Modern No. 20</vt:lpstr>
      <vt:lpstr>Optima</vt:lpstr>
      <vt:lpstr>Symbol</vt:lpstr>
      <vt:lpstr>Times New Roman</vt:lpstr>
      <vt:lpstr>1_Default Design</vt:lpstr>
      <vt:lpstr>1_Office Theme</vt:lpstr>
      <vt:lpstr>Office Theme</vt:lpstr>
      <vt:lpstr>2_Office Theme</vt:lpstr>
      <vt:lpstr>6_Default Design</vt:lpstr>
      <vt:lpstr>4_Office Theme</vt:lpstr>
      <vt:lpstr>3_Office Theme</vt:lpstr>
      <vt:lpstr>2_Default Design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chakravs</dc:creator>
  <cp:lastModifiedBy>admin</cp:lastModifiedBy>
  <cp:revision>462</cp:revision>
  <dcterms:created xsi:type="dcterms:W3CDTF">2014-09-30T10:14:47Z</dcterms:created>
  <dcterms:modified xsi:type="dcterms:W3CDTF">2017-01-11T03:43:05Z</dcterms:modified>
</cp:coreProperties>
</file>