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38"/>
  </p:notesMasterIdLst>
  <p:handoutMasterIdLst>
    <p:handoutMasterId r:id="rId39"/>
  </p:handoutMasterIdLst>
  <p:sldIdLst>
    <p:sldId id="394" r:id="rId3"/>
    <p:sldId id="398" r:id="rId4"/>
    <p:sldId id="386" r:id="rId5"/>
    <p:sldId id="393" r:id="rId6"/>
    <p:sldId id="406" r:id="rId7"/>
    <p:sldId id="408" r:id="rId8"/>
    <p:sldId id="418" r:id="rId9"/>
    <p:sldId id="395" r:id="rId10"/>
    <p:sldId id="385" r:id="rId11"/>
    <p:sldId id="361" r:id="rId12"/>
    <p:sldId id="421" r:id="rId13"/>
    <p:sldId id="355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1" r:id="rId22"/>
    <p:sldId id="373" r:id="rId23"/>
    <p:sldId id="389" r:id="rId24"/>
    <p:sldId id="409" r:id="rId25"/>
    <p:sldId id="413" r:id="rId26"/>
    <p:sldId id="414" r:id="rId27"/>
    <p:sldId id="415" r:id="rId28"/>
    <p:sldId id="416" r:id="rId29"/>
    <p:sldId id="417" r:id="rId30"/>
    <p:sldId id="423" r:id="rId31"/>
    <p:sldId id="362" r:id="rId32"/>
    <p:sldId id="422" r:id="rId33"/>
    <p:sldId id="419" r:id="rId34"/>
    <p:sldId id="420" r:id="rId35"/>
    <p:sldId id="424" r:id="rId36"/>
    <p:sldId id="34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66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709" autoAdjust="0"/>
  </p:normalViewPr>
  <p:slideViewPr>
    <p:cSldViewPr>
      <p:cViewPr>
        <p:scale>
          <a:sx n="66" d="100"/>
          <a:sy n="66" d="100"/>
        </p:scale>
        <p:origin x="-196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San Antonio Breast Cancer Symposium - Cancer Therapy and Research Center ay UT Health Science Center - December 10-14, 2013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64F4D-10B8-4759-8246-148C8CF4F5EC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5CB93-6A1E-41C9-B8B8-692BBCE881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162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San Antonio Breast Cancer Symposium - Cancer Therapy and Research Center ay UT Health Science Center - December 10-14, 2013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C91D-B539-4F4E-8AA1-3D854F6F35A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366A6-DD31-490E-B025-1CF214D6B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95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BF8D4F-E3EC-4215-BB38-2CABC6463110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B3AE87-9169-4468-86A0-308573669A84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74D1AA-69C4-49DA-AFAA-41FD2DA5D3F2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C1B091-4286-4BB1-8B1C-46EEF6685BD6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00804"/>
            <a:ext cx="7924800" cy="4572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presentation is the intellectual property of the  presenter. Contact at badwera@gmail.com for permission to reprint and/or distribute.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7A9436-403F-4BF3-89F3-DC170549D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A083-F3F4-4F43-A5B1-86FC9390F5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2812-0D44-4693-866B-C7E695B564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1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EA18-7A89-443C-AE09-3BF54F8641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2171-63A5-415D-B87C-15DF23F48A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5D4B-166D-414B-9581-A1E2CEE121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A539-5B3C-407E-8256-C43FAD839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0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E401-7EDC-4528-8895-83BC407AE3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29D6-975F-4513-83F9-D9B4D6FBBA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2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8C3C-DFEA-4ECE-9463-C1AD582AB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D61D-0422-43DD-98AE-D12CF76A00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4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178E-9CE2-474E-9CE2-B8405107DE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4398-D82C-415F-9AAC-16D9400653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9624-0986-4D03-A92A-6B729D4360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346C-928A-4BFA-B84D-CDAE1C8894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C01D-161F-478F-8CB9-77AB1461FE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5E92-EB68-42F4-ADD9-44266EA88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5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8DE8E-1451-42BC-A8FD-72FC1E1A06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EF44-D052-441D-9B8D-6B0007FD85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5D61-4D9F-40D5-A1EC-A8E8EEB19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71EE-E5BB-45E9-BA36-9D5434F0C7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1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57A4-3B39-494F-8307-C7B929B3E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83C8-CABF-4999-91BF-3B4BFA764D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D53A-05AE-42D2-812E-A2BCD89FA4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83B-E19B-4869-87DA-6C9B78C1B49E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7DC1954-AE8E-4347-A56C-F3AF66E40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6477004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presentation is the intellectual property of the </a:t>
            </a:r>
            <a:r>
              <a:rPr lang="en-US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author/presenter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Contact badwera@gmail.com for permission to reprint and/or distribute.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0"/>
            <a:ext cx="8991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 Antonio Breast Cancer Symposium - Cancer Therapy and Research Center at UT Health Science Center – December 10-14, 2013</a:t>
            </a:r>
          </a:p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3C10F-611C-4BCA-B47D-82EC5413AE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E5692-B385-4A41-A6A1-96FFBC2F41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0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676399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Act of Observation &amp; Biology of </a:t>
            </a:r>
            <a:r>
              <a:rPr lang="en-US" altLang="en-US" b="1" dirty="0" smtClean="0">
                <a:solidFill>
                  <a:srgbClr val="FF0000"/>
                </a:solidFill>
              </a:rPr>
              <a:t>Cancer </a:t>
            </a:r>
            <a:endParaRPr lang="en-IN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ntique Olive Roman" pitchFamily="34" charset="0"/>
              </a:rPr>
              <a:t>DR  R A BADWE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ntique Olive Roman" pitchFamily="34" charset="0"/>
              </a:rPr>
              <a:t>Professor, Surgical Oncology and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ntique Olive Roman" pitchFamily="34" charset="0"/>
              </a:rPr>
              <a:t>Director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ntique Olive Roman" pitchFamily="34" charset="0"/>
              </a:rPr>
              <a:t>Tata Memorial Centre, Mumbai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Impact of surgery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Surgery vs No Surgery	:  </a:t>
            </a:r>
            <a:r>
              <a:rPr lang="en-US" altLang="en-US" sz="2800" u="sng" smtClean="0">
                <a:solidFill>
                  <a:schemeClr val="accent2"/>
                </a:solidFill>
              </a:rPr>
              <a:t>unethical</a:t>
            </a: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The second best opportunity to make such comparison is offered within the tenets of screening trials</a:t>
            </a:r>
          </a:p>
        </p:txBody>
      </p:sp>
    </p:spTree>
    <p:extLst>
      <p:ext uri="{BB962C8B-B14F-4D97-AF65-F5344CB8AC3E}">
        <p14:creationId xmlns:p14="http://schemas.microsoft.com/office/powerpoint/2010/main" val="397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Impact of Surgery &amp; Screening 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				</a:t>
            </a:r>
            <a:r>
              <a:rPr lang="en-US" altLang="en-US" sz="2800" smtClean="0"/>
              <a:t>Screen		Control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Basic Assumption	</a:t>
            </a:r>
            <a:r>
              <a:rPr lang="en-GB" altLang="en-US" sz="2800" smtClean="0"/>
              <a:t>	</a:t>
            </a:r>
            <a:r>
              <a:rPr lang="en-US" altLang="en-US" sz="2800" smtClean="0"/>
              <a:t>X early		X early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Y late			Y late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Early years			All treated	     Late treated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		     Early allowed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		     to grow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Late years	             Majority treated      Majority treated			</a:t>
            </a:r>
            <a:r>
              <a:rPr lang="en-GB" altLang="en-US" sz="2800" smtClean="0"/>
              <a:t>		</a:t>
            </a:r>
            <a:r>
              <a:rPr lang="en-US" altLang="en-US" sz="2800" smtClean="0"/>
              <a:t>Early			Late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1676400"/>
            <a:ext cx="84582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IN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943600" y="1752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04800" y="2514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200400" y="1676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</a:rPr>
              <a:t>Fisher’s Paradigm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Micro metastases pre-date clinical diagnosis</a:t>
            </a:r>
          </a:p>
          <a:p>
            <a:pPr eaLnBrk="1" hangingPunct="1"/>
            <a:r>
              <a:rPr lang="en-GB" altLang="en-US" dirty="0" smtClean="0"/>
              <a:t>Event of loco-regional treatment does not impact on survival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altLang="en-US" dirty="0" smtClean="0"/>
              <a:t>Vs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SDA : Surgical Dissemination/Autonomy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05400" y="601980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t>Cancer 1977; 40:574-587</a:t>
            </a:r>
          </a:p>
        </p:txBody>
      </p:sp>
    </p:spTree>
    <p:extLst>
      <p:ext uri="{BB962C8B-B14F-4D97-AF65-F5344CB8AC3E}">
        <p14:creationId xmlns:p14="http://schemas.microsoft.com/office/powerpoint/2010/main" val="18276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Impact of Surgery &amp; Screening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7630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First Few Years of Comparison is Surgery vs no Surgery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   - 	Fisher’s Paradigm  :  Equal Mortality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   -	SDA hypothesis : Excess Mortality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Late Years of Comparison Early vs Late Surgery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   -	Fisher’s Paradigm : Lives Saved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   - 	SDA hypothesis : Lives saved 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SDA : Surgical dissemination/autonomy</a:t>
            </a:r>
          </a:p>
        </p:txBody>
      </p:sp>
    </p:spTree>
    <p:extLst>
      <p:ext uri="{BB962C8B-B14F-4D97-AF65-F5344CB8AC3E}">
        <p14:creationId xmlns:p14="http://schemas.microsoft.com/office/powerpoint/2010/main" val="17039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</a:rPr>
              <a:t>Breast Cancer Screening Trials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20483" name="Picture 1641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8077200" cy="4806950"/>
          </a:xfrm>
          <a:noFill/>
        </p:spPr>
      </p:pic>
    </p:spTree>
    <p:extLst>
      <p:ext uri="{BB962C8B-B14F-4D97-AF65-F5344CB8AC3E}">
        <p14:creationId xmlns:p14="http://schemas.microsoft.com/office/powerpoint/2010/main" val="5040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Screening trials in solid tumors</a:t>
            </a:r>
            <a:endParaRPr lang="en-US" altLang="en-US" sz="3600" b="1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340600" cy="37417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b="1" dirty="0" smtClean="0"/>
              <a:t>1. Breast Cancer</a:t>
            </a:r>
          </a:p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dirty="0" smtClean="0"/>
              <a:t>		8 trials :  Early excess mortality in all trials</a:t>
            </a:r>
          </a:p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b="1" dirty="0" smtClean="0"/>
              <a:t>2. Lung Cancer</a:t>
            </a:r>
          </a:p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b="1" dirty="0" smtClean="0"/>
              <a:t>		</a:t>
            </a:r>
            <a:r>
              <a:rPr lang="en-US" sz="2800" dirty="0" smtClean="0"/>
              <a:t>6 trials : Early excess mortality in all trials</a:t>
            </a:r>
          </a:p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b="1" dirty="0" smtClean="0"/>
              <a:t>3. Cervical Cancer </a:t>
            </a:r>
          </a:p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dirty="0" smtClean="0"/>
              <a:t>Early excess mortality in VIA vs awareness</a:t>
            </a:r>
          </a:p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b="1" dirty="0" smtClean="0"/>
              <a:t>4. Prostate Cancer</a:t>
            </a:r>
          </a:p>
          <a:p>
            <a:pPr eaLnBrk="1" fontAlgn="auto" hangingPunct="1">
              <a:spcAft>
                <a:spcPct val="25000"/>
              </a:spcAft>
              <a:buFontTx/>
              <a:buNone/>
              <a:defRPr/>
            </a:pPr>
            <a:r>
              <a:rPr lang="en-US" sz="2800" dirty="0" smtClean="0"/>
              <a:t>	 	3 trials : Excess mortality</a:t>
            </a:r>
          </a:p>
        </p:txBody>
      </p:sp>
    </p:spTree>
    <p:extLst>
      <p:ext uri="{BB962C8B-B14F-4D97-AF65-F5344CB8AC3E}">
        <p14:creationId xmlns:p14="http://schemas.microsoft.com/office/powerpoint/2010/main" val="6161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Screening for Prostate Cancer 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b="1" dirty="0" smtClean="0">
                <a:solidFill>
                  <a:srgbClr val="FF0000"/>
                </a:solidFill>
              </a:rPr>
              <a:t>(US study)</a:t>
            </a:r>
          </a:p>
        </p:txBody>
      </p:sp>
      <p:pic>
        <p:nvPicPr>
          <p:cNvPr id="2253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32025"/>
            <a:ext cx="4191000" cy="3975100"/>
          </a:xfrm>
          <a:noFill/>
        </p:spPr>
      </p:pic>
      <p:pic>
        <p:nvPicPr>
          <p:cNvPr id="2253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278063"/>
            <a:ext cx="4267200" cy="3943350"/>
          </a:xfrm>
          <a:noFill/>
        </p:spPr>
      </p:pic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381000" y="6324600"/>
            <a:ext cx="502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prstClr val="black"/>
                </a:solidFill>
                <a:latin typeface="Calibri" pitchFamily="34" charset="0"/>
              </a:rPr>
              <a:t>NEJM 2009, 360:1310-19,1320-28</a:t>
            </a:r>
          </a:p>
        </p:txBody>
      </p:sp>
    </p:spTree>
    <p:extLst>
      <p:ext uri="{BB962C8B-B14F-4D97-AF65-F5344CB8AC3E}">
        <p14:creationId xmlns:p14="http://schemas.microsoft.com/office/powerpoint/2010/main" val="32281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Lung Cancer Screening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Mayo Lung Project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33600"/>
            <a:ext cx="6705600" cy="4038600"/>
          </a:xfrm>
          <a:noFill/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6392863"/>
            <a:ext cx="61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  <a:latin typeface="Calibri" pitchFamily="34" charset="0"/>
              </a:rPr>
              <a:t>Natl Cancer Inst 2000;92:1308–16</a:t>
            </a:r>
            <a:r>
              <a:rPr lang="en-US" altLang="en-US" b="1" smtClean="0">
                <a:solidFill>
                  <a:prstClr val="black"/>
                </a:solidFill>
                <a:latin typeface="Calibri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941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Breast Cancer Screening</a:t>
            </a:r>
            <a:br>
              <a:rPr lang="en-US" sz="3600" b="1" smtClean="0"/>
            </a:br>
            <a:r>
              <a:rPr lang="en-US" sz="3600" b="1" smtClean="0"/>
              <a:t> Canadian Study</a:t>
            </a:r>
            <a:endParaRPr lang="en-US" sz="4000" b="1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6676" y="2132017"/>
            <a:ext cx="6469063" cy="3813175"/>
          </a:xfrm>
          <a:noFill/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28600" y="6172200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i="1" smtClean="0">
                <a:solidFill>
                  <a:prstClr val="black"/>
                </a:solidFill>
                <a:latin typeface="Calibri" pitchFamily="34" charset="0"/>
              </a:rPr>
              <a:t>Ann Intern Med. 2</a:t>
            </a:r>
            <a:r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t>002;137:305-312. </a:t>
            </a:r>
          </a:p>
        </p:txBody>
      </p:sp>
    </p:spTree>
    <p:extLst>
      <p:ext uri="{BB962C8B-B14F-4D97-AF65-F5344CB8AC3E}">
        <p14:creationId xmlns:p14="http://schemas.microsoft.com/office/powerpoint/2010/main" val="26551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30964" y="6248403"/>
            <a:ext cx="2208553" cy="353943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smtClean="0">
                <a:solidFill>
                  <a:prstClr val="black"/>
                </a:solidFill>
              </a:rPr>
              <a:t>Till end of 4</a:t>
            </a:r>
            <a:r>
              <a:rPr lang="en-US" altLang="en-US" sz="1700" b="1" baseline="30000" smtClean="0">
                <a:solidFill>
                  <a:prstClr val="black"/>
                </a:solidFill>
              </a:rPr>
              <a:t>th</a:t>
            </a:r>
            <a:r>
              <a:rPr lang="en-US" altLang="en-US" sz="1700" b="1" smtClean="0">
                <a:solidFill>
                  <a:prstClr val="black"/>
                </a:solidFill>
              </a:rPr>
              <a:t> round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15400" cy="838200"/>
          </a:xfrm>
          <a:noFill/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Cumulative Mortality of Cervix Cancer Screening (Mumbai Study)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41314" y="990600"/>
          <a:ext cx="8802687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hart" r:id="rId3" imgW="9715500" imgH="6953402" progId="Excel.Chart.8">
                  <p:embed/>
                </p:oleObj>
              </mc:Choice>
              <mc:Fallback>
                <p:oleObj name="Chart" r:id="rId3" imgW="9715500" imgH="69534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4" y="990600"/>
                        <a:ext cx="8802687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Act of Observation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State of what’s being observed remains unpredictable/superimposed when not observed</a:t>
            </a:r>
          </a:p>
          <a:p>
            <a:r>
              <a:rPr lang="en-IN" dirty="0" smtClean="0"/>
              <a:t>It collapses into one of the states by act of observation</a:t>
            </a:r>
          </a:p>
          <a:p>
            <a:r>
              <a:rPr lang="en-IN" dirty="0" smtClean="0"/>
              <a:t>In cancer what remains in a state of flux is whether tumour is metastatic or not</a:t>
            </a:r>
          </a:p>
          <a:p>
            <a:r>
              <a:rPr lang="en-IN" dirty="0" smtClean="0"/>
              <a:t>Do these two super-imposed states commit to one by act of observation/surgery?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644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Natural History of Untreated Breast Cancer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6627" name="Picture 3" descr="Pictur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8458200" cy="5257800"/>
          </a:xfrm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95800" y="6172200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t>Br Med J. 1962 Jul 28;5299:213-21</a:t>
            </a:r>
          </a:p>
        </p:txBody>
      </p:sp>
    </p:spTree>
    <p:extLst>
      <p:ext uri="{BB962C8B-B14F-4D97-AF65-F5344CB8AC3E}">
        <p14:creationId xmlns:p14="http://schemas.microsoft.com/office/powerpoint/2010/main" val="31317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Act of Observation changes the Observed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763000" cy="4953000"/>
          </a:xfrm>
        </p:spPr>
        <p:txBody>
          <a:bodyPr/>
          <a:lstStyle/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Early surgery is superior to late surgery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Segregation between those who metastasize and those who don’t, is determined at the time of surgery (Act of Observation) and not prior to it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b="1" dirty="0" err="1" smtClean="0"/>
              <a:t>Tumour</a:t>
            </a:r>
            <a:r>
              <a:rPr lang="en-US" altLang="en-US" b="1" dirty="0" smtClean="0"/>
              <a:t> responds to the Act of Observation through Hypoxia</a:t>
            </a:r>
          </a:p>
        </p:txBody>
      </p:sp>
    </p:spTree>
    <p:extLst>
      <p:ext uri="{BB962C8B-B14F-4D97-AF65-F5344CB8AC3E}">
        <p14:creationId xmlns:p14="http://schemas.microsoft.com/office/powerpoint/2010/main" val="26509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What happens during surgery? 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86400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en-IN" sz="2600" dirty="0" smtClean="0"/>
              <a:t>The </a:t>
            </a:r>
            <a:r>
              <a:rPr lang="en-IN" sz="2600" dirty="0" err="1" smtClean="0"/>
              <a:t>tumor</a:t>
            </a:r>
            <a:r>
              <a:rPr lang="en-IN" sz="2600" dirty="0" smtClean="0"/>
              <a:t> changes from being </a:t>
            </a:r>
            <a:r>
              <a:rPr lang="en-IN" sz="2600" b="1" i="1" dirty="0" smtClean="0"/>
              <a:t>completely vascularized</a:t>
            </a:r>
            <a:r>
              <a:rPr lang="en-IN" sz="2600" dirty="0" smtClean="0"/>
              <a:t> to progressive de-vascularization to completely </a:t>
            </a:r>
            <a:r>
              <a:rPr lang="en-IN" sz="2600" b="1" i="1" dirty="0" smtClean="0"/>
              <a:t>de-vascularized</a:t>
            </a:r>
            <a:r>
              <a:rPr lang="en-IN" sz="2600" dirty="0" smtClean="0"/>
              <a:t> within the surgical time span (few minutes up to a few hours for most cancers)</a:t>
            </a:r>
          </a:p>
          <a:p>
            <a:pPr lvl="1">
              <a:lnSpc>
                <a:spcPts val="4100"/>
              </a:lnSpc>
            </a:pPr>
            <a:r>
              <a:rPr lang="en-IN" sz="2600" dirty="0" smtClean="0"/>
              <a:t>The tissue </a:t>
            </a:r>
            <a:r>
              <a:rPr lang="en-IN" sz="2600" b="1" i="1" dirty="0" smtClean="0"/>
              <a:t>oxygen tension drops </a:t>
            </a:r>
            <a:r>
              <a:rPr lang="en-IN" sz="2600" dirty="0" smtClean="0"/>
              <a:t>precipitously</a:t>
            </a:r>
          </a:p>
          <a:p>
            <a:pPr>
              <a:lnSpc>
                <a:spcPts val="4100"/>
              </a:lnSpc>
            </a:pPr>
            <a:r>
              <a:rPr lang="en-IN" sz="2600" dirty="0"/>
              <a:t>Cancer </a:t>
            </a:r>
            <a:r>
              <a:rPr lang="en-IN" sz="2600" b="1" i="1" dirty="0"/>
              <a:t>cells get disseminated </a:t>
            </a:r>
            <a:r>
              <a:rPr lang="en-IN" sz="2600" b="1" i="1" baseline="30000" dirty="0"/>
              <a:t>1-3</a:t>
            </a:r>
            <a:r>
              <a:rPr lang="en-IN" sz="2600" b="1" i="1" dirty="0"/>
              <a:t> </a:t>
            </a:r>
            <a:r>
              <a:rPr lang="en-IN" sz="2600" dirty="0"/>
              <a:t>through vascular and lymphatic routes throughout the surgical procedure</a:t>
            </a:r>
          </a:p>
          <a:p>
            <a:pPr marL="0" indent="0">
              <a:lnSpc>
                <a:spcPts val="4100"/>
              </a:lnSpc>
              <a:buNone/>
            </a:pPr>
            <a:endParaRPr lang="en-IN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352587" y="6019800"/>
            <a:ext cx="4486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400" i="1" dirty="0" err="1" smtClean="0">
                <a:solidFill>
                  <a:srgbClr val="002060"/>
                </a:solidFill>
              </a:rPr>
              <a:t>Weitz</a:t>
            </a:r>
            <a:r>
              <a:rPr lang="en-IN" sz="1400" i="1" dirty="0">
                <a:solidFill>
                  <a:srgbClr val="002060"/>
                </a:solidFill>
              </a:rPr>
              <a:t> J, et al. </a:t>
            </a:r>
            <a:r>
              <a:rPr lang="en-IN" sz="1400" i="1" dirty="0" err="1">
                <a:solidFill>
                  <a:srgbClr val="002060"/>
                </a:solidFill>
              </a:rPr>
              <a:t>Clin</a:t>
            </a:r>
            <a:r>
              <a:rPr lang="en-IN" sz="1400" i="1" dirty="0">
                <a:solidFill>
                  <a:srgbClr val="002060"/>
                </a:solidFill>
              </a:rPr>
              <a:t> Cancer Res. 1998 </a:t>
            </a:r>
            <a:r>
              <a:rPr lang="en-IN" sz="1400" i="1" dirty="0" smtClean="0">
                <a:solidFill>
                  <a:srgbClr val="002060"/>
                </a:solidFill>
              </a:rPr>
              <a:t>;4(2</a:t>
            </a:r>
            <a:r>
              <a:rPr lang="en-IN" sz="1400" i="1" dirty="0">
                <a:solidFill>
                  <a:srgbClr val="002060"/>
                </a:solidFill>
              </a:rPr>
              <a:t>):</a:t>
            </a:r>
            <a:r>
              <a:rPr lang="en-IN" sz="1400" i="1" dirty="0" smtClean="0">
                <a:solidFill>
                  <a:srgbClr val="002060"/>
                </a:solidFill>
              </a:rPr>
              <a:t>343-8</a:t>
            </a:r>
          </a:p>
          <a:p>
            <a:pPr algn="r"/>
            <a:r>
              <a:rPr lang="en-IN" sz="1400" i="1" dirty="0" err="1" smtClean="0">
                <a:solidFill>
                  <a:srgbClr val="002060"/>
                </a:solidFill>
              </a:rPr>
              <a:t>Topal</a:t>
            </a:r>
            <a:r>
              <a:rPr lang="en-IN" sz="1400" i="1" dirty="0">
                <a:solidFill>
                  <a:srgbClr val="002060"/>
                </a:solidFill>
              </a:rPr>
              <a:t> B, et al. </a:t>
            </a:r>
            <a:r>
              <a:rPr lang="en-IN" sz="1400" i="1" dirty="0" err="1">
                <a:solidFill>
                  <a:srgbClr val="002060"/>
                </a:solidFill>
              </a:rPr>
              <a:t>Eur</a:t>
            </a:r>
            <a:r>
              <a:rPr lang="en-IN" sz="1400" i="1" dirty="0">
                <a:solidFill>
                  <a:srgbClr val="002060"/>
                </a:solidFill>
              </a:rPr>
              <a:t> J </a:t>
            </a:r>
            <a:r>
              <a:rPr lang="en-IN" sz="1400" i="1" dirty="0" err="1">
                <a:solidFill>
                  <a:srgbClr val="002060"/>
                </a:solidFill>
              </a:rPr>
              <a:t>Surg</a:t>
            </a:r>
            <a:r>
              <a:rPr lang="en-IN" sz="1400" i="1" dirty="0">
                <a:solidFill>
                  <a:srgbClr val="002060"/>
                </a:solidFill>
              </a:rPr>
              <a:t> </a:t>
            </a:r>
            <a:r>
              <a:rPr lang="en-IN" sz="1400" i="1" dirty="0" err="1">
                <a:solidFill>
                  <a:srgbClr val="002060"/>
                </a:solidFill>
              </a:rPr>
              <a:t>Oncol</a:t>
            </a:r>
            <a:r>
              <a:rPr lang="en-IN" sz="1400" i="1" dirty="0">
                <a:solidFill>
                  <a:srgbClr val="002060"/>
                </a:solidFill>
              </a:rPr>
              <a:t>. </a:t>
            </a:r>
            <a:r>
              <a:rPr lang="en-IN" sz="1400" i="1" dirty="0" smtClean="0">
                <a:solidFill>
                  <a:srgbClr val="002060"/>
                </a:solidFill>
              </a:rPr>
              <a:t>2005;31(5</a:t>
            </a:r>
            <a:r>
              <a:rPr lang="en-IN" sz="1400" i="1" dirty="0">
                <a:solidFill>
                  <a:srgbClr val="002060"/>
                </a:solidFill>
              </a:rPr>
              <a:t>):</a:t>
            </a:r>
            <a:r>
              <a:rPr lang="en-IN" sz="1400" i="1" dirty="0" smtClean="0">
                <a:solidFill>
                  <a:srgbClr val="002060"/>
                </a:solidFill>
              </a:rPr>
              <a:t>506-11</a:t>
            </a:r>
          </a:p>
          <a:p>
            <a:pPr algn="r"/>
            <a:r>
              <a:rPr lang="en-IN" sz="1400" i="1" dirty="0" smtClean="0">
                <a:solidFill>
                  <a:srgbClr val="002060"/>
                </a:solidFill>
              </a:rPr>
              <a:t>Rolle A, et al. World </a:t>
            </a:r>
            <a:r>
              <a:rPr lang="en-IN" sz="1400" i="1" dirty="0">
                <a:solidFill>
                  <a:srgbClr val="002060"/>
                </a:solidFill>
              </a:rPr>
              <a:t>Journal of Surgical </a:t>
            </a:r>
            <a:r>
              <a:rPr lang="en-IN" sz="1400" i="1" dirty="0" smtClean="0">
                <a:solidFill>
                  <a:srgbClr val="002060"/>
                </a:solidFill>
              </a:rPr>
              <a:t>Oncology 2005;3:18</a:t>
            </a:r>
            <a:endParaRPr lang="en-IN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1981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4800" smtClean="0">
                <a:solidFill>
                  <a:srgbClr val="00B050"/>
                </a:solidFill>
                <a:latin typeface="Arial Rounded MT Bold" pitchFamily="34" charset="0"/>
              </a:rPr>
              <a:t>Tweaking Events at the Time of Surgery</a:t>
            </a:r>
            <a:endParaRPr lang="en-IN" altLang="en-US" sz="480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3505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Single Injection Depot Progesterone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Prior to Surgery in Women with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Operable Breast Cancer: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Randomized Controlled Trial</a:t>
            </a:r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[NCT00123669]</a:t>
            </a:r>
            <a:endParaRPr lang="en-US" sz="3600" b="1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733800"/>
            <a:ext cx="8534400" cy="2590800"/>
          </a:xfrm>
        </p:spPr>
        <p:txBody>
          <a:bodyPr rtlCol="0">
            <a:normAutofit/>
          </a:bodyPr>
          <a:lstStyle/>
          <a:p>
            <a:pPr marL="411480" algn="ctr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ahoma" pitchFamily="34" charset="0"/>
              </a:rPr>
              <a:t>PI:  Dr R A Badwe</a:t>
            </a:r>
          </a:p>
          <a:p>
            <a:pPr marL="411480" algn="ctr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endParaRPr lang="en-US" sz="1000" b="1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Co-Investigators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Hawaldar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RW,  </a:t>
            </a:r>
            <a:r>
              <a:rPr lang="en-US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Parmar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V,  </a:t>
            </a:r>
            <a:r>
              <a:rPr lang="en-US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Nadkarni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MS,  </a:t>
            </a:r>
            <a:r>
              <a:rPr lang="en-US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Shet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T,  Desai S,  Gupta S, </a:t>
            </a:r>
            <a:r>
              <a:rPr lang="en-US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Jalali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R, </a:t>
            </a:r>
            <a:r>
              <a:rPr lang="en-US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Vanmali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V,  </a:t>
            </a:r>
            <a:r>
              <a:rPr lang="en-US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Mittra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I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6"/>
          <p:cNvGrpSpPr>
            <a:grpSpLocks/>
          </p:cNvGrpSpPr>
          <p:nvPr/>
        </p:nvGrpSpPr>
        <p:grpSpPr bwMode="auto">
          <a:xfrm>
            <a:off x="2209800" y="2971800"/>
            <a:ext cx="685800" cy="1143000"/>
            <a:chOff x="3071802" y="2071678"/>
            <a:chExt cx="857256" cy="1572430"/>
          </a:xfrm>
        </p:grpSpPr>
        <p:cxnSp>
          <p:nvCxnSpPr>
            <p:cNvPr id="46085" name="Straight Connector 7"/>
            <p:cNvCxnSpPr>
              <a:cxnSpLocks noChangeShapeType="1"/>
            </p:cNvCxnSpPr>
            <p:nvPr/>
          </p:nvCxnSpPr>
          <p:spPr bwMode="auto">
            <a:xfrm rot="5400000">
              <a:off x="2310392" y="2856900"/>
              <a:ext cx="1572430" cy="198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086" name="Straight Arrow Connector 8"/>
            <p:cNvCxnSpPr>
              <a:cxnSpLocks noChangeShapeType="1"/>
            </p:cNvCxnSpPr>
            <p:nvPr/>
          </p:nvCxnSpPr>
          <p:spPr bwMode="auto">
            <a:xfrm>
              <a:off x="3071802" y="2071678"/>
              <a:ext cx="857256" cy="2185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087" name="Straight Arrow Connector 9"/>
            <p:cNvCxnSpPr>
              <a:cxnSpLocks noChangeShapeType="1"/>
            </p:cNvCxnSpPr>
            <p:nvPr/>
          </p:nvCxnSpPr>
          <p:spPr bwMode="auto">
            <a:xfrm>
              <a:off x="3071802" y="3641925"/>
              <a:ext cx="857256" cy="218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843" name="Oval 4"/>
          <p:cNvGrpSpPr>
            <a:grpSpLocks/>
          </p:cNvGrpSpPr>
          <p:nvPr/>
        </p:nvGrpSpPr>
        <p:grpSpPr bwMode="auto">
          <a:xfrm>
            <a:off x="1981200" y="3276600"/>
            <a:ext cx="533400" cy="573088"/>
            <a:chOff x="2481" y="2004"/>
            <a:chExt cx="656" cy="661"/>
          </a:xfrm>
        </p:grpSpPr>
        <p:pic>
          <p:nvPicPr>
            <p:cNvPr id="35870" name="Oval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004"/>
              <a:ext cx="656" cy="6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Text Box 10"/>
            <p:cNvSpPr txBox="1">
              <a:spLocks noChangeArrowheads="1"/>
            </p:cNvSpPr>
            <p:nvPr/>
          </p:nvSpPr>
          <p:spPr bwMode="auto">
            <a:xfrm>
              <a:off x="2605" y="2111"/>
              <a:ext cx="413" cy="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smtClean="0">
                  <a:solidFill>
                    <a:srgbClr val="000066"/>
                  </a:solidFill>
                  <a:ea typeface="MS PGothic" pitchFamily="34" charset="-128"/>
                </a:rPr>
                <a:t>R</a:t>
              </a:r>
            </a:p>
          </p:txBody>
        </p:sp>
      </p:grpSp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1371600" y="3505200"/>
            <a:ext cx="457200" cy="76200"/>
            <a:chOff x="3071802" y="2071678"/>
            <a:chExt cx="857256" cy="1572430"/>
          </a:xfrm>
        </p:grpSpPr>
        <p:cxnSp>
          <p:nvCxnSpPr>
            <p:cNvPr id="46095" name="Straight Connector 7"/>
            <p:cNvCxnSpPr>
              <a:cxnSpLocks noChangeShapeType="1"/>
            </p:cNvCxnSpPr>
            <p:nvPr/>
          </p:nvCxnSpPr>
          <p:spPr bwMode="auto">
            <a:xfrm rot="5400000">
              <a:off x="2309400" y="2857893"/>
              <a:ext cx="157243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096" name="Straight Arrow Connector 8"/>
            <p:cNvCxnSpPr>
              <a:cxnSpLocks noChangeShapeType="1"/>
            </p:cNvCxnSpPr>
            <p:nvPr/>
          </p:nvCxnSpPr>
          <p:spPr bwMode="auto">
            <a:xfrm>
              <a:off x="3071802" y="2071678"/>
              <a:ext cx="85725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097" name="Straight Arrow Connector 9"/>
            <p:cNvCxnSpPr>
              <a:cxnSpLocks noChangeShapeType="1"/>
            </p:cNvCxnSpPr>
            <p:nvPr/>
          </p:nvCxnSpPr>
          <p:spPr bwMode="auto">
            <a:xfrm>
              <a:off x="3071802" y="3644108"/>
              <a:ext cx="85725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845" name="Text Box 19"/>
          <p:cNvSpPr txBox="1">
            <a:spLocks noChangeArrowheads="1"/>
          </p:cNvSpPr>
          <p:nvPr/>
        </p:nvSpPr>
        <p:spPr bwMode="auto">
          <a:xfrm>
            <a:off x="304800" y="3276600"/>
            <a:ext cx="868363" cy="4619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CFF33"/>
                </a:solidFill>
              </a:rPr>
              <a:t>OBC</a:t>
            </a:r>
          </a:p>
        </p:txBody>
      </p: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7391400" y="3500438"/>
            <a:ext cx="1244600" cy="46196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CFF33"/>
                </a:solidFill>
              </a:rPr>
              <a:t>Adj Rx 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306556" y="3760189"/>
            <a:ext cx="1630865" cy="709512"/>
          </a:xfrm>
          <a:prstGeom prst="ellipse">
            <a:avLst/>
          </a:prstGeom>
          <a:solidFill>
            <a:srgbClr val="006F9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Control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895600" y="2133600"/>
            <a:ext cx="3041166" cy="1193101"/>
          </a:xfrm>
          <a:prstGeom prst="ellipse">
            <a:avLst/>
          </a:prstGeom>
          <a:solidFill>
            <a:srgbClr val="006F9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Inj. Hydroxy-Progesterone  500 mg IM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(day -4 to -14)</a:t>
            </a:r>
          </a:p>
        </p:txBody>
      </p:sp>
      <p:grpSp>
        <p:nvGrpSpPr>
          <p:cNvPr id="35853" name="Group 6"/>
          <p:cNvGrpSpPr>
            <a:grpSpLocks/>
          </p:cNvGrpSpPr>
          <p:nvPr/>
        </p:nvGrpSpPr>
        <p:grpSpPr bwMode="auto">
          <a:xfrm>
            <a:off x="6705600" y="3733800"/>
            <a:ext cx="457200" cy="76200"/>
            <a:chOff x="3071802" y="2071678"/>
            <a:chExt cx="857256" cy="1572430"/>
          </a:xfrm>
        </p:grpSpPr>
        <p:cxnSp>
          <p:nvCxnSpPr>
            <p:cNvPr id="46108" name="Straight Connector 7"/>
            <p:cNvCxnSpPr>
              <a:cxnSpLocks noChangeShapeType="1"/>
            </p:cNvCxnSpPr>
            <p:nvPr/>
          </p:nvCxnSpPr>
          <p:spPr bwMode="auto">
            <a:xfrm rot="5400000">
              <a:off x="2309400" y="2857893"/>
              <a:ext cx="157243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109" name="Straight Arrow Connector 8"/>
            <p:cNvCxnSpPr>
              <a:cxnSpLocks noChangeShapeType="1"/>
            </p:cNvCxnSpPr>
            <p:nvPr/>
          </p:nvCxnSpPr>
          <p:spPr bwMode="auto">
            <a:xfrm>
              <a:off x="3071802" y="2071678"/>
              <a:ext cx="85725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110" name="Straight Arrow Connector 9"/>
            <p:cNvCxnSpPr>
              <a:cxnSpLocks noChangeShapeType="1"/>
            </p:cNvCxnSpPr>
            <p:nvPr/>
          </p:nvCxnSpPr>
          <p:spPr bwMode="auto">
            <a:xfrm>
              <a:off x="3071802" y="3644108"/>
              <a:ext cx="85725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5257800" y="3429000"/>
            <a:ext cx="381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 flipV="1">
            <a:off x="5257800" y="3886200"/>
            <a:ext cx="3810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6" name="Text Box 33"/>
          <p:cNvSpPr txBox="1">
            <a:spLocks noChangeArrowheads="1"/>
          </p:cNvSpPr>
          <p:nvPr/>
        </p:nvSpPr>
        <p:spPr bwMode="auto">
          <a:xfrm>
            <a:off x="5943600" y="3505200"/>
            <a:ext cx="561975" cy="4619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CFF33"/>
                </a:solidFill>
              </a:rPr>
              <a:t>Sx</a:t>
            </a:r>
          </a:p>
        </p:txBody>
      </p:sp>
      <p:sp>
        <p:nvSpPr>
          <p:cNvPr id="3585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i="1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Primary Progesterone for Operable Breast Cancer</a:t>
            </a:r>
            <a:endParaRPr lang="en-US" altLang="en-US" sz="2000" i="1" smtClean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  <a:latin typeface="Tahoma" pitchFamily="34" charset="0"/>
              </a:rPr>
              <a:t> Trial  Schema</a:t>
            </a:r>
            <a:endParaRPr lang="en-US" altLang="en-US" sz="3200" b="1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5858" name="TextBox 30"/>
          <p:cNvSpPr txBox="1">
            <a:spLocks noChangeArrowheads="1"/>
          </p:cNvSpPr>
          <p:nvPr/>
        </p:nvSpPr>
        <p:spPr bwMode="auto">
          <a:xfrm>
            <a:off x="228600" y="5334000"/>
            <a:ext cx="19812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t>Menopausal Status  (Pre , Post)</a:t>
            </a:r>
          </a:p>
        </p:txBody>
      </p:sp>
      <p:sp>
        <p:nvSpPr>
          <p:cNvPr id="35859" name="TextBox 31"/>
          <p:cNvSpPr txBox="1">
            <a:spLocks noChangeArrowheads="1"/>
          </p:cNvSpPr>
          <p:nvPr/>
        </p:nvSpPr>
        <p:spPr bwMode="auto">
          <a:xfrm>
            <a:off x="2590800" y="5334000"/>
            <a:ext cx="1752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Tumor Size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(&lt;=2, 2-5, &gt;5)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0" y="4572000"/>
            <a:ext cx="1600200" cy="36988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Stratification  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2057400" y="4191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1143000" y="5029200"/>
            <a:ext cx="3810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3086100" y="5067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7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52400"/>
            <a:ext cx="8740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590800"/>
            <a:ext cx="3509962" cy="533400"/>
          </a:xfrm>
          <a:prstGeom prst="rect">
            <a:avLst/>
          </a:prstGeom>
          <a:solidFill>
            <a:srgbClr val="FDE3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025"/>
            <a:ext cx="45291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5963"/>
            <a:ext cx="451485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886200"/>
            <a:ext cx="87201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1295400"/>
          </a:xfrm>
        </p:spPr>
        <p:txBody>
          <a:bodyPr/>
          <a:lstStyle/>
          <a:p>
            <a:pPr eaLnBrk="1" hangingPunct="1"/>
            <a:r>
              <a:rPr lang="en-US" altLang="en-US" sz="24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Primary Progesterone for Operable Breast Cancer </a:t>
            </a:r>
            <a:r>
              <a:rPr lang="en-US" altLang="en-US" sz="2400" i="1" smtClean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i="1" smtClean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5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 progestogenic milieu at the time of surgery significantly improved both disease-free and overall survival in women with node positive operable breast cancer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This could be a simple, inexpensive &amp; life-saving intervention globally with the largest impact in the developing world where node positivity is high at presentation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This is the first RCT to show that ‘Events at the time of surgery influence long term outcome’. This novel short-term pre-operative window would be a promising, cost-effective avenue for research in solid </a:t>
            </a:r>
            <a:r>
              <a:rPr lang="en-US" sz="2400" dirty="0" err="1" smtClean="0">
                <a:latin typeface="Arial" charset="0"/>
                <a:cs typeface="Arial" charset="0"/>
              </a:rPr>
              <a:t>tumours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Tumor can be pushed into complacency to prevent it from changing during the act of observation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0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z="4800" dirty="0" smtClean="0"/>
          </a:p>
          <a:p>
            <a:r>
              <a:rPr lang="en-IN" sz="4800" dirty="0" smtClean="0"/>
              <a:t>Impact of Act of Observation on Incidence of Cancer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7349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998975" y="1745701"/>
            <a:ext cx="299299" cy="23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Experimental Design : Three Interventions – Biopsy, Surgical Biopsy,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</a:rPr>
              <a:t>Tumour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Excision.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3536" y="166949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1295400"/>
            <a:ext cx="11535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-10 days to 0 Minutes</a:t>
            </a:r>
            <a:endParaRPr lang="en-IN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1756" y="986403"/>
            <a:ext cx="7992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C:\Users\rohan\Desktop\OR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650282"/>
            <a:ext cx="1663500" cy="12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63689" y="4479507"/>
            <a:ext cx="673121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RNA-</a:t>
            </a:r>
            <a:r>
              <a:rPr lang="en-US" sz="2400" b="1" dirty="0" err="1" smtClean="0">
                <a:solidFill>
                  <a:srgbClr val="FF0000"/>
                </a:solidFill>
              </a:rPr>
              <a:t>Seq</a:t>
            </a:r>
            <a:r>
              <a:rPr lang="en-US" sz="2400" b="1" dirty="0" smtClean="0">
                <a:solidFill>
                  <a:srgbClr val="FF0000"/>
                </a:solidFill>
              </a:rPr>
              <a:t> (at least 30 Million P.E Reads per sample)</a:t>
            </a:r>
            <a:endParaRPr lang="en-IN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18011" y="3957089"/>
            <a:ext cx="2237485" cy="45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756" y="617071"/>
            <a:ext cx="79928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Surgical Intervention</a:t>
            </a:r>
            <a:endParaRPr lang="en-IN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" y="1772816"/>
            <a:ext cx="3414709" cy="1516770"/>
            <a:chOff x="-1" y="1062362"/>
            <a:chExt cx="3414709" cy="151677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2362"/>
              <a:ext cx="2305050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-1" y="2209800"/>
              <a:ext cx="3414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r>
                <a:rPr lang="en-US" b="1" baseline="30000" dirty="0" smtClean="0"/>
                <a:t>st</a:t>
              </a:r>
              <a:r>
                <a:rPr lang="en-US" b="1" dirty="0" smtClean="0"/>
                <a:t> Biopsy before start of surgery</a:t>
              </a:r>
              <a:endParaRPr lang="en-IN" b="1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4762266" y="3659991"/>
            <a:ext cx="0" cy="725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249157" y="1669503"/>
            <a:ext cx="2883563" cy="1640031"/>
            <a:chOff x="-404864" y="770893"/>
            <a:chExt cx="2836534" cy="171196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0893"/>
              <a:ext cx="2305050" cy="116205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-404864" y="2097330"/>
              <a:ext cx="2836534" cy="3855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r>
                <a:rPr lang="en-US" b="1" baseline="30000" dirty="0" smtClean="0"/>
                <a:t>nd</a:t>
              </a:r>
              <a:r>
                <a:rPr lang="en-US" b="1" dirty="0" smtClean="0"/>
                <a:t> Biopsy during Surgery</a:t>
              </a:r>
              <a:endParaRPr lang="en-IN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1560" y="3290659"/>
            <a:ext cx="1676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: Vascularized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Normoxic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5494" y="3288268"/>
            <a:ext cx="218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 : Semi Vascularized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hypoxic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6273" y="3212068"/>
            <a:ext cx="199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 : De-Vascularized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anoxic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588226" y="3506683"/>
            <a:ext cx="1728194" cy="900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156175" y="2915652"/>
            <a:ext cx="3067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Tumour</a:t>
            </a:r>
            <a:r>
              <a:rPr lang="en-US" b="1" dirty="0" smtClean="0"/>
              <a:t> resected after surgery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3995938" y="1280948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10-20 minutes</a:t>
            </a:r>
            <a:endParaRPr lang="en-IN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36296" y="1280949"/>
            <a:ext cx="14083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30-40 min</a:t>
            </a:r>
            <a:endParaRPr lang="en-IN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91807" y="1548947"/>
            <a:ext cx="25041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8" idx="1"/>
          </p:cNvCxnSpPr>
          <p:nvPr/>
        </p:nvCxnSpPr>
        <p:spPr>
          <a:xfrm flipV="1">
            <a:off x="5580114" y="1465615"/>
            <a:ext cx="1656182" cy="19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8002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 </a:t>
            </a:r>
            <a:r>
              <a:rPr lang="en-IN" dirty="0" smtClean="0"/>
              <a:t>32 </a:t>
            </a:r>
            <a:r>
              <a:rPr lang="en-IN" dirty="0" err="1" smtClean="0"/>
              <a:t>tumors</a:t>
            </a:r>
            <a:r>
              <a:rPr lang="en-IN" dirty="0" smtClean="0"/>
              <a:t> at time point A</a:t>
            </a:r>
          </a:p>
          <a:p>
            <a:pPr lvl="1"/>
            <a:r>
              <a:rPr lang="en-IN" dirty="0" smtClean="0"/>
              <a:t>1 in duplicate at time point C</a:t>
            </a:r>
          </a:p>
          <a:p>
            <a:r>
              <a:rPr lang="en-IN" dirty="0" smtClean="0"/>
              <a:t>8 </a:t>
            </a:r>
            <a:r>
              <a:rPr lang="en-IN" dirty="0"/>
              <a:t>patients in triplicates (A vs B vs C</a:t>
            </a:r>
            <a:r>
              <a:rPr lang="en-IN" dirty="0" smtClean="0"/>
              <a:t>)</a:t>
            </a:r>
          </a:p>
          <a:p>
            <a:pPr lvl="1"/>
            <a:r>
              <a:rPr lang="en-US" dirty="0" smtClean="0"/>
              <a:t>7 tumors, one normal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587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33" grpId="0"/>
      <p:bldP spid="34" grpId="0"/>
      <p:bldP spid="35" grpId="0"/>
      <p:bldP spid="6" grpId="0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Impact of Surgery &amp; Screening 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				</a:t>
            </a:r>
            <a:r>
              <a:rPr lang="en-US" altLang="en-US" sz="2800" smtClean="0"/>
              <a:t>Screen		Control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Basic Assumption	</a:t>
            </a:r>
            <a:r>
              <a:rPr lang="en-GB" altLang="en-US" sz="2800" smtClean="0"/>
              <a:t>	</a:t>
            </a:r>
            <a:r>
              <a:rPr lang="en-US" altLang="en-US" sz="2800" smtClean="0"/>
              <a:t>X early		X early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Y late			Y late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Early years			All treated	     Late treated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		     Early allowed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		     to grow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Late years	             Majority treated      Majority treated			</a:t>
            </a:r>
            <a:r>
              <a:rPr lang="en-GB" altLang="en-US" sz="2800" smtClean="0"/>
              <a:t>		</a:t>
            </a:r>
            <a:r>
              <a:rPr lang="en-US" altLang="en-US" sz="2800" smtClean="0"/>
              <a:t>Early			Late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1676400"/>
            <a:ext cx="84582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IN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943600" y="1752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04800" y="2514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200400" y="1676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Screening for Prostate Cancer 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b="1" dirty="0" smtClean="0">
                <a:solidFill>
                  <a:srgbClr val="FF0000"/>
                </a:solidFill>
              </a:rPr>
              <a:t>(US study)</a:t>
            </a:r>
          </a:p>
        </p:txBody>
      </p:sp>
      <p:pic>
        <p:nvPicPr>
          <p:cNvPr id="2253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32025"/>
            <a:ext cx="4191000" cy="3975100"/>
          </a:xfrm>
          <a:noFill/>
        </p:spPr>
      </p:pic>
      <p:pic>
        <p:nvPicPr>
          <p:cNvPr id="2253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278063"/>
            <a:ext cx="4267200" cy="3943350"/>
          </a:xfrm>
          <a:noFill/>
        </p:spPr>
      </p:pic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381000" y="6324600"/>
            <a:ext cx="502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prstClr val="black"/>
                </a:solidFill>
                <a:latin typeface="Calibri" pitchFamily="34" charset="0"/>
              </a:rPr>
              <a:t>NEJM 2009, 360:1310-19,1320-28</a:t>
            </a:r>
          </a:p>
        </p:txBody>
      </p:sp>
    </p:spTree>
    <p:extLst>
      <p:ext uri="{BB962C8B-B14F-4D97-AF65-F5344CB8AC3E}">
        <p14:creationId xmlns:p14="http://schemas.microsoft.com/office/powerpoint/2010/main" val="9952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Other Effect of Act of Observation in Screening Trials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Over-diagnosis at 10-25 </a:t>
            </a:r>
            <a:r>
              <a:rPr lang="en-IN" dirty="0" err="1" smtClean="0"/>
              <a:t>yrs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Breast cancer 	30%</a:t>
            </a:r>
          </a:p>
          <a:p>
            <a:r>
              <a:rPr lang="en-IN" dirty="0" smtClean="0"/>
              <a:t>Lung cancer 		60%</a:t>
            </a:r>
          </a:p>
          <a:p>
            <a:r>
              <a:rPr lang="en-IN" dirty="0" smtClean="0"/>
              <a:t>Prostate cancer 	70-90%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8925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Incidence of Cancer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IN" dirty="0" smtClean="0"/>
              <a:t>                          India                 US</a:t>
            </a:r>
          </a:p>
          <a:p>
            <a:endParaRPr lang="en-IN" dirty="0"/>
          </a:p>
          <a:p>
            <a:r>
              <a:rPr lang="en-IN" dirty="0" smtClean="0"/>
              <a:t>Breast 		30		120</a:t>
            </a:r>
          </a:p>
          <a:p>
            <a:endParaRPr lang="en-IN" dirty="0"/>
          </a:p>
          <a:p>
            <a:r>
              <a:rPr lang="en-IN" dirty="0" smtClean="0"/>
              <a:t>Lung		10		70</a:t>
            </a:r>
          </a:p>
          <a:p>
            <a:endParaRPr lang="en-IN" dirty="0"/>
          </a:p>
          <a:p>
            <a:r>
              <a:rPr lang="en-IN" dirty="0" smtClean="0"/>
              <a:t>Prostate		4		60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9468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DNA is extremely sentient</a:t>
            </a:r>
          </a:p>
          <a:p>
            <a:endParaRPr lang="en-IN" dirty="0"/>
          </a:p>
          <a:p>
            <a:r>
              <a:rPr lang="en-IN" dirty="0" smtClean="0"/>
              <a:t>Act </a:t>
            </a:r>
            <a:r>
              <a:rPr lang="en-IN" dirty="0" smtClean="0"/>
              <a:t>of Observation increases the incidence of cancer and precision of observation is proportionate to the increase in the incidence</a:t>
            </a:r>
          </a:p>
          <a:p>
            <a:endParaRPr lang="en-IN" dirty="0"/>
          </a:p>
          <a:p>
            <a:r>
              <a:rPr lang="en-IN" dirty="0" smtClean="0"/>
              <a:t>Act of observation decides who is to metastasize or NOT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020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6477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Homi</a:t>
            </a:r>
            <a:r>
              <a:rPr lang="en-US" dirty="0" smtClean="0"/>
              <a:t> </a:t>
            </a:r>
            <a:r>
              <a:rPr lang="en-US" dirty="0" err="1" smtClean="0"/>
              <a:t>Bhabha</a:t>
            </a:r>
            <a:r>
              <a:rPr lang="en-US" dirty="0" smtClean="0"/>
              <a:t> Faculty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077200" cy="4572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Photographed by  :  Medical  Graphics Department , TMH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January , 2011</a:t>
            </a:r>
            <a:endParaRPr lang="en-US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5867400"/>
            <a:ext cx="4038600" cy="1200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7245354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What </a:t>
            </a:r>
            <a:r>
              <a:rPr lang="en-IN" b="1" dirty="0"/>
              <a:t>D</a:t>
            </a:r>
            <a:r>
              <a:rPr lang="en-IN" b="1" dirty="0" smtClean="0"/>
              <a:t>o We </a:t>
            </a:r>
            <a:r>
              <a:rPr lang="en-IN" b="1" dirty="0"/>
              <a:t>E</a:t>
            </a:r>
            <a:r>
              <a:rPr lang="en-IN" b="1" dirty="0" smtClean="0"/>
              <a:t>xpect?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602167"/>
          </a:xfrm>
        </p:spPr>
        <p:txBody>
          <a:bodyPr/>
          <a:lstStyle/>
          <a:p>
            <a:r>
              <a:rPr lang="en-IN" dirty="0" smtClean="0"/>
              <a:t>As the surgical procedure progresses the magnitude of observation also increases</a:t>
            </a:r>
          </a:p>
          <a:p>
            <a:r>
              <a:rPr lang="en-IN" dirty="0" smtClean="0"/>
              <a:t>In between state A (</a:t>
            </a:r>
            <a:r>
              <a:rPr lang="en-IN" dirty="0" err="1" smtClean="0"/>
              <a:t>normoxic</a:t>
            </a:r>
            <a:r>
              <a:rPr lang="en-IN" dirty="0" smtClean="0"/>
              <a:t>) &amp; C (anoxic) a graded change (hypoxia) should occur where fright, flight responses would be visible </a:t>
            </a:r>
          </a:p>
          <a:p>
            <a:r>
              <a:rPr lang="en-IN" dirty="0" smtClean="0"/>
              <a:t>In state C (anoxia) there would be complete withdrawal of all responses(?reversal to state A) : lost battle</a:t>
            </a:r>
          </a:p>
          <a:p>
            <a:r>
              <a:rPr lang="en-IN" dirty="0" smtClean="0"/>
              <a:t>All our understanding of tumour biology is based on sample A or C to date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605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De-regulated Genes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65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N" dirty="0" smtClean="0"/>
              <a:t>Over 2000 genes are deregulated</a:t>
            </a:r>
          </a:p>
          <a:p>
            <a:r>
              <a:rPr lang="en-IN" dirty="0" err="1" smtClean="0"/>
              <a:t>Normoxia</a:t>
            </a:r>
            <a:r>
              <a:rPr lang="en-IN" dirty="0" smtClean="0"/>
              <a:t> vs Hypoxia			41			</a:t>
            </a:r>
          </a:p>
          <a:p>
            <a:endParaRPr lang="en-IN" dirty="0"/>
          </a:p>
          <a:p>
            <a:r>
              <a:rPr lang="en-IN" dirty="0" smtClean="0"/>
              <a:t>Hypoxia vs Anoxia			52		</a:t>
            </a:r>
          </a:p>
          <a:p>
            <a:endParaRPr lang="en-IN" dirty="0"/>
          </a:p>
          <a:p>
            <a:r>
              <a:rPr lang="en-IN" dirty="0" err="1" smtClean="0"/>
              <a:t>Normoxia</a:t>
            </a:r>
            <a:r>
              <a:rPr lang="en-IN" dirty="0" smtClean="0"/>
              <a:t> vs Anoxia			11		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Upregulated</a:t>
            </a:r>
            <a:r>
              <a:rPr lang="en-IN" dirty="0" smtClean="0"/>
              <a:t>:</a:t>
            </a:r>
            <a:r>
              <a:rPr lang="en-IN" dirty="0"/>
              <a:t> </a:t>
            </a:r>
            <a:r>
              <a:rPr lang="en-IN" sz="2000" i="1" dirty="0" smtClean="0"/>
              <a:t>PIGR</a:t>
            </a:r>
            <a:r>
              <a:rPr lang="en-IN" sz="2000" dirty="0"/>
              <a:t>, </a:t>
            </a:r>
            <a:r>
              <a:rPr lang="en-IN" sz="2000" i="1" dirty="0"/>
              <a:t>FOS</a:t>
            </a:r>
            <a:r>
              <a:rPr lang="en-IN" sz="2000" dirty="0"/>
              <a:t>, </a:t>
            </a:r>
            <a:r>
              <a:rPr lang="en-IN" sz="2000" i="1" dirty="0"/>
              <a:t>FOSB</a:t>
            </a:r>
            <a:r>
              <a:rPr lang="en-IN" sz="2000" dirty="0"/>
              <a:t>, </a:t>
            </a:r>
            <a:r>
              <a:rPr lang="en-IN" sz="2000" i="1" dirty="0"/>
              <a:t>DUSP1</a:t>
            </a:r>
            <a:r>
              <a:rPr lang="en-IN" sz="2000" dirty="0"/>
              <a:t>, </a:t>
            </a:r>
            <a:r>
              <a:rPr lang="en-IN" sz="2000" i="1" dirty="0" smtClean="0"/>
              <a:t>EGR1</a:t>
            </a:r>
            <a:r>
              <a:rPr lang="en-IN" sz="2000" dirty="0"/>
              <a:t>,</a:t>
            </a:r>
            <a:r>
              <a:rPr lang="en-IN" sz="2000" dirty="0" smtClean="0"/>
              <a:t> </a:t>
            </a:r>
            <a:r>
              <a:rPr lang="en-IN" sz="2000" i="1" dirty="0" smtClean="0"/>
              <a:t>ATF3, CYR61, JUN &amp; JUNB</a:t>
            </a:r>
          </a:p>
          <a:p>
            <a:pPr marL="0" indent="0">
              <a:buNone/>
            </a:pPr>
            <a:r>
              <a:rPr lang="en-IN" dirty="0" smtClean="0"/>
              <a:t>Downregulated: </a:t>
            </a:r>
            <a:r>
              <a:rPr lang="en-IN" sz="2000" i="1" dirty="0"/>
              <a:t>NRCAM</a:t>
            </a:r>
            <a:r>
              <a:rPr lang="en-IN" sz="2000" dirty="0"/>
              <a:t>, </a:t>
            </a:r>
            <a:r>
              <a:rPr lang="en-IN" sz="2000" i="1" dirty="0"/>
              <a:t>GRB14</a:t>
            </a:r>
            <a:r>
              <a:rPr lang="en-IN" sz="2000" dirty="0"/>
              <a:t>, </a:t>
            </a:r>
            <a:r>
              <a:rPr lang="en-IN" sz="2000" i="1" dirty="0"/>
              <a:t>SFRP4</a:t>
            </a:r>
            <a:r>
              <a:rPr lang="en-IN" sz="2000" dirty="0"/>
              <a:t> &amp;</a:t>
            </a:r>
            <a:r>
              <a:rPr lang="en-IN" sz="2000" dirty="0" smtClean="0"/>
              <a:t> </a:t>
            </a:r>
            <a:r>
              <a:rPr lang="en-IN" sz="2000" i="1" dirty="0"/>
              <a:t>CDSN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1369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Normoxia</a:t>
            </a:r>
            <a:r>
              <a:rPr lang="en-IN" dirty="0" smtClean="0"/>
              <a:t> vs Hypoxia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61770" y="2496153"/>
          <a:ext cx="6220460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1390"/>
                <a:gridCol w="1171022"/>
                <a:gridCol w="1076985"/>
                <a:gridCol w="630306"/>
                <a:gridCol w="810757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Gene Set Name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Genes in Gene Set (K)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Genes in Overlap (k)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k/K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p-value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TNFA SIGNALING VIA NFKB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0.05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4.54E-13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EPITHELIAL MESENCHYMAL TRANSITION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0.035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2.06E-08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ESTROGEN RESPONSE LATE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0.03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5.51E-07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COAGULATION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138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0.0362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2.03E-06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UV RESPONSE UP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158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0.0316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3.95E-06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ESTROGEN RESPONSE EARLY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0.025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1.24E-05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ADIPOGENESIS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0.02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2.28E-04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HYPOXIA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0.02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2.28E-04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KRAS SIGNALING UP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200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0.02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2.28E-04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ANGIOGENESIS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36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0.0556</a:t>
                      </a:r>
                      <a:endParaRPr lang="en-I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1.32E-03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6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4000" dirty="0" smtClean="0"/>
              <a:t>Hypoxia induces a metastatic phenotype on tumour cells</a:t>
            </a:r>
          </a:p>
          <a:p>
            <a:endParaRPr lang="en-IN" sz="4000" dirty="0" smtClean="0"/>
          </a:p>
          <a:p>
            <a:pPr marL="0" indent="0">
              <a:buNone/>
            </a:pPr>
            <a:r>
              <a:rPr lang="en-IN" sz="4000" dirty="0" smtClean="0"/>
              <a:t>(Proliferation, invasion, motility, EMT, permissive immunological response, inflammation)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5847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kills the Host?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Metastasis: Growth of seedlings away from the primary organ of origin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71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Points to Ponder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How does this affect our understanding of the natural history of early breast cancer?</a:t>
            </a:r>
          </a:p>
          <a:p>
            <a:endParaRPr lang="en-IN" dirty="0"/>
          </a:p>
          <a:p>
            <a:r>
              <a:rPr lang="en-IN" dirty="0" smtClean="0"/>
              <a:t>Can this be extrapolated to the timing of onset/autonomy of metastasis ?</a:t>
            </a:r>
          </a:p>
          <a:p>
            <a:endParaRPr lang="en-IN" dirty="0"/>
          </a:p>
          <a:p>
            <a:r>
              <a:rPr lang="en-IN" dirty="0" smtClean="0"/>
              <a:t>Does Act of Observation during surgery changes the natural history of breast cancer?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81872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956</Words>
  <Application>Microsoft Office PowerPoint</Application>
  <PresentationFormat>On-screen Show (4:3)</PresentationFormat>
  <Paragraphs>250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Custom Design</vt:lpstr>
      <vt:lpstr>Office Theme</vt:lpstr>
      <vt:lpstr>Chart</vt:lpstr>
      <vt:lpstr>Act of Observation &amp; Biology of Cancer </vt:lpstr>
      <vt:lpstr>Act of Observation</vt:lpstr>
      <vt:lpstr>PowerPoint Presentation</vt:lpstr>
      <vt:lpstr>What Do We Expect?</vt:lpstr>
      <vt:lpstr>De-regulated Genes</vt:lpstr>
      <vt:lpstr>Normoxia vs Hypoxia</vt:lpstr>
      <vt:lpstr>Conclusion</vt:lpstr>
      <vt:lpstr>What kills the Host?</vt:lpstr>
      <vt:lpstr>Points to Ponder</vt:lpstr>
      <vt:lpstr> Impact of surgery</vt:lpstr>
      <vt:lpstr>Impact of Surgery &amp; Screening </vt:lpstr>
      <vt:lpstr>Fisher’s Paradigm</vt:lpstr>
      <vt:lpstr> Impact of Surgery &amp; Screening </vt:lpstr>
      <vt:lpstr>Breast Cancer Screening Trials</vt:lpstr>
      <vt:lpstr>Screening trials in solid tumors</vt:lpstr>
      <vt:lpstr>Screening for Prostate Cancer  (US study)</vt:lpstr>
      <vt:lpstr>Lung Cancer Screening Mayo Lung Project</vt:lpstr>
      <vt:lpstr>Breast Cancer Screening  Canadian Study</vt:lpstr>
      <vt:lpstr>Cumulative Mortality of Cervix Cancer Screening (Mumbai Study)</vt:lpstr>
      <vt:lpstr>Natural History of Untreated Breast Cancer </vt:lpstr>
      <vt:lpstr>Act of Observation changes the Observed</vt:lpstr>
      <vt:lpstr>What happens during surgery? </vt:lpstr>
      <vt:lpstr>PowerPoint Presentation</vt:lpstr>
      <vt:lpstr>Single Injection Depot Progesterone  Prior to Surgery in Women with  Operable Breast Cancer:  A Randomized Controlled Trial  [NCT00123669]</vt:lpstr>
      <vt:lpstr>PowerPoint Presentation</vt:lpstr>
      <vt:lpstr>PowerPoint Presentation</vt:lpstr>
      <vt:lpstr>PowerPoint Presentation</vt:lpstr>
      <vt:lpstr>Primary Progesterone for Operable Breast Cancer  Conclusion</vt:lpstr>
      <vt:lpstr>PowerPoint Presentation</vt:lpstr>
      <vt:lpstr>Impact of Surgery &amp; Screening </vt:lpstr>
      <vt:lpstr>Screening for Prostate Cancer  (US study)</vt:lpstr>
      <vt:lpstr>Other Effect of Act of Observation in Screening Trials</vt:lpstr>
      <vt:lpstr>Incidence of Cancer</vt:lpstr>
      <vt:lpstr>Conclusions</vt:lpstr>
      <vt:lpstr>Homi Bhabha Faculty Block</vt:lpstr>
    </vt:vector>
  </TitlesOfParts>
  <Company>TMH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TMH</dc:creator>
  <cp:lastModifiedBy>Admin</cp:lastModifiedBy>
  <cp:revision>264</cp:revision>
  <dcterms:created xsi:type="dcterms:W3CDTF">2013-10-22T08:15:06Z</dcterms:created>
  <dcterms:modified xsi:type="dcterms:W3CDTF">2016-08-12T09:16:49Z</dcterms:modified>
</cp:coreProperties>
</file>