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24"/>
  </p:notesMasterIdLst>
  <p:sldIdLst>
    <p:sldId id="256" r:id="rId2"/>
    <p:sldId id="259" r:id="rId3"/>
    <p:sldId id="261" r:id="rId4"/>
    <p:sldId id="285" r:id="rId5"/>
    <p:sldId id="286" r:id="rId6"/>
    <p:sldId id="291" r:id="rId7"/>
    <p:sldId id="262" r:id="rId8"/>
    <p:sldId id="289" r:id="rId9"/>
    <p:sldId id="290" r:id="rId10"/>
    <p:sldId id="294" r:id="rId11"/>
    <p:sldId id="296" r:id="rId12"/>
    <p:sldId id="292" r:id="rId13"/>
    <p:sldId id="297" r:id="rId14"/>
    <p:sldId id="293" r:id="rId15"/>
    <p:sldId id="304" r:id="rId16"/>
    <p:sldId id="305" r:id="rId17"/>
    <p:sldId id="299" r:id="rId18"/>
    <p:sldId id="303" r:id="rId19"/>
    <p:sldId id="306" r:id="rId20"/>
    <p:sldId id="300" r:id="rId21"/>
    <p:sldId id="301" r:id="rId22"/>
    <p:sldId id="30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6E7C0D0-DBB1-4499-96B1-30DFDAB2684D}">
  <a:tblStyle styleId="{66E7C0D0-DBB1-4499-96B1-30DFDAB2684D}"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43"/>
  </p:normalViewPr>
  <p:slideViewPr>
    <p:cSldViewPr snapToGrid="0">
      <p:cViewPr varScale="1">
        <p:scale>
          <a:sx n="88" d="100"/>
          <a:sy n="88" d="100"/>
        </p:scale>
        <p:origin x="-82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321932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40421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8719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2350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96424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378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053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36285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570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7452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468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56659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64585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129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1893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4454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77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831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568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7544482" y="657775"/>
            <a:ext cx="1299300" cy="4329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4" name="Shape 14"/>
          <p:cNvGrpSpPr/>
          <p:nvPr/>
        </p:nvGrpSpPr>
        <p:grpSpPr>
          <a:xfrm rot="10800000" flipH="1">
            <a:off x="0" y="1090762"/>
            <a:ext cx="8847501" cy="2961974"/>
            <a:chOff x="-8178042" y="-4493254"/>
            <a:chExt cx="19483597" cy="6522736"/>
          </a:xfrm>
        </p:grpSpPr>
        <p:sp>
          <p:nvSpPr>
            <p:cNvPr id="15" name="Shape 15"/>
            <p:cNvSpPr/>
            <p:nvPr/>
          </p:nvSpPr>
          <p:spPr>
            <a:xfrm>
              <a:off x="-8178042" y="-4493118"/>
              <a:ext cx="129684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6" name="Shape 16"/>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7" name="Shape 17"/>
          <p:cNvGrpSpPr/>
          <p:nvPr/>
        </p:nvGrpSpPr>
        <p:grpSpPr>
          <a:xfrm>
            <a:off x="3677235" y="4278348"/>
            <a:ext cx="5480828" cy="432996"/>
            <a:chOff x="5582264" y="4646737"/>
            <a:chExt cx="5480828" cy="432996"/>
          </a:xfrm>
        </p:grpSpPr>
        <p:sp>
          <p:nvSpPr>
            <p:cNvPr id="18" name="Shape 18"/>
            <p:cNvSpPr/>
            <p:nvPr/>
          </p:nvSpPr>
          <p:spPr>
            <a:xfrm rot="10800000">
              <a:off x="5582264"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19" name="Shape 19"/>
            <p:cNvGrpSpPr/>
            <p:nvPr/>
          </p:nvGrpSpPr>
          <p:grpSpPr>
            <a:xfrm flipH="1">
              <a:off x="5585231" y="4646737"/>
              <a:ext cx="5477861" cy="304551"/>
              <a:chOff x="-24158748" y="330075"/>
              <a:chExt cx="30568422" cy="1699505"/>
            </a:xfrm>
          </p:grpSpPr>
          <p:sp>
            <p:nvSpPr>
              <p:cNvPr id="20" name="Shape 20"/>
              <p:cNvSpPr/>
              <p:nvPr/>
            </p:nvSpPr>
            <p:spPr>
              <a:xfrm>
                <a:off x="-24158748" y="330080"/>
                <a:ext cx="289080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21" name="Shape 21"/>
              <p:cNvSpPr/>
              <p:nvPr/>
            </p:nvSpPr>
            <p:spPr>
              <a:xfrm>
                <a:off x="4710174"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lIns="91425" tIns="91425" rIns="91425" bIns="91425" anchor="ctr" anchorCtr="0"/>
          <a:lstStyle>
            <a:lvl1pPr lvl="0">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23"/>
        <p:cNvGrpSpPr/>
        <p:nvPr/>
      </p:nvGrpSpPr>
      <p:grpSpPr>
        <a:xfrm>
          <a:off x="0" y="0"/>
          <a:ext cx="0" cy="0"/>
          <a:chOff x="0" y="0"/>
          <a:chExt cx="0" cy="0"/>
        </a:xfrm>
      </p:grpSpPr>
      <p:sp>
        <p:nvSpPr>
          <p:cNvPr id="24" name="Shape 24"/>
          <p:cNvSpPr/>
          <p:nvPr/>
        </p:nvSpPr>
        <p:spPr>
          <a:xfrm>
            <a:off x="5697213" y="2635518"/>
            <a:ext cx="889200" cy="2964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25"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28" name="Shape 28"/>
          <p:cNvGrpSpPr/>
          <p:nvPr/>
        </p:nvGrpSpPr>
        <p:grpSpPr>
          <a:xfrm rot="10800000" flipH="1">
            <a:off x="-1" y="2924825"/>
            <a:ext cx="6589086" cy="2027267"/>
            <a:chOff x="-9894851" y="-4493254"/>
            <a:chExt cx="21200407" cy="6522739"/>
          </a:xfrm>
        </p:grpSpPr>
        <p:sp>
          <p:nvSpPr>
            <p:cNvPr id="29" name="Shape 29"/>
            <p:cNvSpPr/>
            <p:nvPr/>
          </p:nvSpPr>
          <p:spPr>
            <a:xfrm>
              <a:off x="-9894851" y="-4493114"/>
              <a:ext cx="146853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0" name="Shape 30"/>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31" name="Shape 31"/>
          <p:cNvGrpSpPr/>
          <p:nvPr/>
        </p:nvGrpSpPr>
        <p:grpSpPr>
          <a:xfrm>
            <a:off x="6946841" y="4472722"/>
            <a:ext cx="2202829" cy="670794"/>
            <a:chOff x="5575241" y="4472722"/>
            <a:chExt cx="2202829" cy="670794"/>
          </a:xfrm>
        </p:grpSpPr>
        <p:sp>
          <p:nvSpPr>
            <p:cNvPr id="32" name="Shape 32"/>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33" name="Shape 33"/>
            <p:cNvGrpSpPr/>
            <p:nvPr/>
          </p:nvGrpSpPr>
          <p:grpSpPr>
            <a:xfrm flipH="1">
              <a:off x="5734850" y="4472722"/>
              <a:ext cx="2040836" cy="670794"/>
              <a:chOff x="1297953" y="330075"/>
              <a:chExt cx="5169293" cy="1699505"/>
            </a:xfrm>
          </p:grpSpPr>
          <p:sp>
            <p:nvSpPr>
              <p:cNvPr id="34" name="Shape 34"/>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36" name="Shape 36"/>
            <p:cNvGrpSpPr/>
            <p:nvPr/>
          </p:nvGrpSpPr>
          <p:grpSpPr>
            <a:xfrm flipH="1">
              <a:off x="5578208" y="4646737"/>
              <a:ext cx="2199862" cy="304562"/>
              <a:chOff x="-5827152" y="330075"/>
              <a:chExt cx="12276018" cy="1699568"/>
            </a:xfrm>
          </p:grpSpPr>
          <p:sp>
            <p:nvSpPr>
              <p:cNvPr id="37" name="Shape 37"/>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38" name="Shape 38"/>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40" name="Shape 40"/>
          <p:cNvSpPr txBox="1">
            <a:spLocks noGrp="1"/>
          </p:cNvSpPr>
          <p:nvPr>
            <p:ph type="subTitle" idx="1"/>
          </p:nvPr>
        </p:nvSpPr>
        <p:spPr>
          <a:xfrm>
            <a:off x="463525" y="3975448"/>
            <a:ext cx="4094400" cy="784800"/>
          </a:xfrm>
          <a:prstGeom prst="rect">
            <a:avLst/>
          </a:prstGeom>
        </p:spPr>
        <p:txBody>
          <a:bodyPr lIns="91425" tIns="91425" rIns="91425" bIns="91425" anchor="t" anchorCtr="0"/>
          <a:lstStyle>
            <a:lvl1pPr lvl="0" rtl="0">
              <a:spcBef>
                <a:spcPts val="0"/>
              </a:spcBef>
              <a:buClr>
                <a:srgbClr val="FF9800"/>
              </a:buClr>
              <a:buSzPct val="100000"/>
              <a:buNone/>
              <a:defRPr sz="2000">
                <a:solidFill>
                  <a:srgbClr val="FF9800"/>
                </a:solidFill>
              </a:defRPr>
            </a:lvl1pPr>
            <a:lvl2pPr lvl="1" rtl="0">
              <a:spcBef>
                <a:spcPts val="0"/>
              </a:spcBef>
              <a:buClr>
                <a:srgbClr val="FF9800"/>
              </a:buClr>
              <a:buSzPct val="100000"/>
              <a:buNone/>
              <a:defRPr sz="2000">
                <a:solidFill>
                  <a:srgbClr val="FF9800"/>
                </a:solidFill>
              </a:defRPr>
            </a:lvl2pPr>
            <a:lvl3pPr lvl="2" rtl="0">
              <a:spcBef>
                <a:spcPts val="0"/>
              </a:spcBef>
              <a:buClr>
                <a:srgbClr val="FF9800"/>
              </a:buClr>
              <a:buSzPct val="100000"/>
              <a:buNone/>
              <a:defRPr sz="2000">
                <a:solidFill>
                  <a:srgbClr val="FF9800"/>
                </a:solidFill>
              </a:defRPr>
            </a:lvl3pPr>
            <a:lvl4pPr lvl="3" rtl="0">
              <a:spcBef>
                <a:spcPts val="0"/>
              </a:spcBef>
              <a:buClr>
                <a:srgbClr val="FF9800"/>
              </a:buClr>
              <a:buSzPct val="100000"/>
              <a:buNone/>
              <a:defRPr sz="2000">
                <a:solidFill>
                  <a:srgbClr val="FF9800"/>
                </a:solidFill>
              </a:defRPr>
            </a:lvl4pPr>
            <a:lvl5pPr lvl="4" rtl="0">
              <a:spcBef>
                <a:spcPts val="0"/>
              </a:spcBef>
              <a:buClr>
                <a:srgbClr val="FF9800"/>
              </a:buClr>
              <a:buSzPct val="100000"/>
              <a:buNone/>
              <a:defRPr sz="2000">
                <a:solidFill>
                  <a:srgbClr val="FF9800"/>
                </a:solidFill>
              </a:defRPr>
            </a:lvl5pPr>
            <a:lvl6pPr lvl="5" rtl="0">
              <a:spcBef>
                <a:spcPts val="0"/>
              </a:spcBef>
              <a:buClr>
                <a:srgbClr val="FF9800"/>
              </a:buClr>
              <a:buSzPct val="100000"/>
              <a:buNone/>
              <a:defRPr sz="2000">
                <a:solidFill>
                  <a:srgbClr val="FF9800"/>
                </a:solidFill>
              </a:defRPr>
            </a:lvl6pPr>
            <a:lvl7pPr lvl="6" rtl="0">
              <a:spcBef>
                <a:spcPts val="0"/>
              </a:spcBef>
              <a:buClr>
                <a:srgbClr val="FF9800"/>
              </a:buClr>
              <a:buSzPct val="100000"/>
              <a:buNone/>
              <a:defRPr sz="2000">
                <a:solidFill>
                  <a:srgbClr val="FF9800"/>
                </a:solidFill>
              </a:defRPr>
            </a:lvl7pPr>
            <a:lvl8pPr lvl="7" rtl="0">
              <a:spcBef>
                <a:spcPts val="0"/>
              </a:spcBef>
              <a:buClr>
                <a:srgbClr val="FF9800"/>
              </a:buClr>
              <a:buSzPct val="100000"/>
              <a:buNone/>
              <a:defRPr sz="2000">
                <a:solidFill>
                  <a:srgbClr val="FF9800"/>
                </a:solidFill>
              </a:defRPr>
            </a:lvl8pPr>
            <a:lvl9pPr lvl="8" rtl="0">
              <a:spcBef>
                <a:spcPts val="0"/>
              </a:spcBef>
              <a:buClr>
                <a:srgbClr val="FF9800"/>
              </a:buClr>
              <a:buSzPct val="100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grpSp>
        <p:nvGrpSpPr>
          <p:cNvPr id="62" name="Shape 62"/>
          <p:cNvGrpSpPr/>
          <p:nvPr/>
        </p:nvGrpSpPr>
        <p:grpSpPr>
          <a:xfrm>
            <a:off x="-3" y="40"/>
            <a:ext cx="7072430" cy="1327314"/>
            <a:chOff x="-3" y="40"/>
            <a:chExt cx="7072430" cy="1327314"/>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64" name="Shape 64"/>
            <p:cNvGrpSpPr/>
            <p:nvPr/>
          </p:nvGrpSpPr>
          <p:grpSpPr>
            <a:xfrm rot="10800000" flipH="1">
              <a:off x="2" y="40"/>
              <a:ext cx="6756167" cy="1327314"/>
              <a:chOff x="-2168137" y="330075"/>
              <a:chExt cx="8650662" cy="1699506"/>
            </a:xfrm>
          </p:grpSpPr>
          <p:sp>
            <p:nvSpPr>
              <p:cNvPr id="65" name="Shape 65"/>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66" name="Shape 66"/>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67" name="Shape 67"/>
            <p:cNvGrpSpPr/>
            <p:nvPr/>
          </p:nvGrpSpPr>
          <p:grpSpPr>
            <a:xfrm rot="10800000" flipH="1">
              <a:off x="-3" y="381007"/>
              <a:ext cx="7072430" cy="771743"/>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69" name="Shape 69"/>
              <p:cNvSpPr/>
              <p:nvPr/>
            </p:nvSpPr>
            <p:spPr>
              <a:xfrm>
                <a:off x="4783024" y="330075"/>
                <a:ext cx="1699500" cy="16995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grpSp>
        <p:nvGrpSpPr>
          <p:cNvPr id="70" name="Shape 70"/>
          <p:cNvGrpSpPr/>
          <p:nvPr/>
        </p:nvGrpSpPr>
        <p:grpSpPr>
          <a:xfrm>
            <a:off x="6946841" y="4472722"/>
            <a:ext cx="2202829" cy="670794"/>
            <a:chOff x="5575241" y="4472722"/>
            <a:chExt cx="2202829" cy="670794"/>
          </a:xfrm>
        </p:grpSpPr>
        <p:sp>
          <p:nvSpPr>
            <p:cNvPr id="71" name="Shape 71"/>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72" name="Shape 72"/>
            <p:cNvGrpSpPr/>
            <p:nvPr/>
          </p:nvGrpSpPr>
          <p:grpSpPr>
            <a:xfrm flipH="1">
              <a:off x="5734850" y="4472722"/>
              <a:ext cx="2040836" cy="670794"/>
              <a:chOff x="1297953" y="330075"/>
              <a:chExt cx="5169293" cy="1699505"/>
            </a:xfrm>
          </p:grpSpPr>
          <p:sp>
            <p:nvSpPr>
              <p:cNvPr id="73" name="Shape 73"/>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75" name="Shape 75"/>
            <p:cNvGrpSpPr/>
            <p:nvPr/>
          </p:nvGrpSpPr>
          <p:grpSpPr>
            <a:xfrm flipH="1">
              <a:off x="5578208" y="4646737"/>
              <a:ext cx="2199862" cy="304562"/>
              <a:chOff x="-5827152" y="330075"/>
              <a:chExt cx="12276018" cy="1699568"/>
            </a:xfrm>
          </p:grpSpPr>
          <p:sp>
            <p:nvSpPr>
              <p:cNvPr id="76" name="Shape 76"/>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77" name="Shape 77"/>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1"/>
        <p:cNvGrpSpPr/>
        <p:nvPr/>
      </p:nvGrpSpPr>
      <p:grpSpPr>
        <a:xfrm>
          <a:off x="0" y="0"/>
          <a:ext cx="0" cy="0"/>
          <a:chOff x="0" y="0"/>
          <a:chExt cx="0" cy="0"/>
        </a:xfrm>
      </p:grpSpPr>
      <p:grpSp>
        <p:nvGrpSpPr>
          <p:cNvPr id="82" name="Shape 82"/>
          <p:cNvGrpSpPr/>
          <p:nvPr/>
        </p:nvGrpSpPr>
        <p:grpSpPr>
          <a:xfrm>
            <a:off x="-3" y="40"/>
            <a:ext cx="7072430" cy="1327314"/>
            <a:chOff x="-3" y="40"/>
            <a:chExt cx="7072430" cy="1327314"/>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84" name="Shape 84"/>
            <p:cNvGrpSpPr/>
            <p:nvPr/>
          </p:nvGrpSpPr>
          <p:grpSpPr>
            <a:xfrm rot="10800000" flipH="1">
              <a:off x="2" y="40"/>
              <a:ext cx="6756167" cy="1327314"/>
              <a:chOff x="-2168137" y="330075"/>
              <a:chExt cx="8650662" cy="1699506"/>
            </a:xfrm>
          </p:grpSpPr>
          <p:sp>
            <p:nvSpPr>
              <p:cNvPr id="85" name="Shape 85"/>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86" name="Shape 86"/>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87" name="Shape 87"/>
            <p:cNvGrpSpPr/>
            <p:nvPr/>
          </p:nvGrpSpPr>
          <p:grpSpPr>
            <a:xfrm rot="10800000" flipH="1">
              <a:off x="-3" y="381007"/>
              <a:ext cx="7072430" cy="771743"/>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89" name="Shape 89"/>
              <p:cNvSpPr/>
              <p:nvPr/>
            </p:nvSpPr>
            <p:spPr>
              <a:xfrm>
                <a:off x="4783024" y="330075"/>
                <a:ext cx="1699500" cy="16995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grpSp>
        <p:nvGrpSpPr>
          <p:cNvPr id="90" name="Shape 90"/>
          <p:cNvGrpSpPr/>
          <p:nvPr/>
        </p:nvGrpSpPr>
        <p:grpSpPr>
          <a:xfrm>
            <a:off x="6946841" y="4472722"/>
            <a:ext cx="2202829" cy="670794"/>
            <a:chOff x="5575241" y="4472722"/>
            <a:chExt cx="2202829" cy="670794"/>
          </a:xfrm>
        </p:grpSpPr>
        <p:sp>
          <p:nvSpPr>
            <p:cNvPr id="91" name="Shape 91"/>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92" name="Shape 92"/>
            <p:cNvGrpSpPr/>
            <p:nvPr/>
          </p:nvGrpSpPr>
          <p:grpSpPr>
            <a:xfrm flipH="1">
              <a:off x="5734850" y="4472722"/>
              <a:ext cx="2040836" cy="670794"/>
              <a:chOff x="1297953" y="330075"/>
              <a:chExt cx="5169293" cy="1699505"/>
            </a:xfrm>
          </p:grpSpPr>
          <p:sp>
            <p:nvSpPr>
              <p:cNvPr id="93" name="Shape 93"/>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94" name="Shape 94"/>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95" name="Shape 95"/>
            <p:cNvGrpSpPr/>
            <p:nvPr/>
          </p:nvGrpSpPr>
          <p:grpSpPr>
            <a:xfrm flipH="1">
              <a:off x="5578208" y="4646737"/>
              <a:ext cx="2199862" cy="304562"/>
              <a:chOff x="-5827152" y="330075"/>
              <a:chExt cx="12276018" cy="1699568"/>
            </a:xfrm>
          </p:grpSpPr>
          <p:sp>
            <p:nvSpPr>
              <p:cNvPr id="96" name="Shape 96"/>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97" name="Shape 97"/>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98" name="Shape 98"/>
          <p:cNvSpPr txBox="1">
            <a:spLocks noGrp="1"/>
          </p:cNvSpPr>
          <p:nvPr>
            <p:ph type="title"/>
          </p:nvPr>
        </p:nvSpPr>
        <p:spPr>
          <a:xfrm>
            <a:off x="814275" y="392575"/>
            <a:ext cx="5258400" cy="7662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9" name="Shape 99"/>
          <p:cNvSpPr txBox="1">
            <a:spLocks noGrp="1"/>
          </p:cNvSpPr>
          <p:nvPr>
            <p:ph type="body" idx="1"/>
          </p:nvPr>
        </p:nvSpPr>
        <p:spPr>
          <a:xfrm>
            <a:off x="814275" y="1537987"/>
            <a:ext cx="3378300" cy="27243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100" name="Shape 100"/>
          <p:cNvSpPr txBox="1">
            <a:spLocks noGrp="1"/>
          </p:cNvSpPr>
          <p:nvPr>
            <p:ph type="body" idx="2"/>
          </p:nvPr>
        </p:nvSpPr>
        <p:spPr>
          <a:xfrm>
            <a:off x="4396123" y="1537987"/>
            <a:ext cx="3378299" cy="27243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101" name="Shape 101"/>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grpSp>
        <p:nvGrpSpPr>
          <p:cNvPr id="164" name="Shape 164"/>
          <p:cNvGrpSpPr/>
          <p:nvPr/>
        </p:nvGrpSpPr>
        <p:grpSpPr>
          <a:xfrm>
            <a:off x="6946841" y="4472722"/>
            <a:ext cx="2202829" cy="670794"/>
            <a:chOff x="5575241" y="4472722"/>
            <a:chExt cx="2202829" cy="670794"/>
          </a:xfrm>
        </p:grpSpPr>
        <p:sp>
          <p:nvSpPr>
            <p:cNvPr id="165" name="Shape 165"/>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166" name="Shape 166"/>
            <p:cNvGrpSpPr/>
            <p:nvPr/>
          </p:nvGrpSpPr>
          <p:grpSpPr>
            <a:xfrm flipH="1">
              <a:off x="5734850" y="4472722"/>
              <a:ext cx="2040836" cy="670794"/>
              <a:chOff x="1297953" y="330075"/>
              <a:chExt cx="5169293" cy="1699505"/>
            </a:xfrm>
          </p:grpSpPr>
          <p:sp>
            <p:nvSpPr>
              <p:cNvPr id="167" name="Shape 167"/>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169" name="Shape 169"/>
            <p:cNvGrpSpPr/>
            <p:nvPr/>
          </p:nvGrpSpPr>
          <p:grpSpPr>
            <a:xfrm flipH="1">
              <a:off x="5578208" y="4646737"/>
              <a:ext cx="2199862" cy="304562"/>
              <a:chOff x="-5827152" y="330075"/>
              <a:chExt cx="12276018" cy="1699568"/>
            </a:xfrm>
          </p:grpSpPr>
          <p:sp>
            <p:nvSpPr>
              <p:cNvPr id="170" name="Shape 170"/>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171" name="Shape 171"/>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grpSp>
        <p:nvGrpSpPr>
          <p:cNvPr id="172" name="Shape 172"/>
          <p:cNvGrpSpPr/>
          <p:nvPr/>
        </p:nvGrpSpPr>
        <p:grpSpPr>
          <a:xfrm rot="10800000">
            <a:off x="-8" y="-2"/>
            <a:ext cx="2202829" cy="670794"/>
            <a:chOff x="5575241" y="4472722"/>
            <a:chExt cx="2202829" cy="670794"/>
          </a:xfrm>
        </p:grpSpPr>
        <p:sp>
          <p:nvSpPr>
            <p:cNvPr id="173" name="Shape 173"/>
            <p:cNvSpPr/>
            <p:nvPr/>
          </p:nvSpPr>
          <p:spPr>
            <a:xfrm rot="10800000">
              <a:off x="5575241" y="4948333"/>
              <a:ext cx="394200" cy="131400"/>
            </a:xfrm>
            <a:prstGeom prst="triangle">
              <a:avLst>
                <a:gd name="adj" fmla="val 32425"/>
              </a:avLst>
            </a:prstGeom>
            <a:solidFill>
              <a:srgbClr val="263248"/>
            </a:solidFill>
            <a:ln>
              <a:noFill/>
            </a:ln>
          </p:spPr>
          <p:txBody>
            <a:bodyPr lIns="91425" tIns="91425" rIns="91425" bIns="91425" anchor="ctr" anchorCtr="0">
              <a:noAutofit/>
            </a:bodyPr>
            <a:lstStyle/>
            <a:p>
              <a:pPr lvl="0">
                <a:spcBef>
                  <a:spcPts val="0"/>
                </a:spcBef>
                <a:buNone/>
              </a:pPr>
              <a:endParaRPr/>
            </a:p>
          </p:txBody>
        </p:sp>
        <p:grpSp>
          <p:nvGrpSpPr>
            <p:cNvPr id="174" name="Shape 174"/>
            <p:cNvGrpSpPr/>
            <p:nvPr/>
          </p:nvGrpSpPr>
          <p:grpSpPr>
            <a:xfrm flipH="1">
              <a:off x="5734850" y="4472722"/>
              <a:ext cx="2040836" cy="670794"/>
              <a:chOff x="1297953" y="330075"/>
              <a:chExt cx="5169293" cy="1699505"/>
            </a:xfrm>
          </p:grpSpPr>
          <p:sp>
            <p:nvSpPr>
              <p:cNvPr id="175" name="Shape 175"/>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177" name="Shape 177"/>
            <p:cNvGrpSpPr/>
            <p:nvPr/>
          </p:nvGrpSpPr>
          <p:grpSpPr>
            <a:xfrm flipH="1">
              <a:off x="5578208" y="4646737"/>
              <a:ext cx="2199862" cy="304562"/>
              <a:chOff x="-5827152" y="330075"/>
              <a:chExt cx="12276018" cy="1699568"/>
            </a:xfrm>
          </p:grpSpPr>
          <p:sp>
            <p:nvSpPr>
              <p:cNvPr id="178" name="Shape 178"/>
              <p:cNvSpPr/>
              <p:nvPr/>
            </p:nvSpPr>
            <p:spPr>
              <a:xfrm>
                <a:off x="-5827152" y="330143"/>
                <a:ext cx="1061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p>
            </p:txBody>
          </p:sp>
          <p:sp>
            <p:nvSpPr>
              <p:cNvPr id="179" name="Shape 179"/>
              <p:cNvSpPr/>
              <p:nvPr/>
            </p:nvSpPr>
            <p:spPr>
              <a:xfrm>
                <a:off x="4749365" y="330075"/>
                <a:ext cx="1699500" cy="1699500"/>
              </a:xfrm>
              <a:prstGeom prst="rtTriangle">
                <a:avLst/>
              </a:prstGeom>
              <a:solidFill>
                <a:srgbClr val="3F5378"/>
              </a:solidFill>
              <a:ln>
                <a:noFill/>
              </a:ln>
            </p:spPr>
            <p:txBody>
              <a:bodyPr lIns="91425" tIns="91425" rIns="91425" bIns="91425" anchor="ctr" anchorCtr="0">
                <a:noAutofit/>
              </a:bodyPr>
              <a:lstStyle/>
              <a:p>
                <a:pPr lvl="0">
                  <a:spcBef>
                    <a:spcPts val="0"/>
                  </a:spcBef>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lIns="91425" tIns="91425" rIns="91425" bIns="91425" anchor="ctr" anchorCtr="0"/>
          <a:lstStyle>
            <a:lvl1pPr lvl="0">
              <a:spcBef>
                <a:spcPts val="60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200" b="1">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800" y="1090750"/>
            <a:ext cx="5746898" cy="2961900"/>
          </a:xfrm>
          <a:prstGeom prst="rect">
            <a:avLst/>
          </a:prstGeom>
        </p:spPr>
        <p:txBody>
          <a:bodyPr lIns="91425" tIns="91425" rIns="91425" bIns="91425" anchor="ctr" anchorCtr="0">
            <a:noAutofit/>
          </a:bodyPr>
          <a:lstStyle/>
          <a:p>
            <a:pPr lvl="0">
              <a:spcBef>
                <a:spcPts val="0"/>
              </a:spcBef>
              <a:buNone/>
            </a:pPr>
            <a:r>
              <a:rPr lang="en" sz="3600" dirty="0" smtClean="0"/>
              <a:t>PATENT / TECHNOLOGY</a:t>
            </a:r>
            <a:br>
              <a:rPr lang="en" sz="3600" dirty="0" smtClean="0"/>
            </a:br>
            <a:r>
              <a:rPr lang="en" sz="3600" dirty="0" smtClean="0"/>
              <a:t>COMMERCIALIZATION</a:t>
            </a:r>
            <a:endParaRPr lang="en"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082" y="3283291"/>
            <a:ext cx="2024008" cy="7693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idx="4294967295"/>
          </p:nvPr>
        </p:nvSpPr>
        <p:spPr>
          <a:xfrm>
            <a:off x="685799" y="875952"/>
            <a:ext cx="7492429" cy="309664"/>
          </a:xfrm>
          <a:prstGeom prst="rect">
            <a:avLst/>
          </a:prstGeom>
        </p:spPr>
        <p:txBody>
          <a:bodyPr lIns="91425" tIns="91425" rIns="91425" bIns="91425" anchor="ctr" anchorCtr="0">
            <a:noAutofit/>
          </a:bodyPr>
          <a:lstStyle/>
          <a:p>
            <a:pPr lvl="0" rtl="0">
              <a:spcBef>
                <a:spcPts val="0"/>
              </a:spcBef>
              <a:buNone/>
            </a:pPr>
            <a:r>
              <a:rPr lang="en" sz="1600" dirty="0" smtClean="0">
                <a:solidFill>
                  <a:srgbClr val="FF9800"/>
                </a:solidFill>
              </a:rPr>
              <a:t>Licensing of Superficial Fluid Extraction Technology</a:t>
            </a:r>
            <a:endParaRPr lang="en" sz="1600" dirty="0">
              <a:solidFill>
                <a:srgbClr val="FF9800"/>
              </a:solidFill>
            </a:endParaRPr>
          </a:p>
        </p:txBody>
      </p:sp>
      <p:sp>
        <p:nvSpPr>
          <p:cNvPr id="250" name="Shape 250"/>
          <p:cNvSpPr txBox="1">
            <a:spLocks noGrp="1"/>
          </p:cNvSpPr>
          <p:nvPr>
            <p:ph type="subTitle" idx="4294967295"/>
          </p:nvPr>
        </p:nvSpPr>
        <p:spPr>
          <a:xfrm>
            <a:off x="685799" y="1359044"/>
            <a:ext cx="7492429" cy="2904731"/>
          </a:xfrm>
          <a:prstGeom prst="rect">
            <a:avLst/>
          </a:prstGeom>
        </p:spPr>
        <p:txBody>
          <a:bodyPr lIns="91425" tIns="91425" rIns="91425" bIns="91425" anchor="ctr" anchorCtr="0">
            <a:noAutofit/>
          </a:bodyPr>
          <a:lstStyle/>
          <a:p>
            <a:pPr algn="just">
              <a:spcBef>
                <a:spcPts val="0"/>
              </a:spcBef>
              <a:buNone/>
            </a:pPr>
            <a:r>
              <a:rPr lang="en" sz="1800" dirty="0" smtClean="0"/>
              <a:t>This highly versatile technology outcome of a doctoral research at IIT-Bombay is used for extraction of natural products in food, pharmaceutical and chemical industries.</a:t>
            </a:r>
          </a:p>
          <a:p>
            <a:pPr algn="just">
              <a:spcBef>
                <a:spcPts val="0"/>
              </a:spcBef>
              <a:buNone/>
            </a:pPr>
            <a:r>
              <a:rPr lang="en" sz="1800" dirty="0" smtClean="0"/>
              <a:t>A complete technology package offering all aspects covering design, engineering, and commissioning has been licensed.</a:t>
            </a:r>
          </a:p>
          <a:p>
            <a:pPr algn="just">
              <a:spcBef>
                <a:spcPts val="0"/>
              </a:spcBef>
              <a:buNone/>
            </a:pPr>
            <a:r>
              <a:rPr lang="en" sz="1800" dirty="0" smtClean="0"/>
              <a:t>Devan Supercritica Pvt Ltd, Pune is the licensee of this technology since December 2004.</a:t>
            </a:r>
          </a:p>
          <a:p>
            <a:pPr algn="just">
              <a:spcBef>
                <a:spcPts val="0"/>
              </a:spcBef>
              <a:buNone/>
            </a:pPr>
            <a:r>
              <a:rPr lang="en" sz="1800" dirty="0" smtClean="0"/>
              <a:t>Over ten turnkey projects bassed on this technology have been executed both in india and abroad.</a:t>
            </a:r>
          </a:p>
          <a:p>
            <a:pPr algn="just">
              <a:spcBef>
                <a:spcPts val="0"/>
              </a:spcBef>
              <a:buNone/>
            </a:pPr>
            <a:r>
              <a:rPr lang="en" sz="1800" dirty="0" smtClean="0"/>
              <a:t>The total outlay </a:t>
            </a:r>
            <a:r>
              <a:rPr lang="en" sz="1800" dirty="0" smtClean="0"/>
              <a:t>has </a:t>
            </a:r>
            <a:r>
              <a:rPr lang="en" sz="1800" dirty="0" smtClean="0"/>
              <a:t>aggregated to over INR 20 crores.</a:t>
            </a:r>
          </a:p>
        </p:txBody>
      </p:sp>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sp>
        <p:nvSpPr>
          <p:cNvPr id="17" name="Shape 269"/>
          <p:cNvSpPr txBox="1">
            <a:spLocks/>
          </p:cNvSpPr>
          <p:nvPr/>
        </p:nvSpPr>
        <p:spPr>
          <a:xfrm>
            <a:off x="167003" y="113016"/>
            <a:ext cx="1733716"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2000" b="1" dirty="0">
                <a:solidFill>
                  <a:srgbClr val="FFFFFF"/>
                </a:solidFill>
                <a:latin typeface="Roboto Condensed"/>
                <a:ea typeface="Roboto Condensed"/>
                <a:cs typeface="Roboto Condensed"/>
                <a:sym typeface="Roboto Condensed"/>
              </a:rPr>
              <a:t>LICENSING</a:t>
            </a:r>
          </a:p>
        </p:txBody>
      </p:sp>
      <p:grpSp>
        <p:nvGrpSpPr>
          <p:cNvPr id="58" name="Shape 607"/>
          <p:cNvGrpSpPr/>
          <p:nvPr/>
        </p:nvGrpSpPr>
        <p:grpSpPr>
          <a:xfrm>
            <a:off x="554804" y="1215692"/>
            <a:ext cx="130995" cy="185586"/>
            <a:chOff x="1923675" y="1633650"/>
            <a:chExt cx="436000" cy="435975"/>
          </a:xfrm>
        </p:grpSpPr>
        <p:sp>
          <p:nvSpPr>
            <p:cNvPr id="59"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5" name="Shape 607"/>
          <p:cNvGrpSpPr/>
          <p:nvPr/>
        </p:nvGrpSpPr>
        <p:grpSpPr>
          <a:xfrm>
            <a:off x="543826" y="2200522"/>
            <a:ext cx="130995" cy="185586"/>
            <a:chOff x="1923675" y="1633650"/>
            <a:chExt cx="436000" cy="435975"/>
          </a:xfrm>
        </p:grpSpPr>
        <p:sp>
          <p:nvSpPr>
            <p:cNvPr id="66"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2" name="Shape 607"/>
          <p:cNvGrpSpPr/>
          <p:nvPr/>
        </p:nvGrpSpPr>
        <p:grpSpPr>
          <a:xfrm>
            <a:off x="553804" y="2893416"/>
            <a:ext cx="130995" cy="185586"/>
            <a:chOff x="1923675" y="1633650"/>
            <a:chExt cx="436000" cy="435975"/>
          </a:xfrm>
        </p:grpSpPr>
        <p:sp>
          <p:nvSpPr>
            <p:cNvPr id="73"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9" name="Shape 607"/>
          <p:cNvGrpSpPr/>
          <p:nvPr/>
        </p:nvGrpSpPr>
        <p:grpSpPr>
          <a:xfrm>
            <a:off x="553804" y="3533143"/>
            <a:ext cx="130995" cy="185586"/>
            <a:chOff x="1923675" y="1633650"/>
            <a:chExt cx="436000" cy="435975"/>
          </a:xfrm>
        </p:grpSpPr>
        <p:sp>
          <p:nvSpPr>
            <p:cNvPr id="80"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6" name="Shape 607"/>
          <p:cNvGrpSpPr/>
          <p:nvPr/>
        </p:nvGrpSpPr>
        <p:grpSpPr>
          <a:xfrm>
            <a:off x="542179" y="4218567"/>
            <a:ext cx="130995" cy="185586"/>
            <a:chOff x="1923675" y="1633650"/>
            <a:chExt cx="436000" cy="435975"/>
          </a:xfrm>
        </p:grpSpPr>
        <p:sp>
          <p:nvSpPr>
            <p:cNvPr id="87"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696434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idx="4294967295"/>
          </p:nvPr>
        </p:nvSpPr>
        <p:spPr>
          <a:xfrm>
            <a:off x="685799" y="918606"/>
            <a:ext cx="7492429" cy="309664"/>
          </a:xfrm>
          <a:prstGeom prst="rect">
            <a:avLst/>
          </a:prstGeom>
        </p:spPr>
        <p:txBody>
          <a:bodyPr lIns="91425" tIns="91425" rIns="91425" bIns="91425" anchor="ctr" anchorCtr="0">
            <a:noAutofit/>
          </a:bodyPr>
          <a:lstStyle/>
          <a:p>
            <a:pPr lvl="0" rtl="0">
              <a:spcBef>
                <a:spcPts val="0"/>
              </a:spcBef>
              <a:buNone/>
            </a:pPr>
            <a:r>
              <a:rPr lang="en" sz="1600" dirty="0" smtClean="0">
                <a:solidFill>
                  <a:srgbClr val="FF9800"/>
                </a:solidFill>
              </a:rPr>
              <a:t>Licensing of WebNC: Machininng Through the Internet</a:t>
            </a:r>
            <a:endParaRPr lang="en" sz="1600" dirty="0">
              <a:solidFill>
                <a:srgbClr val="FF9800"/>
              </a:solidFill>
            </a:endParaRPr>
          </a:p>
        </p:txBody>
      </p:sp>
      <p:sp>
        <p:nvSpPr>
          <p:cNvPr id="250" name="Shape 250"/>
          <p:cNvSpPr txBox="1">
            <a:spLocks noGrp="1"/>
          </p:cNvSpPr>
          <p:nvPr>
            <p:ph type="subTitle" idx="4294967295"/>
          </p:nvPr>
        </p:nvSpPr>
        <p:spPr>
          <a:xfrm>
            <a:off x="685799" y="1359044"/>
            <a:ext cx="7492429" cy="2935554"/>
          </a:xfrm>
          <a:prstGeom prst="rect">
            <a:avLst/>
          </a:prstGeom>
        </p:spPr>
        <p:txBody>
          <a:bodyPr lIns="91425" tIns="91425" rIns="91425" bIns="91425" anchor="ctr" anchorCtr="0">
            <a:noAutofit/>
          </a:bodyPr>
          <a:lstStyle/>
          <a:p>
            <a:pPr algn="just">
              <a:spcBef>
                <a:spcPts val="0"/>
              </a:spcBef>
              <a:buNone/>
            </a:pPr>
            <a:r>
              <a:rPr lang="en" sz="1400" dirty="0" smtClean="0"/>
              <a:t>WebNC an internet bassed software enables integration of globally distributed product designers, process planers and  remote CNC machines during collaborative product development and telemanufacturing.</a:t>
            </a:r>
          </a:p>
          <a:p>
            <a:pPr algn="just">
              <a:spcBef>
                <a:spcPts val="0"/>
              </a:spcBef>
              <a:buNone/>
            </a:pPr>
            <a:r>
              <a:rPr lang="en" sz="1400" dirty="0" smtClean="0"/>
              <a:t>It was licensed to Hytech Educational Equipment Pvt Ltd, Pune with exclusive rights with a payment per license sold.</a:t>
            </a:r>
          </a:p>
          <a:p>
            <a:pPr algn="just">
              <a:spcBef>
                <a:spcPts val="0"/>
              </a:spcBef>
              <a:buNone/>
            </a:pPr>
            <a:r>
              <a:rPr lang="en" sz="1400" dirty="0" smtClean="0"/>
              <a:t>The compay could not market this product </a:t>
            </a:r>
            <a:r>
              <a:rPr lang="en" sz="1400" dirty="0" smtClean="0"/>
              <a:t>successfully </a:t>
            </a:r>
            <a:r>
              <a:rPr lang="en" sz="1400" dirty="0" smtClean="0"/>
              <a:t>beyond one year. One of the reason for its failure was that the core software was supposed to be downloaded from the inventor’s website and some clients faced network and access problem.</a:t>
            </a:r>
          </a:p>
          <a:p>
            <a:pPr algn="just">
              <a:spcBef>
                <a:spcPts val="0"/>
              </a:spcBef>
              <a:buNone/>
            </a:pPr>
            <a:r>
              <a:rPr lang="en" sz="1400" dirty="0" smtClean="0"/>
              <a:t>This lead to poor respon</a:t>
            </a:r>
            <a:r>
              <a:rPr lang="en-US" sz="1400" dirty="0" smtClean="0"/>
              <a:t>s</a:t>
            </a:r>
            <a:r>
              <a:rPr lang="en" sz="1400" dirty="0" smtClean="0"/>
              <a:t>e to li</a:t>
            </a:r>
            <a:r>
              <a:rPr lang="en-US" sz="1400" dirty="0"/>
              <a:t>c</a:t>
            </a:r>
            <a:r>
              <a:rPr lang="en" sz="1400" dirty="0" err="1" smtClean="0"/>
              <a:t>ensing</a:t>
            </a:r>
            <a:r>
              <a:rPr lang="en" sz="1400" dirty="0" smtClean="0"/>
              <a:t> and after the intial year it was not succesfully licensed </a:t>
            </a:r>
            <a:endParaRPr lang="en" sz="1400" dirty="0"/>
          </a:p>
        </p:txBody>
      </p:sp>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sp>
        <p:nvSpPr>
          <p:cNvPr id="17" name="Shape 269"/>
          <p:cNvSpPr txBox="1">
            <a:spLocks/>
          </p:cNvSpPr>
          <p:nvPr/>
        </p:nvSpPr>
        <p:spPr>
          <a:xfrm>
            <a:off x="167003" y="113016"/>
            <a:ext cx="1733716"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2000" b="1" dirty="0">
                <a:solidFill>
                  <a:srgbClr val="FFFFFF"/>
                </a:solidFill>
                <a:latin typeface="Roboto Condensed"/>
                <a:ea typeface="Roboto Condensed"/>
                <a:cs typeface="Roboto Condensed"/>
                <a:sym typeface="Roboto Condensed"/>
              </a:rPr>
              <a:t>LICENSING</a:t>
            </a:r>
          </a:p>
        </p:txBody>
      </p:sp>
      <p:grpSp>
        <p:nvGrpSpPr>
          <p:cNvPr id="58" name="Shape 607"/>
          <p:cNvGrpSpPr/>
          <p:nvPr/>
        </p:nvGrpSpPr>
        <p:grpSpPr>
          <a:xfrm>
            <a:off x="554804" y="1705510"/>
            <a:ext cx="130995" cy="185586"/>
            <a:chOff x="1923675" y="1633650"/>
            <a:chExt cx="436000" cy="435975"/>
          </a:xfrm>
        </p:grpSpPr>
        <p:sp>
          <p:nvSpPr>
            <p:cNvPr id="59"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5" name="Shape 607"/>
          <p:cNvGrpSpPr/>
          <p:nvPr/>
        </p:nvGrpSpPr>
        <p:grpSpPr>
          <a:xfrm>
            <a:off x="554804" y="2496620"/>
            <a:ext cx="130995" cy="185586"/>
            <a:chOff x="1923675" y="1633650"/>
            <a:chExt cx="436000" cy="435975"/>
          </a:xfrm>
        </p:grpSpPr>
        <p:sp>
          <p:nvSpPr>
            <p:cNvPr id="66"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2" name="Shape 607"/>
          <p:cNvGrpSpPr/>
          <p:nvPr/>
        </p:nvGrpSpPr>
        <p:grpSpPr>
          <a:xfrm>
            <a:off x="554804" y="3035452"/>
            <a:ext cx="130995" cy="185586"/>
            <a:chOff x="1923675" y="1633650"/>
            <a:chExt cx="436000" cy="435975"/>
          </a:xfrm>
        </p:grpSpPr>
        <p:sp>
          <p:nvSpPr>
            <p:cNvPr id="73"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9" name="Shape 607"/>
          <p:cNvGrpSpPr/>
          <p:nvPr/>
        </p:nvGrpSpPr>
        <p:grpSpPr>
          <a:xfrm>
            <a:off x="554804" y="3770615"/>
            <a:ext cx="130995" cy="185586"/>
            <a:chOff x="1923675" y="1633650"/>
            <a:chExt cx="436000" cy="435975"/>
          </a:xfrm>
        </p:grpSpPr>
        <p:sp>
          <p:nvSpPr>
            <p:cNvPr id="80"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378280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sp>
        <p:nvSpPr>
          <p:cNvPr id="17" name="Shape 269"/>
          <p:cNvSpPr txBox="1">
            <a:spLocks/>
          </p:cNvSpPr>
          <p:nvPr/>
        </p:nvSpPr>
        <p:spPr>
          <a:xfrm>
            <a:off x="0" y="102486"/>
            <a:ext cx="2463181"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smtClean="0">
                <a:solidFill>
                  <a:srgbClr val="FFFFFF"/>
                </a:solidFill>
                <a:latin typeface="Roboto Condensed"/>
                <a:ea typeface="Roboto Condensed"/>
                <a:cs typeface="Roboto Condensed"/>
                <a:sym typeface="Roboto Condensed"/>
              </a:rPr>
              <a:t>JOINT VENTURES</a:t>
            </a:r>
            <a:endParaRPr lang="en" sz="1600" b="1" dirty="0">
              <a:solidFill>
                <a:srgbClr val="FFFFFF"/>
              </a:solidFill>
              <a:latin typeface="Roboto Condensed"/>
              <a:ea typeface="Roboto Condensed"/>
              <a:cs typeface="Roboto Condensed"/>
              <a:sym typeface="Roboto Condensed"/>
            </a:endParaRPr>
          </a:p>
        </p:txBody>
      </p:sp>
      <p:sp>
        <p:nvSpPr>
          <p:cNvPr id="58" name="Shape 285"/>
          <p:cNvSpPr txBox="1">
            <a:spLocks/>
          </p:cNvSpPr>
          <p:nvPr/>
        </p:nvSpPr>
        <p:spPr>
          <a:xfrm>
            <a:off x="767992" y="1812202"/>
            <a:ext cx="7524751" cy="2122801"/>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spcAft>
                <a:spcPts val="1000"/>
              </a:spcAft>
              <a:buClr>
                <a:srgbClr val="C7D3E6"/>
              </a:buClr>
              <a:buSzPct val="100000"/>
            </a:pPr>
            <a:r>
              <a:rPr lang="en-US" sz="1800" dirty="0">
                <a:solidFill>
                  <a:srgbClr val="263248"/>
                </a:solidFill>
                <a:latin typeface="Roboto Condensed Light"/>
                <a:ea typeface="Roboto Condensed Light"/>
                <a:cs typeface="Roboto Condensed Light"/>
              </a:rPr>
              <a:t>A large number of start-up companies are coming up around academic patents through joint </a:t>
            </a:r>
            <a:r>
              <a:rPr lang="en-US" sz="1800" dirty="0" smtClean="0">
                <a:solidFill>
                  <a:srgbClr val="263248"/>
                </a:solidFill>
                <a:latin typeface="Roboto Condensed Light"/>
                <a:ea typeface="Roboto Condensed Light"/>
                <a:cs typeface="Roboto Condensed Light"/>
              </a:rPr>
              <a:t>ventures.</a:t>
            </a:r>
            <a:endParaRPr lang="en-US" sz="18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800" dirty="0" smtClean="0">
                <a:solidFill>
                  <a:srgbClr val="263248"/>
                </a:solidFill>
                <a:latin typeface="Roboto Condensed Light"/>
                <a:ea typeface="Roboto Condensed Light"/>
                <a:cs typeface="Roboto Condensed Light"/>
              </a:rPr>
              <a:t>Joint ventures with academic institutions help companies in creating new knowledge which can in turn generate more revenue and profits.</a:t>
            </a:r>
          </a:p>
          <a:p>
            <a:pPr algn="just">
              <a:spcAft>
                <a:spcPts val="1000"/>
              </a:spcAft>
              <a:buClr>
                <a:srgbClr val="C7D3E6"/>
              </a:buClr>
              <a:buSzPct val="100000"/>
            </a:pPr>
            <a:r>
              <a:rPr lang="en-US" sz="1800" dirty="0">
                <a:solidFill>
                  <a:srgbClr val="263248"/>
                </a:solidFill>
                <a:latin typeface="Roboto Condensed Light"/>
                <a:ea typeface="Roboto Condensed Light"/>
                <a:cs typeface="Roboto Condensed Light"/>
              </a:rPr>
              <a:t>Joint ventures with corporates help academic institutions in generating funds for research and development</a:t>
            </a:r>
            <a:r>
              <a:rPr lang="en-US" sz="1800" dirty="0" smtClean="0">
                <a:solidFill>
                  <a:srgbClr val="263248"/>
                </a:solidFill>
                <a:latin typeface="Roboto Condensed Light"/>
                <a:ea typeface="Roboto Condensed Light"/>
                <a:cs typeface="Roboto Condensed Light"/>
              </a:rPr>
              <a:t>.</a:t>
            </a:r>
          </a:p>
          <a:p>
            <a:pPr algn="just">
              <a:spcAft>
                <a:spcPts val="1000"/>
              </a:spcAft>
              <a:buClr>
                <a:srgbClr val="C7D3E6"/>
              </a:buClr>
              <a:buSzPct val="100000"/>
            </a:pPr>
            <a:endParaRPr lang="en-US" sz="1800" dirty="0" smtClean="0">
              <a:solidFill>
                <a:srgbClr val="263248"/>
              </a:solidFill>
              <a:latin typeface="Roboto Condensed Light"/>
              <a:ea typeface="Roboto Condensed Light"/>
              <a:cs typeface="Roboto Condensed Light"/>
            </a:endParaRPr>
          </a:p>
          <a:p>
            <a:pPr algn="just">
              <a:spcAft>
                <a:spcPts val="1000"/>
              </a:spcAft>
              <a:buClr>
                <a:srgbClr val="C7D3E6"/>
              </a:buClr>
              <a:buSzPct val="100000"/>
            </a:pPr>
            <a:endParaRPr lang="en" sz="1800" dirty="0">
              <a:solidFill>
                <a:srgbClr val="263248"/>
              </a:solidFill>
              <a:latin typeface="Roboto Condensed Light"/>
              <a:ea typeface="Roboto Condensed Light"/>
              <a:cs typeface="Roboto Condensed Light"/>
              <a:sym typeface="Roboto Condensed Light"/>
            </a:endParaRPr>
          </a:p>
        </p:txBody>
      </p:sp>
      <p:sp>
        <p:nvSpPr>
          <p:cNvPr id="5" name="Shape 249"/>
          <p:cNvSpPr txBox="1">
            <a:spLocks/>
          </p:cNvSpPr>
          <p:nvPr/>
        </p:nvSpPr>
        <p:spPr>
          <a:xfrm>
            <a:off x="767990" y="1043356"/>
            <a:ext cx="7492429" cy="3112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r>
              <a:rPr lang="en-US" sz="1600" dirty="0" smtClean="0">
                <a:solidFill>
                  <a:srgbClr val="FF9800"/>
                </a:solidFill>
              </a:rPr>
              <a:t>Key Features of Joint Ventures for Commercialization of Technology</a:t>
            </a:r>
            <a:endParaRPr lang="en" sz="1600" dirty="0">
              <a:solidFill>
                <a:srgbClr val="FF9800"/>
              </a:solidFill>
            </a:endParaRPr>
          </a:p>
        </p:txBody>
      </p:sp>
      <p:sp>
        <p:nvSpPr>
          <p:cNvPr id="7" name="Shape 619"/>
          <p:cNvSpPr/>
          <p:nvPr/>
        </p:nvSpPr>
        <p:spPr>
          <a:xfrm>
            <a:off x="575352" y="2661007"/>
            <a:ext cx="192639" cy="179352"/>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19"/>
          <p:cNvSpPr/>
          <p:nvPr/>
        </p:nvSpPr>
        <p:spPr>
          <a:xfrm>
            <a:off x="575351" y="3298005"/>
            <a:ext cx="192639" cy="179352"/>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19"/>
          <p:cNvSpPr/>
          <p:nvPr/>
        </p:nvSpPr>
        <p:spPr>
          <a:xfrm>
            <a:off x="575351" y="1967577"/>
            <a:ext cx="192639" cy="179352"/>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895762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idx="4294967295"/>
          </p:nvPr>
        </p:nvSpPr>
        <p:spPr>
          <a:xfrm>
            <a:off x="685799" y="927827"/>
            <a:ext cx="7492429" cy="309664"/>
          </a:xfrm>
          <a:prstGeom prst="rect">
            <a:avLst/>
          </a:prstGeom>
        </p:spPr>
        <p:txBody>
          <a:bodyPr lIns="91425" tIns="91425" rIns="91425" bIns="91425" anchor="ctr" anchorCtr="0">
            <a:noAutofit/>
          </a:bodyPr>
          <a:lstStyle/>
          <a:p>
            <a:pPr lvl="0" rtl="0">
              <a:spcBef>
                <a:spcPts val="0"/>
              </a:spcBef>
              <a:buNone/>
            </a:pPr>
            <a:r>
              <a:rPr lang="en" sz="1600" dirty="0" smtClean="0">
                <a:solidFill>
                  <a:srgbClr val="FF9800"/>
                </a:solidFill>
              </a:rPr>
              <a:t>Licensing of Fuel Additive Technology</a:t>
            </a:r>
            <a:endParaRPr lang="en" sz="1600" dirty="0">
              <a:solidFill>
                <a:srgbClr val="FF9800"/>
              </a:solidFill>
            </a:endParaRPr>
          </a:p>
        </p:txBody>
      </p:sp>
      <p:sp>
        <p:nvSpPr>
          <p:cNvPr id="250" name="Shape 250"/>
          <p:cNvSpPr txBox="1">
            <a:spLocks noGrp="1"/>
          </p:cNvSpPr>
          <p:nvPr>
            <p:ph type="subTitle" idx="4294967295"/>
          </p:nvPr>
        </p:nvSpPr>
        <p:spPr>
          <a:xfrm>
            <a:off x="685799" y="1359044"/>
            <a:ext cx="7492429" cy="2853360"/>
          </a:xfrm>
          <a:prstGeom prst="rect">
            <a:avLst/>
          </a:prstGeom>
        </p:spPr>
        <p:txBody>
          <a:bodyPr lIns="91425" tIns="91425" rIns="91425" bIns="91425" anchor="ctr" anchorCtr="0">
            <a:noAutofit/>
          </a:bodyPr>
          <a:lstStyle/>
          <a:p>
            <a:pPr algn="just">
              <a:spcBef>
                <a:spcPts val="0"/>
              </a:spcBef>
              <a:buNone/>
            </a:pPr>
            <a:r>
              <a:rPr lang="en" sz="1400" dirty="0" smtClean="0"/>
              <a:t>This technology was developed at IIT-Bombay through a collaborative development project sponsored by Abhitech Energycon Ltd.</a:t>
            </a:r>
          </a:p>
          <a:p>
            <a:pPr algn="just">
              <a:spcBef>
                <a:spcPts val="0"/>
              </a:spcBef>
              <a:buNone/>
            </a:pPr>
            <a:r>
              <a:rPr lang="en" sz="1400" dirty="0" smtClean="0"/>
              <a:t>This technology has been used to develop chemical formulation and marketed as “Thermal &amp; Thermact Technology”, widely used in chemical and petroleum industry.</a:t>
            </a:r>
          </a:p>
          <a:p>
            <a:pPr algn="just">
              <a:spcBef>
                <a:spcPts val="0"/>
              </a:spcBef>
              <a:buNone/>
            </a:pPr>
            <a:r>
              <a:rPr lang="en" sz="1400" dirty="0" smtClean="0"/>
              <a:t>This technology was initially licensed to </a:t>
            </a:r>
            <a:r>
              <a:rPr lang="en" sz="1400" dirty="0"/>
              <a:t>Abhitech Energycon Ltd</a:t>
            </a:r>
            <a:r>
              <a:rPr lang="en" sz="1400" dirty="0" smtClean="0"/>
              <a:t>. </a:t>
            </a:r>
            <a:r>
              <a:rPr lang="en-US" sz="1400" dirty="0" smtClean="0"/>
              <a:t>W</a:t>
            </a:r>
            <a:r>
              <a:rPr lang="en" sz="1400" dirty="0" smtClean="0"/>
              <a:t>ith exclusive rights for five years with an annual lump sum payment.</a:t>
            </a:r>
          </a:p>
          <a:p>
            <a:pPr algn="just">
              <a:spcBef>
                <a:spcPts val="0"/>
              </a:spcBef>
              <a:buNone/>
            </a:pPr>
            <a:r>
              <a:rPr lang="en" sz="1400" dirty="0" smtClean="0"/>
              <a:t>After five years, the license was renewed to the same company for another five ye</a:t>
            </a:r>
            <a:r>
              <a:rPr lang="en-US" sz="1400" dirty="0" err="1" smtClean="0"/>
              <a:t>ar</a:t>
            </a:r>
            <a:r>
              <a:rPr lang="en" sz="1400" dirty="0" smtClean="0"/>
              <a:t>s with an increased license and royalty money.</a:t>
            </a:r>
            <a:endParaRPr lang="en" sz="1400" dirty="0"/>
          </a:p>
        </p:txBody>
      </p:sp>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sp>
        <p:nvSpPr>
          <p:cNvPr id="17" name="Shape 269"/>
          <p:cNvSpPr txBox="1">
            <a:spLocks/>
          </p:cNvSpPr>
          <p:nvPr/>
        </p:nvSpPr>
        <p:spPr>
          <a:xfrm>
            <a:off x="0" y="114719"/>
            <a:ext cx="1990570"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a:solidFill>
                  <a:srgbClr val="FFFFFF"/>
                </a:solidFill>
                <a:latin typeface="Roboto Condensed"/>
                <a:ea typeface="Roboto Condensed"/>
                <a:cs typeface="Roboto Condensed"/>
                <a:sym typeface="Roboto Condensed"/>
              </a:rPr>
              <a:t>JOINT VENTURES</a:t>
            </a:r>
          </a:p>
        </p:txBody>
      </p:sp>
      <p:grpSp>
        <p:nvGrpSpPr>
          <p:cNvPr id="58" name="Shape 607"/>
          <p:cNvGrpSpPr/>
          <p:nvPr/>
        </p:nvGrpSpPr>
        <p:grpSpPr>
          <a:xfrm>
            <a:off x="543826" y="1765688"/>
            <a:ext cx="130995" cy="185586"/>
            <a:chOff x="1923675" y="1633650"/>
            <a:chExt cx="436000" cy="435975"/>
          </a:xfrm>
        </p:grpSpPr>
        <p:sp>
          <p:nvSpPr>
            <p:cNvPr id="59"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5" name="Shape 607"/>
          <p:cNvGrpSpPr/>
          <p:nvPr/>
        </p:nvGrpSpPr>
        <p:grpSpPr>
          <a:xfrm>
            <a:off x="554804" y="2344584"/>
            <a:ext cx="130995" cy="185586"/>
            <a:chOff x="1923675" y="1633650"/>
            <a:chExt cx="436000" cy="435975"/>
          </a:xfrm>
        </p:grpSpPr>
        <p:sp>
          <p:nvSpPr>
            <p:cNvPr id="66"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2" name="Shape 607"/>
          <p:cNvGrpSpPr/>
          <p:nvPr/>
        </p:nvGrpSpPr>
        <p:grpSpPr>
          <a:xfrm>
            <a:off x="543826" y="2878517"/>
            <a:ext cx="130995" cy="185586"/>
            <a:chOff x="1923675" y="1633650"/>
            <a:chExt cx="436000" cy="435975"/>
          </a:xfrm>
        </p:grpSpPr>
        <p:sp>
          <p:nvSpPr>
            <p:cNvPr id="73"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9" name="Shape 607"/>
          <p:cNvGrpSpPr/>
          <p:nvPr/>
        </p:nvGrpSpPr>
        <p:grpSpPr>
          <a:xfrm>
            <a:off x="554804" y="3444970"/>
            <a:ext cx="130995" cy="185586"/>
            <a:chOff x="1923675" y="1633650"/>
            <a:chExt cx="436000" cy="435975"/>
          </a:xfrm>
        </p:grpSpPr>
        <p:sp>
          <p:nvSpPr>
            <p:cNvPr id="80" name="Shape 60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0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1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1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1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1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621302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sp>
        <p:nvSpPr>
          <p:cNvPr id="17" name="Shape 269"/>
          <p:cNvSpPr txBox="1">
            <a:spLocks/>
          </p:cNvSpPr>
          <p:nvPr/>
        </p:nvSpPr>
        <p:spPr>
          <a:xfrm>
            <a:off x="0" y="102486"/>
            <a:ext cx="2463181"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smtClean="0">
                <a:solidFill>
                  <a:srgbClr val="FFFFFF"/>
                </a:solidFill>
                <a:latin typeface="Roboto Condensed"/>
                <a:ea typeface="Roboto Condensed"/>
                <a:cs typeface="Roboto Condensed"/>
                <a:sym typeface="Roboto Condensed"/>
              </a:rPr>
              <a:t>JOINT VENTURES</a:t>
            </a:r>
            <a:endParaRPr lang="en" sz="1600" b="1" dirty="0">
              <a:solidFill>
                <a:srgbClr val="FFFFFF"/>
              </a:solidFill>
              <a:latin typeface="Roboto Condensed"/>
              <a:ea typeface="Roboto Condensed"/>
              <a:cs typeface="Roboto Condensed"/>
              <a:sym typeface="Roboto Condensed"/>
            </a:endParaRPr>
          </a:p>
        </p:txBody>
      </p:sp>
      <p:sp>
        <p:nvSpPr>
          <p:cNvPr id="58" name="Shape 285"/>
          <p:cNvSpPr txBox="1">
            <a:spLocks/>
          </p:cNvSpPr>
          <p:nvPr/>
        </p:nvSpPr>
        <p:spPr>
          <a:xfrm>
            <a:off x="803197" y="1524525"/>
            <a:ext cx="7422013" cy="261596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spcAft>
                <a:spcPts val="1000"/>
              </a:spcAft>
              <a:buClr>
                <a:srgbClr val="C7D3E6"/>
              </a:buClr>
              <a:buSzPct val="100000"/>
            </a:pPr>
            <a:r>
              <a:rPr lang="en-US" dirty="0" smtClean="0">
                <a:solidFill>
                  <a:srgbClr val="263248"/>
                </a:solidFill>
                <a:latin typeface="Roboto Condensed Light"/>
                <a:ea typeface="Roboto Condensed Light"/>
                <a:cs typeface="Roboto Condensed Light"/>
              </a:rPr>
              <a:t>Intellectual </a:t>
            </a:r>
            <a:r>
              <a:rPr lang="en-US" dirty="0">
                <a:solidFill>
                  <a:srgbClr val="263248"/>
                </a:solidFill>
                <a:latin typeface="Roboto Condensed Light"/>
                <a:ea typeface="Roboto Condensed Light"/>
                <a:cs typeface="Roboto Condensed Light"/>
              </a:rPr>
              <a:t>Ventures and the Indian Institute of Technology Bombay </a:t>
            </a:r>
            <a:r>
              <a:rPr lang="en-US" dirty="0" smtClean="0">
                <a:solidFill>
                  <a:srgbClr val="263248"/>
                </a:solidFill>
                <a:latin typeface="Roboto Condensed Light"/>
                <a:ea typeface="Roboto Condensed Light"/>
                <a:cs typeface="Roboto Condensed Light"/>
              </a:rPr>
              <a:t>have signed </a:t>
            </a:r>
            <a:r>
              <a:rPr lang="en-US" dirty="0">
                <a:solidFill>
                  <a:srgbClr val="263248"/>
                </a:solidFill>
                <a:latin typeface="Roboto Condensed Light"/>
                <a:ea typeface="Roboto Condensed Light"/>
                <a:cs typeface="Roboto Condensed Light"/>
              </a:rPr>
              <a:t>a Memorandum of Understanding that is expected to result in the wider dissemination and practical utilization of inventions generated by IIT Bombay faculty, students, and staff</a:t>
            </a:r>
            <a:r>
              <a:rPr lang="en-US" dirty="0" smtClean="0">
                <a:solidFill>
                  <a:srgbClr val="263248"/>
                </a:solidFill>
                <a:latin typeface="Roboto Condensed Light"/>
                <a:ea typeface="Roboto Condensed Light"/>
                <a:cs typeface="Roboto Condensed Light"/>
              </a:rPr>
              <a:t>.</a:t>
            </a:r>
          </a:p>
          <a:p>
            <a:pPr algn="just">
              <a:spcAft>
                <a:spcPts val="1000"/>
              </a:spcAft>
              <a:buClr>
                <a:srgbClr val="C7D3E6"/>
              </a:buClr>
              <a:buSzPct val="100000"/>
            </a:pPr>
            <a:r>
              <a:rPr lang="en-US" dirty="0">
                <a:solidFill>
                  <a:srgbClr val="263248"/>
                </a:solidFill>
                <a:latin typeface="Roboto Condensed Light"/>
                <a:ea typeface="Roboto Condensed Light"/>
                <a:cs typeface="Roboto Condensed Light"/>
              </a:rPr>
              <a:t>Intellectual Ventures will both license IITB inventions accepted under this program and work on a number of possible commercialization strategies for them.</a:t>
            </a:r>
          </a:p>
          <a:p>
            <a:pPr algn="just">
              <a:spcAft>
                <a:spcPts val="1000"/>
              </a:spcAft>
              <a:buClr>
                <a:srgbClr val="C7D3E6"/>
              </a:buClr>
              <a:buSzPct val="100000"/>
            </a:pPr>
            <a:r>
              <a:rPr lang="en-US" dirty="0">
                <a:solidFill>
                  <a:srgbClr val="263248"/>
                </a:solidFill>
                <a:latin typeface="Roboto Condensed Light"/>
                <a:ea typeface="Roboto Condensed Light"/>
                <a:cs typeface="Roboto Condensed Light"/>
              </a:rPr>
              <a:t>Intellectual Ventures will pay IITB fees for such licensing and will also bear the patenting costs associated with these inventions.</a:t>
            </a:r>
          </a:p>
          <a:p>
            <a:pPr algn="just">
              <a:spcAft>
                <a:spcPts val="1000"/>
              </a:spcAft>
              <a:buClr>
                <a:srgbClr val="C7D3E6"/>
              </a:buClr>
              <a:buSzPct val="100000"/>
            </a:pPr>
            <a:r>
              <a:rPr lang="en-US" dirty="0">
                <a:solidFill>
                  <a:srgbClr val="263248"/>
                </a:solidFill>
                <a:latin typeface="Roboto Condensed Light"/>
                <a:ea typeface="Roboto Condensed Light"/>
                <a:cs typeface="Roboto Condensed Light"/>
              </a:rPr>
              <a:t>This partnership is not exclusive and allows both IIT Bombay and Intellectual Ventures to engage with others for IP related matters. </a:t>
            </a:r>
          </a:p>
          <a:p>
            <a:pPr algn="just">
              <a:spcAft>
                <a:spcPts val="1000"/>
              </a:spcAft>
              <a:buClr>
                <a:srgbClr val="C7D3E6"/>
              </a:buClr>
              <a:buSzPct val="100000"/>
            </a:pPr>
            <a:endParaRPr lang="en" sz="1800" dirty="0">
              <a:solidFill>
                <a:srgbClr val="263248"/>
              </a:solidFill>
              <a:latin typeface="Roboto Condensed Light"/>
              <a:ea typeface="Roboto Condensed Light"/>
              <a:cs typeface="Roboto Condensed Light"/>
              <a:sym typeface="Roboto Condensed Light"/>
            </a:endParaRPr>
          </a:p>
        </p:txBody>
      </p:sp>
      <p:sp>
        <p:nvSpPr>
          <p:cNvPr id="5" name="Shape 249"/>
          <p:cNvSpPr txBox="1">
            <a:spLocks/>
          </p:cNvSpPr>
          <p:nvPr/>
        </p:nvSpPr>
        <p:spPr>
          <a:xfrm>
            <a:off x="767990" y="792310"/>
            <a:ext cx="7492429" cy="393372"/>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r>
              <a:rPr lang="en-US" sz="1600" dirty="0" smtClean="0">
                <a:solidFill>
                  <a:srgbClr val="FF9800"/>
                </a:solidFill>
              </a:rPr>
              <a:t>IIT-Bombay </a:t>
            </a:r>
            <a:r>
              <a:rPr lang="en-US" sz="1600" dirty="0">
                <a:solidFill>
                  <a:srgbClr val="FF9800"/>
                </a:solidFill>
              </a:rPr>
              <a:t>and Intellectual </a:t>
            </a:r>
            <a:r>
              <a:rPr lang="en-US" sz="1600" dirty="0" smtClean="0">
                <a:solidFill>
                  <a:srgbClr val="FF9800"/>
                </a:solidFill>
              </a:rPr>
              <a:t>Ventures MOU for IP Commercialization</a:t>
            </a:r>
            <a:endParaRPr lang="en-US" sz="1600" dirty="0">
              <a:solidFill>
                <a:srgbClr val="FF9800"/>
              </a:solidFill>
            </a:endParaRPr>
          </a:p>
        </p:txBody>
      </p:sp>
      <p:grpSp>
        <p:nvGrpSpPr>
          <p:cNvPr id="11" name="Shape 537"/>
          <p:cNvGrpSpPr/>
          <p:nvPr/>
        </p:nvGrpSpPr>
        <p:grpSpPr>
          <a:xfrm>
            <a:off x="672821" y="1657047"/>
            <a:ext cx="124408" cy="136743"/>
            <a:chOff x="590250" y="244200"/>
            <a:chExt cx="407975" cy="532175"/>
          </a:xfrm>
        </p:grpSpPr>
        <p:sp>
          <p:nvSpPr>
            <p:cNvPr id="12" name="Shape 538"/>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9"/>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40"/>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41"/>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42"/>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43"/>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44"/>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45"/>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46"/>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47"/>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48"/>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49"/>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37"/>
          <p:cNvGrpSpPr/>
          <p:nvPr/>
        </p:nvGrpSpPr>
        <p:grpSpPr>
          <a:xfrm>
            <a:off x="661779" y="2406594"/>
            <a:ext cx="124408" cy="136743"/>
            <a:chOff x="590250" y="244200"/>
            <a:chExt cx="407975" cy="532175"/>
          </a:xfrm>
        </p:grpSpPr>
        <p:sp>
          <p:nvSpPr>
            <p:cNvPr id="28" name="Shape 538"/>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39"/>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540"/>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541"/>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542"/>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43"/>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44"/>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545"/>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546"/>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547"/>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8"/>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549"/>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550"/>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551"/>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2" name="Shape 537"/>
          <p:cNvGrpSpPr/>
          <p:nvPr/>
        </p:nvGrpSpPr>
        <p:grpSpPr>
          <a:xfrm>
            <a:off x="652494" y="2947319"/>
            <a:ext cx="124408" cy="136743"/>
            <a:chOff x="590250" y="244200"/>
            <a:chExt cx="407975" cy="532175"/>
          </a:xfrm>
        </p:grpSpPr>
        <p:sp>
          <p:nvSpPr>
            <p:cNvPr id="43" name="Shape 538"/>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539"/>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540"/>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41"/>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42"/>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43"/>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44"/>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45"/>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46"/>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47"/>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48"/>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9"/>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0"/>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51"/>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7" name="Shape 537"/>
          <p:cNvGrpSpPr/>
          <p:nvPr/>
        </p:nvGrpSpPr>
        <p:grpSpPr>
          <a:xfrm>
            <a:off x="661779" y="3485296"/>
            <a:ext cx="124408" cy="136743"/>
            <a:chOff x="590250" y="244200"/>
            <a:chExt cx="407975" cy="532175"/>
          </a:xfrm>
        </p:grpSpPr>
        <p:sp>
          <p:nvSpPr>
            <p:cNvPr id="59" name="Shape 538"/>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39"/>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540"/>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541"/>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42"/>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43"/>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44"/>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45"/>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46"/>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547"/>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548"/>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549"/>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550"/>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551"/>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295619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sp>
        <p:nvSpPr>
          <p:cNvPr id="17" name="Shape 269"/>
          <p:cNvSpPr txBox="1">
            <a:spLocks/>
          </p:cNvSpPr>
          <p:nvPr/>
        </p:nvSpPr>
        <p:spPr>
          <a:xfrm>
            <a:off x="0" y="102486"/>
            <a:ext cx="2463181"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smtClean="0">
                <a:solidFill>
                  <a:srgbClr val="FFFFFF"/>
                </a:solidFill>
                <a:latin typeface="Roboto Condensed"/>
                <a:ea typeface="Roboto Condensed"/>
                <a:cs typeface="Roboto Condensed"/>
                <a:sym typeface="Roboto Condensed"/>
              </a:rPr>
              <a:t>JOINT VENTURES</a:t>
            </a:r>
            <a:endParaRPr lang="en" sz="1600" b="1" dirty="0">
              <a:solidFill>
                <a:srgbClr val="FFFFFF"/>
              </a:solidFill>
              <a:latin typeface="Roboto Condensed"/>
              <a:ea typeface="Roboto Condensed"/>
              <a:cs typeface="Roboto Condensed"/>
              <a:sym typeface="Roboto Condensed"/>
            </a:endParaRPr>
          </a:p>
        </p:txBody>
      </p:sp>
      <p:sp>
        <p:nvSpPr>
          <p:cNvPr id="58" name="Shape 285"/>
          <p:cNvSpPr txBox="1">
            <a:spLocks/>
          </p:cNvSpPr>
          <p:nvPr/>
        </p:nvSpPr>
        <p:spPr>
          <a:xfrm>
            <a:off x="803197" y="620750"/>
            <a:ext cx="7422013" cy="261596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spcAft>
                <a:spcPts val="1000"/>
              </a:spcAft>
              <a:buClr>
                <a:srgbClr val="C7D3E6"/>
              </a:buClr>
              <a:buSzPct val="100000"/>
            </a:pPr>
            <a:r>
              <a:rPr lang="en-US" dirty="0" smtClean="0">
                <a:solidFill>
                  <a:srgbClr val="263248"/>
                </a:solidFill>
                <a:latin typeface="Roboto Condensed Light"/>
                <a:ea typeface="Roboto Condensed Light"/>
                <a:cs typeface="Roboto Condensed Light"/>
              </a:rPr>
              <a:t>Robert Bosch Center for Cyber-Physical Systems </a:t>
            </a:r>
          </a:p>
          <a:p>
            <a:pPr algn="just">
              <a:spcAft>
                <a:spcPts val="1000"/>
              </a:spcAft>
              <a:buClr>
                <a:srgbClr val="C7D3E6"/>
              </a:buClr>
              <a:buSzPct val="100000"/>
            </a:pPr>
            <a:endParaRPr lang="en-US" dirty="0" smtClean="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dirty="0" smtClean="0">
                <a:solidFill>
                  <a:srgbClr val="263248"/>
                </a:solidFill>
                <a:latin typeface="Roboto Condensed Light"/>
                <a:ea typeface="Roboto Condensed Light"/>
                <a:cs typeface="Roboto Condensed Light"/>
              </a:rPr>
              <a:t>Oxford University Innovation – Consulting (Technical, Academic, and Innovation), Clinical Outcome/Assessment Services</a:t>
            </a:r>
            <a:endParaRPr lang="en-US" dirty="0">
              <a:solidFill>
                <a:srgbClr val="263248"/>
              </a:solidFill>
              <a:latin typeface="Roboto Condensed Light"/>
              <a:ea typeface="Roboto Condensed Light"/>
              <a:cs typeface="Roboto Condensed Light"/>
            </a:endParaRPr>
          </a:p>
          <a:p>
            <a:pPr algn="just">
              <a:spcAft>
                <a:spcPts val="1000"/>
              </a:spcAft>
              <a:buClr>
                <a:srgbClr val="C7D3E6"/>
              </a:buClr>
              <a:buSzPct val="100000"/>
            </a:pPr>
            <a:endParaRPr lang="en-US" dirty="0" smtClean="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dirty="0" smtClean="0">
                <a:solidFill>
                  <a:srgbClr val="263248"/>
                </a:solidFill>
                <a:latin typeface="Roboto Condensed Light"/>
                <a:ea typeface="Roboto Condensed Light"/>
                <a:cs typeface="Roboto Condensed Light"/>
              </a:rPr>
              <a:t>Spin Outs such as </a:t>
            </a:r>
            <a:r>
              <a:rPr lang="en-US" dirty="0" err="1" smtClean="0">
                <a:solidFill>
                  <a:srgbClr val="263248"/>
                </a:solidFill>
                <a:latin typeface="Roboto Condensed Light"/>
                <a:ea typeface="Roboto Condensed Light"/>
                <a:cs typeface="Roboto Condensed Light"/>
              </a:rPr>
              <a:t>Bigtec</a:t>
            </a:r>
            <a:r>
              <a:rPr lang="en-US" dirty="0" smtClean="0">
                <a:solidFill>
                  <a:srgbClr val="263248"/>
                </a:solidFill>
                <a:latin typeface="Roboto Condensed Light"/>
                <a:ea typeface="Roboto Condensed Light"/>
                <a:cs typeface="Roboto Condensed Light"/>
              </a:rPr>
              <a:t> from </a:t>
            </a:r>
            <a:r>
              <a:rPr lang="en-US" dirty="0" err="1" smtClean="0">
                <a:solidFill>
                  <a:srgbClr val="263248"/>
                </a:solidFill>
                <a:latin typeface="Roboto Condensed Light"/>
                <a:ea typeface="Roboto Condensed Light"/>
                <a:cs typeface="Roboto Condensed Light"/>
              </a:rPr>
              <a:t>IISc</a:t>
            </a:r>
            <a:r>
              <a:rPr lang="en-US" dirty="0">
                <a:solidFill>
                  <a:srgbClr val="263248"/>
                </a:solidFill>
                <a:latin typeface="Roboto Condensed Light"/>
                <a:ea typeface="Roboto Condensed Light"/>
                <a:cs typeface="Roboto Condensed Light"/>
              </a:rPr>
              <a:t> </a:t>
            </a:r>
          </a:p>
          <a:p>
            <a:pPr algn="just">
              <a:spcAft>
                <a:spcPts val="1000"/>
              </a:spcAft>
              <a:buClr>
                <a:srgbClr val="C7D3E6"/>
              </a:buClr>
              <a:buSzPct val="100000"/>
            </a:pPr>
            <a:endParaRPr lang="en-US" dirty="0" smtClean="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dirty="0" smtClean="0">
                <a:solidFill>
                  <a:srgbClr val="263248"/>
                </a:solidFill>
                <a:latin typeface="Roboto Condensed Light"/>
                <a:ea typeface="Roboto Condensed Light"/>
                <a:cs typeface="Roboto Condensed Light"/>
              </a:rPr>
              <a:t>Start an Incubator with start-ups having specific technical focus areas</a:t>
            </a:r>
            <a:endParaRPr lang="en-US" dirty="0">
              <a:solidFill>
                <a:srgbClr val="263248"/>
              </a:solidFill>
              <a:latin typeface="Roboto Condensed Light"/>
              <a:ea typeface="Roboto Condensed Light"/>
              <a:cs typeface="Roboto Condensed Light"/>
            </a:endParaRPr>
          </a:p>
          <a:p>
            <a:pPr algn="just">
              <a:spcAft>
                <a:spcPts val="1000"/>
              </a:spcAft>
              <a:buClr>
                <a:srgbClr val="C7D3E6"/>
              </a:buClr>
              <a:buSzPct val="100000"/>
            </a:pPr>
            <a:endParaRPr lang="en-US" dirty="0" smtClean="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dirty="0" smtClean="0">
                <a:solidFill>
                  <a:srgbClr val="263248"/>
                </a:solidFill>
                <a:latin typeface="Roboto Condensed Light"/>
                <a:ea typeface="Roboto Condensed Light"/>
                <a:cs typeface="Roboto Condensed Light"/>
              </a:rPr>
              <a:t>New </a:t>
            </a:r>
            <a:r>
              <a:rPr lang="en-US" dirty="0" err="1" smtClean="0">
                <a:solidFill>
                  <a:srgbClr val="263248"/>
                </a:solidFill>
                <a:latin typeface="Roboto Condensed Light"/>
                <a:ea typeface="Roboto Condensed Light"/>
                <a:cs typeface="Roboto Condensed Light"/>
              </a:rPr>
              <a:t>Millennuim</a:t>
            </a:r>
            <a:r>
              <a:rPr lang="en-US" dirty="0" smtClean="0">
                <a:solidFill>
                  <a:srgbClr val="263248"/>
                </a:solidFill>
                <a:latin typeface="Roboto Condensed Light"/>
                <a:ea typeface="Roboto Condensed Light"/>
                <a:cs typeface="Roboto Condensed Light"/>
              </a:rPr>
              <a:t> India Technology Leadership Initiative (NMITLI): </a:t>
            </a:r>
            <a:r>
              <a:rPr lang="en-US" dirty="0" err="1" smtClean="0">
                <a:solidFill>
                  <a:srgbClr val="263248"/>
                </a:solidFill>
                <a:latin typeface="Roboto Condensed Light"/>
                <a:ea typeface="Roboto Condensed Light"/>
                <a:cs typeface="Roboto Condensed Light"/>
              </a:rPr>
              <a:t>Desoris</a:t>
            </a:r>
            <a:r>
              <a:rPr lang="en-US" dirty="0" smtClean="0">
                <a:solidFill>
                  <a:srgbClr val="263248"/>
                </a:solidFill>
                <a:latin typeface="Roboto Condensed Light"/>
                <a:ea typeface="Roboto Condensed Light"/>
                <a:cs typeface="Roboto Condensed Light"/>
              </a:rPr>
              <a:t> with CDRI + NIPER + </a:t>
            </a:r>
            <a:r>
              <a:rPr lang="en-US" dirty="0" err="1" smtClean="0">
                <a:solidFill>
                  <a:srgbClr val="263248"/>
                </a:solidFill>
                <a:latin typeface="Roboto Condensed Light"/>
                <a:ea typeface="Roboto Condensed Light"/>
                <a:cs typeface="Roboto Condensed Light"/>
              </a:rPr>
              <a:t>Lupin</a:t>
            </a:r>
            <a:endParaRPr lang="en-US" dirty="0" smtClean="0">
              <a:solidFill>
                <a:srgbClr val="263248"/>
              </a:solidFill>
              <a:latin typeface="Roboto Condensed Light"/>
              <a:ea typeface="Roboto Condensed Light"/>
              <a:cs typeface="Roboto Condensed Light"/>
            </a:endParaRPr>
          </a:p>
          <a:p>
            <a:pPr algn="just">
              <a:spcAft>
                <a:spcPts val="1000"/>
              </a:spcAft>
              <a:buClr>
                <a:srgbClr val="C7D3E6"/>
              </a:buClr>
              <a:buSzPct val="100000"/>
            </a:pPr>
            <a:endParaRPr lang="en-US"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dirty="0" smtClean="0">
                <a:solidFill>
                  <a:srgbClr val="263248"/>
                </a:solidFill>
                <a:latin typeface="Roboto Condensed Light"/>
                <a:ea typeface="Roboto Condensed Light"/>
                <a:cs typeface="Roboto Condensed Light"/>
              </a:rPr>
              <a:t>SBIRI (Small Businesses), NAIP (National Agricultural Innovation), and Technology Business Incubators such as ones created at IIT Delhi, IIT Chennai, IT BHU, etc.</a:t>
            </a:r>
          </a:p>
          <a:p>
            <a:pPr algn="just">
              <a:spcAft>
                <a:spcPts val="1000"/>
              </a:spcAft>
              <a:buClr>
                <a:srgbClr val="C7D3E6"/>
              </a:buClr>
              <a:buSzPct val="100000"/>
            </a:pPr>
            <a:endParaRPr lang="en-US" dirty="0">
              <a:solidFill>
                <a:srgbClr val="263248"/>
              </a:solidFill>
              <a:latin typeface="Roboto Condensed Light"/>
              <a:ea typeface="Roboto Condensed Light"/>
              <a:cs typeface="Roboto Condensed Light"/>
            </a:endParaRPr>
          </a:p>
          <a:p>
            <a:pPr algn="just">
              <a:spcAft>
                <a:spcPts val="1000"/>
              </a:spcAft>
              <a:buClr>
                <a:srgbClr val="C7D3E6"/>
              </a:buClr>
              <a:buSzPct val="100000"/>
            </a:pPr>
            <a:endParaRPr lang="en-US" dirty="0">
              <a:solidFill>
                <a:srgbClr val="263248"/>
              </a:solidFill>
              <a:latin typeface="Roboto Condensed Light"/>
              <a:ea typeface="Roboto Condensed Light"/>
              <a:cs typeface="Roboto Condensed Light"/>
            </a:endParaRPr>
          </a:p>
        </p:txBody>
      </p:sp>
    </p:spTree>
    <p:extLst>
      <p:ext uri="{BB962C8B-B14F-4D97-AF65-F5344CB8AC3E}">
        <p14:creationId xmlns:p14="http://schemas.microsoft.com/office/powerpoint/2010/main" val="2056406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sp>
        <p:nvSpPr>
          <p:cNvPr id="17" name="Shape 269"/>
          <p:cNvSpPr txBox="1">
            <a:spLocks/>
          </p:cNvSpPr>
          <p:nvPr/>
        </p:nvSpPr>
        <p:spPr>
          <a:xfrm>
            <a:off x="0" y="102486"/>
            <a:ext cx="2463181"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smtClean="0">
                <a:solidFill>
                  <a:srgbClr val="FFFFFF"/>
                </a:solidFill>
                <a:latin typeface="Roboto Condensed"/>
                <a:ea typeface="Roboto Condensed"/>
                <a:cs typeface="Roboto Condensed"/>
                <a:sym typeface="Roboto Condensed"/>
              </a:rPr>
              <a:t>JOINT VENTURES</a:t>
            </a:r>
            <a:endParaRPr lang="en" sz="1600" b="1" dirty="0">
              <a:solidFill>
                <a:srgbClr val="FFFFFF"/>
              </a:solidFill>
              <a:latin typeface="Roboto Condensed"/>
              <a:ea typeface="Roboto Condensed"/>
              <a:cs typeface="Roboto Condensed"/>
              <a:sym typeface="Roboto Condensed"/>
            </a:endParaRPr>
          </a:p>
        </p:txBody>
      </p:sp>
      <p:sp>
        <p:nvSpPr>
          <p:cNvPr id="5" name="Shape 249"/>
          <p:cNvSpPr txBox="1">
            <a:spLocks/>
          </p:cNvSpPr>
          <p:nvPr/>
        </p:nvSpPr>
        <p:spPr>
          <a:xfrm>
            <a:off x="767990" y="792310"/>
            <a:ext cx="7492429" cy="393372"/>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Condensed"/>
              <a:buNone/>
              <a:defRPr sz="2000" b="1" i="0" u="none" strike="noStrike" cap="none">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r>
              <a:rPr lang="en-US" sz="1600" dirty="0" smtClean="0">
                <a:solidFill>
                  <a:srgbClr val="FF9800"/>
                </a:solidFill>
              </a:rPr>
              <a:t>Another Exemplary Model Being Followed</a:t>
            </a:r>
          </a:p>
        </p:txBody>
      </p:sp>
      <p:pic>
        <p:nvPicPr>
          <p:cNvPr id="1026" name="Picture 2" descr="ttps://innovation.ox.ac.uk/wp-content/uploads/2014/08/Smart-IP-Sche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293" y="1212112"/>
            <a:ext cx="5241851" cy="393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909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sp>
        <p:nvSpPr>
          <p:cNvPr id="17" name="Shape 269"/>
          <p:cNvSpPr txBox="1">
            <a:spLocks/>
          </p:cNvSpPr>
          <p:nvPr/>
        </p:nvSpPr>
        <p:spPr>
          <a:xfrm>
            <a:off x="554805" y="96232"/>
            <a:ext cx="797229"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smtClean="0">
                <a:solidFill>
                  <a:srgbClr val="FFFFFF"/>
                </a:solidFill>
                <a:latin typeface="Roboto Condensed"/>
                <a:ea typeface="Roboto Condensed"/>
                <a:cs typeface="Roboto Condensed"/>
                <a:sym typeface="Roboto Condensed"/>
              </a:rPr>
              <a:t>TIFR</a:t>
            </a:r>
            <a:endParaRPr lang="en" sz="1600" b="1" dirty="0">
              <a:solidFill>
                <a:srgbClr val="FFFFFF"/>
              </a:solidFill>
              <a:latin typeface="Roboto Condensed"/>
              <a:ea typeface="Roboto Condensed"/>
              <a:cs typeface="Roboto Condensed"/>
              <a:sym typeface="Roboto Condensed"/>
            </a:endParaRPr>
          </a:p>
        </p:txBody>
      </p:sp>
      <p:sp>
        <p:nvSpPr>
          <p:cNvPr id="58" name="Shape 285"/>
          <p:cNvSpPr txBox="1">
            <a:spLocks/>
          </p:cNvSpPr>
          <p:nvPr/>
        </p:nvSpPr>
        <p:spPr>
          <a:xfrm>
            <a:off x="864842" y="723374"/>
            <a:ext cx="7422013" cy="3462392"/>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Offer Small-Upfront Costs for incentivizing licensing with higher royalty on actual commercialization.</a:t>
            </a: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File Provisionals -&gt; Ask Inventors to Find potential Partners in 12 months -&gt; File Complete + PCT basis previous step -&gt; File National Phases only when a Partner is tied up with</a:t>
            </a: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US Filing is a Small-entity based filing and not a Large Entity</a:t>
            </a: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Be flexible on the terms – offer only non-exclusive licenses</a:t>
            </a:r>
          </a:p>
          <a:p>
            <a:pPr algn="just">
              <a:spcAft>
                <a:spcPts val="1000"/>
              </a:spcAft>
              <a:buClr>
                <a:srgbClr val="C7D3E6"/>
              </a:buClr>
              <a:buSzPct val="100000"/>
            </a:pPr>
            <a:endParaRPr lang="en-US" sz="1600" dirty="0" smtClean="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Draft Patent Applications with some specific implementation use cases</a:t>
            </a:r>
            <a:endParaRPr lang="en-US" sz="1600" dirty="0">
              <a:solidFill>
                <a:srgbClr val="263248"/>
              </a:solidFill>
              <a:latin typeface="Roboto Condensed Light"/>
              <a:ea typeface="Roboto Condensed Light"/>
              <a:cs typeface="Roboto Condensed Light"/>
            </a:endParaRPr>
          </a:p>
        </p:txBody>
      </p:sp>
    </p:spTree>
    <p:extLst>
      <p:ext uri="{BB962C8B-B14F-4D97-AF65-F5344CB8AC3E}">
        <p14:creationId xmlns:p14="http://schemas.microsoft.com/office/powerpoint/2010/main" val="3218900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sp>
        <p:nvSpPr>
          <p:cNvPr id="17" name="Shape 269"/>
          <p:cNvSpPr txBox="1">
            <a:spLocks/>
          </p:cNvSpPr>
          <p:nvPr/>
        </p:nvSpPr>
        <p:spPr>
          <a:xfrm>
            <a:off x="554805" y="96232"/>
            <a:ext cx="797229"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smtClean="0">
                <a:solidFill>
                  <a:srgbClr val="FFFFFF"/>
                </a:solidFill>
                <a:latin typeface="Roboto Condensed"/>
                <a:ea typeface="Roboto Condensed"/>
                <a:cs typeface="Roboto Condensed"/>
                <a:sym typeface="Roboto Condensed"/>
              </a:rPr>
              <a:t>TIFR</a:t>
            </a:r>
            <a:endParaRPr lang="en" sz="1600" b="1" dirty="0">
              <a:solidFill>
                <a:srgbClr val="FFFFFF"/>
              </a:solidFill>
              <a:latin typeface="Roboto Condensed"/>
              <a:ea typeface="Roboto Condensed"/>
              <a:cs typeface="Roboto Condensed"/>
              <a:sym typeface="Roboto Condensed"/>
            </a:endParaRPr>
          </a:p>
        </p:txBody>
      </p:sp>
      <p:sp>
        <p:nvSpPr>
          <p:cNvPr id="58" name="Shape 285"/>
          <p:cNvSpPr txBox="1">
            <a:spLocks/>
          </p:cNvSpPr>
          <p:nvPr/>
        </p:nvSpPr>
        <p:spPr>
          <a:xfrm>
            <a:off x="864842" y="702104"/>
            <a:ext cx="7422013" cy="3462392"/>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spcAft>
                <a:spcPts val="1000"/>
              </a:spcAft>
              <a:buClr>
                <a:srgbClr val="C7D3E6"/>
              </a:buClr>
              <a:buSzPct val="100000"/>
            </a:pPr>
            <a:r>
              <a:rPr lang="en-US" sz="1600" dirty="0">
                <a:solidFill>
                  <a:srgbClr val="263248"/>
                </a:solidFill>
                <a:latin typeface="Roboto Condensed Light"/>
                <a:ea typeface="Roboto Condensed Light"/>
                <a:cs typeface="Roboto Condensed Light"/>
              </a:rPr>
              <a:t>Set up an IP policy and process to streamline </a:t>
            </a:r>
            <a:r>
              <a:rPr lang="en-US" sz="1600" dirty="0" smtClean="0">
                <a:solidFill>
                  <a:srgbClr val="263248"/>
                </a:solidFill>
                <a:latin typeface="Roboto Condensed Light"/>
                <a:ea typeface="Roboto Condensed Light"/>
                <a:cs typeface="Roboto Condensed Light"/>
              </a:rPr>
              <a:t>IP </a:t>
            </a:r>
            <a:r>
              <a:rPr lang="en-US" sz="1600" dirty="0">
                <a:solidFill>
                  <a:srgbClr val="263248"/>
                </a:solidFill>
                <a:latin typeface="Roboto Condensed Light"/>
                <a:ea typeface="Roboto Condensed Light"/>
                <a:cs typeface="Roboto Condensed Light"/>
              </a:rPr>
              <a:t>generation within the </a:t>
            </a:r>
            <a:r>
              <a:rPr lang="en-US" sz="1600" dirty="0" smtClean="0">
                <a:solidFill>
                  <a:srgbClr val="263248"/>
                </a:solidFill>
                <a:latin typeface="Roboto Condensed Light"/>
                <a:ea typeface="Roboto Condensed Light"/>
                <a:cs typeface="Roboto Condensed Light"/>
              </a:rPr>
              <a:t>organization </a:t>
            </a:r>
            <a:r>
              <a:rPr lang="en-US" sz="1600" dirty="0">
                <a:solidFill>
                  <a:srgbClr val="263248"/>
                </a:solidFill>
                <a:latin typeface="Roboto Condensed Light"/>
                <a:ea typeface="Roboto Condensed Light"/>
                <a:cs typeface="Roboto Condensed Light"/>
              </a:rPr>
              <a:t>and have an in-house expert team to implement the </a:t>
            </a:r>
            <a:r>
              <a:rPr lang="en-US" sz="1600" dirty="0" smtClean="0">
                <a:solidFill>
                  <a:srgbClr val="263248"/>
                </a:solidFill>
                <a:latin typeface="Roboto Condensed Light"/>
                <a:ea typeface="Roboto Condensed Light"/>
                <a:cs typeface="Roboto Condensed Light"/>
              </a:rPr>
              <a:t>same.</a:t>
            </a: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Setting up a Technology </a:t>
            </a:r>
            <a:r>
              <a:rPr lang="en-US" sz="1600" dirty="0">
                <a:solidFill>
                  <a:srgbClr val="263248"/>
                </a:solidFill>
                <a:latin typeface="Roboto Condensed Light"/>
                <a:ea typeface="Roboto Condensed Light"/>
                <a:cs typeface="Roboto Condensed Light"/>
              </a:rPr>
              <a:t>Transfer </a:t>
            </a:r>
            <a:r>
              <a:rPr lang="en-US" sz="1600" dirty="0" smtClean="0">
                <a:solidFill>
                  <a:srgbClr val="263248"/>
                </a:solidFill>
                <a:latin typeface="Roboto Condensed Light"/>
                <a:ea typeface="Roboto Condensed Light"/>
                <a:cs typeface="Roboto Condensed Light"/>
              </a:rPr>
              <a:t>Office </a:t>
            </a:r>
            <a:r>
              <a:rPr lang="en-US" sz="1600" dirty="0">
                <a:solidFill>
                  <a:srgbClr val="263248"/>
                </a:solidFill>
                <a:latin typeface="Roboto Condensed Light"/>
                <a:ea typeface="Roboto Condensed Light"/>
                <a:cs typeface="Roboto Condensed Light"/>
              </a:rPr>
              <a:t>(</a:t>
            </a:r>
            <a:r>
              <a:rPr lang="en-US" sz="1600" dirty="0" smtClean="0">
                <a:solidFill>
                  <a:srgbClr val="263248"/>
                </a:solidFill>
                <a:latin typeface="Roboto Condensed Light"/>
                <a:ea typeface="Roboto Condensed Light"/>
                <a:cs typeface="Roboto Condensed Light"/>
              </a:rPr>
              <a:t>TTO) is </a:t>
            </a:r>
            <a:r>
              <a:rPr lang="en-US" sz="1600" dirty="0">
                <a:solidFill>
                  <a:srgbClr val="263248"/>
                </a:solidFill>
                <a:latin typeface="Roboto Condensed Light"/>
                <a:ea typeface="Roboto Condensed Light"/>
                <a:cs typeface="Roboto Condensed Light"/>
              </a:rPr>
              <a:t>crucial for </a:t>
            </a:r>
            <a:r>
              <a:rPr lang="en-US" sz="1600" dirty="0" smtClean="0">
                <a:solidFill>
                  <a:srgbClr val="263248"/>
                </a:solidFill>
                <a:latin typeface="Roboto Condensed Light"/>
                <a:ea typeface="Roboto Condensed Light"/>
                <a:cs typeface="Roboto Condensed Light"/>
              </a:rPr>
              <a:t>success </a:t>
            </a:r>
            <a:r>
              <a:rPr lang="en-US" sz="1600" dirty="0">
                <a:solidFill>
                  <a:srgbClr val="263248"/>
                </a:solidFill>
                <a:latin typeface="Roboto Condensed Light"/>
                <a:ea typeface="Roboto Condensed Light"/>
                <a:cs typeface="Roboto Condensed Light"/>
              </a:rPr>
              <a:t>of any licensing </a:t>
            </a:r>
            <a:r>
              <a:rPr lang="en-US" sz="1600" dirty="0" smtClean="0">
                <a:solidFill>
                  <a:srgbClr val="263248"/>
                </a:solidFill>
                <a:latin typeface="Roboto Condensed Light"/>
                <a:ea typeface="Roboto Condensed Light"/>
                <a:cs typeface="Roboto Condensed Light"/>
              </a:rPr>
              <a:t>program </a:t>
            </a:r>
            <a:r>
              <a:rPr lang="en-US" sz="1600" dirty="0">
                <a:solidFill>
                  <a:srgbClr val="263248"/>
                </a:solidFill>
                <a:latin typeface="Roboto Condensed Light"/>
                <a:ea typeface="Roboto Condensed Light"/>
                <a:cs typeface="Roboto Condensed Light"/>
              </a:rPr>
              <a:t>given the fact that a good inventor is generally bad </a:t>
            </a:r>
            <a:r>
              <a:rPr lang="en-US" sz="1600" dirty="0" smtClean="0">
                <a:solidFill>
                  <a:srgbClr val="263248"/>
                </a:solidFill>
                <a:latin typeface="Roboto Condensed Light"/>
                <a:ea typeface="Roboto Condensed Light"/>
                <a:cs typeface="Roboto Condensed Light"/>
              </a:rPr>
              <a:t>businessman.</a:t>
            </a: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Have 1-2 strong Marketing professionals willing to reach out to potential buyers/licensees rather than waiting to be approached. Defined reporting structure, fortnightly assessment/evaluation of efforts and level of progression on licensing process.</a:t>
            </a: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Explore Options of Incubating Startups in Key Tech Areas and Undertaking Funding/Commercialization Accordingly.</a:t>
            </a:r>
            <a:endParaRPr lang="en-US" sz="1600" dirty="0">
              <a:solidFill>
                <a:srgbClr val="263248"/>
              </a:solidFill>
              <a:latin typeface="Roboto Condensed Light"/>
              <a:ea typeface="Roboto Condensed Light"/>
              <a:cs typeface="Roboto Condensed Light"/>
            </a:endParaRPr>
          </a:p>
        </p:txBody>
      </p:sp>
    </p:spTree>
    <p:extLst>
      <p:ext uri="{BB962C8B-B14F-4D97-AF65-F5344CB8AC3E}">
        <p14:creationId xmlns:p14="http://schemas.microsoft.com/office/powerpoint/2010/main" val="628251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19</a:t>
            </a:fld>
            <a:endParaRPr lang="en"/>
          </a:p>
        </p:txBody>
      </p:sp>
      <p:sp>
        <p:nvSpPr>
          <p:cNvPr id="17" name="Shape 269"/>
          <p:cNvSpPr txBox="1">
            <a:spLocks/>
          </p:cNvSpPr>
          <p:nvPr/>
        </p:nvSpPr>
        <p:spPr>
          <a:xfrm>
            <a:off x="554805" y="96232"/>
            <a:ext cx="797229"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smtClean="0">
                <a:solidFill>
                  <a:srgbClr val="FFFFFF"/>
                </a:solidFill>
                <a:latin typeface="Roboto Condensed"/>
                <a:ea typeface="Roboto Condensed"/>
                <a:cs typeface="Roboto Condensed"/>
                <a:sym typeface="Roboto Condensed"/>
              </a:rPr>
              <a:t>TIFR</a:t>
            </a:r>
            <a:endParaRPr lang="en" sz="1600" b="1" dirty="0">
              <a:solidFill>
                <a:srgbClr val="FFFFFF"/>
              </a:solidFill>
              <a:latin typeface="Roboto Condensed"/>
              <a:ea typeface="Roboto Condensed"/>
              <a:cs typeface="Roboto Condensed"/>
              <a:sym typeface="Roboto Condensed"/>
            </a:endParaRPr>
          </a:p>
        </p:txBody>
      </p:sp>
      <p:sp>
        <p:nvSpPr>
          <p:cNvPr id="58" name="Shape 285"/>
          <p:cNvSpPr txBox="1">
            <a:spLocks/>
          </p:cNvSpPr>
          <p:nvPr/>
        </p:nvSpPr>
        <p:spPr>
          <a:xfrm>
            <a:off x="864842" y="787172"/>
            <a:ext cx="7422013" cy="3462392"/>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Offer Technical Services Coupled with Technology Transfer/Licensing Processes</a:t>
            </a: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Enable services for testing and analysis, validation of technical processes, proof of concept, data analysis and visualization, precision fabrication, etc. (Spectroscopy, microscopy and analysis, chemical characterization, etc.)</a:t>
            </a: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Innovation Management Services </a:t>
            </a: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sz="1600" dirty="0" smtClean="0">
                <a:solidFill>
                  <a:srgbClr val="263248"/>
                </a:solidFill>
                <a:latin typeface="Roboto Condensed Light"/>
                <a:ea typeface="Roboto Condensed Light"/>
                <a:cs typeface="Roboto Condensed Light"/>
              </a:rPr>
              <a:t>Split cost of IP Generation between TIFR and Inventor for better accountability / Split Ownership if required.</a:t>
            </a: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a:p>
            <a:pPr algn="just">
              <a:spcAft>
                <a:spcPts val="1000"/>
              </a:spcAft>
              <a:buClr>
                <a:srgbClr val="C7D3E6"/>
              </a:buClr>
              <a:buSzPct val="100000"/>
            </a:pPr>
            <a:endParaRPr lang="en-US" sz="1600" dirty="0" smtClean="0">
              <a:solidFill>
                <a:srgbClr val="263248"/>
              </a:solidFill>
              <a:latin typeface="Roboto Condensed Light"/>
              <a:ea typeface="Roboto Condensed Light"/>
              <a:cs typeface="Roboto Condensed Light"/>
            </a:endParaRPr>
          </a:p>
          <a:p>
            <a:pPr algn="just">
              <a:spcAft>
                <a:spcPts val="1000"/>
              </a:spcAft>
              <a:buClr>
                <a:srgbClr val="C7D3E6"/>
              </a:buClr>
              <a:buSzPct val="100000"/>
            </a:pPr>
            <a:endParaRPr lang="en-US" sz="1600" dirty="0">
              <a:solidFill>
                <a:srgbClr val="263248"/>
              </a:solidFill>
              <a:latin typeface="Roboto Condensed Light"/>
              <a:ea typeface="Roboto Condensed Light"/>
              <a:cs typeface="Roboto Condensed Light"/>
            </a:endParaRPr>
          </a:p>
        </p:txBody>
      </p:sp>
    </p:spTree>
    <p:extLst>
      <p:ext uri="{BB962C8B-B14F-4D97-AF65-F5344CB8AC3E}">
        <p14:creationId xmlns:p14="http://schemas.microsoft.com/office/powerpoint/2010/main" val="844031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10362" y="3625702"/>
            <a:ext cx="4094400" cy="607264"/>
          </a:xfrm>
          <a:prstGeom prst="rect">
            <a:avLst/>
          </a:prstGeom>
        </p:spPr>
        <p:txBody>
          <a:bodyPr lIns="91425" tIns="91425" rIns="91425" bIns="91425" anchor="b" anchorCtr="0">
            <a:noAutofit/>
          </a:bodyPr>
          <a:lstStyle/>
          <a:p>
            <a:pPr lvl="0" rtl="0">
              <a:spcBef>
                <a:spcPts val="0"/>
              </a:spcBef>
              <a:buNone/>
            </a:pPr>
            <a:r>
              <a:rPr lang="en" dirty="0" smtClean="0"/>
              <a:t>PATENT FILING</a:t>
            </a:r>
            <a:r>
              <a:rPr lang="en-US" dirty="0" smtClean="0"/>
              <a:t> PROCEDURES</a:t>
            </a: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20</a:t>
            </a:fld>
            <a:endParaRPr lang="en"/>
          </a:p>
        </p:txBody>
      </p:sp>
      <p:sp>
        <p:nvSpPr>
          <p:cNvPr id="17" name="Shape 269"/>
          <p:cNvSpPr txBox="1">
            <a:spLocks/>
          </p:cNvSpPr>
          <p:nvPr/>
        </p:nvSpPr>
        <p:spPr>
          <a:xfrm>
            <a:off x="554805" y="96232"/>
            <a:ext cx="797229"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smtClean="0">
                <a:solidFill>
                  <a:srgbClr val="FFFFFF"/>
                </a:solidFill>
                <a:latin typeface="Roboto Condensed"/>
                <a:ea typeface="Roboto Condensed"/>
                <a:cs typeface="Roboto Condensed"/>
                <a:sym typeface="Roboto Condensed"/>
              </a:rPr>
              <a:t>TIFR</a:t>
            </a:r>
            <a:endParaRPr lang="en" sz="1600" b="1" dirty="0">
              <a:solidFill>
                <a:srgbClr val="FFFFFF"/>
              </a:solidFill>
              <a:latin typeface="Roboto Condensed"/>
              <a:ea typeface="Roboto Condensed"/>
              <a:cs typeface="Roboto Condensed"/>
              <a:sym typeface="Roboto Condensed"/>
            </a:endParaRPr>
          </a:p>
        </p:txBody>
      </p:sp>
      <p:pic>
        <p:nvPicPr>
          <p:cNvPr id="2" name="Picture 1"/>
          <p:cNvPicPr>
            <a:picLocks noChangeAspect="1"/>
          </p:cNvPicPr>
          <p:nvPr/>
        </p:nvPicPr>
        <p:blipFill>
          <a:blip r:embed="rId3"/>
          <a:stretch>
            <a:fillRect/>
          </a:stretch>
        </p:blipFill>
        <p:spPr>
          <a:xfrm>
            <a:off x="0" y="942283"/>
            <a:ext cx="9144000" cy="3258934"/>
          </a:xfrm>
          <a:prstGeom prst="rect">
            <a:avLst/>
          </a:prstGeom>
        </p:spPr>
      </p:pic>
    </p:spTree>
    <p:extLst>
      <p:ext uri="{BB962C8B-B14F-4D97-AF65-F5344CB8AC3E}">
        <p14:creationId xmlns:p14="http://schemas.microsoft.com/office/powerpoint/2010/main" val="31810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21</a:t>
            </a:fld>
            <a:endParaRPr lang="en"/>
          </a:p>
        </p:txBody>
      </p:sp>
      <p:sp>
        <p:nvSpPr>
          <p:cNvPr id="17" name="Shape 269"/>
          <p:cNvSpPr txBox="1">
            <a:spLocks/>
          </p:cNvSpPr>
          <p:nvPr/>
        </p:nvSpPr>
        <p:spPr>
          <a:xfrm>
            <a:off x="554805" y="96232"/>
            <a:ext cx="797229"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smtClean="0">
                <a:solidFill>
                  <a:srgbClr val="FFFFFF"/>
                </a:solidFill>
                <a:latin typeface="Roboto Condensed"/>
                <a:ea typeface="Roboto Condensed"/>
                <a:cs typeface="Roboto Condensed"/>
                <a:sym typeface="Roboto Condensed"/>
              </a:rPr>
              <a:t>TIFR</a:t>
            </a:r>
            <a:endParaRPr lang="en" sz="1600" b="1" dirty="0">
              <a:solidFill>
                <a:srgbClr val="FFFFFF"/>
              </a:solidFill>
              <a:latin typeface="Roboto Condensed"/>
              <a:ea typeface="Roboto Condensed"/>
              <a:cs typeface="Roboto Condensed"/>
              <a:sym typeface="Roboto Condensed"/>
            </a:endParaRPr>
          </a:p>
        </p:txBody>
      </p:sp>
      <p:pic>
        <p:nvPicPr>
          <p:cNvPr id="3" name="Picture 2"/>
          <p:cNvPicPr>
            <a:picLocks noChangeAspect="1"/>
          </p:cNvPicPr>
          <p:nvPr/>
        </p:nvPicPr>
        <p:blipFill>
          <a:blip r:embed="rId3"/>
          <a:stretch>
            <a:fillRect/>
          </a:stretch>
        </p:blipFill>
        <p:spPr>
          <a:xfrm>
            <a:off x="0" y="725874"/>
            <a:ext cx="9144000" cy="4372252"/>
          </a:xfrm>
          <a:prstGeom prst="rect">
            <a:avLst/>
          </a:prstGeom>
        </p:spPr>
      </p:pic>
    </p:spTree>
    <p:extLst>
      <p:ext uri="{BB962C8B-B14F-4D97-AF65-F5344CB8AC3E}">
        <p14:creationId xmlns:p14="http://schemas.microsoft.com/office/powerpoint/2010/main" val="470176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22</a:t>
            </a:fld>
            <a:endParaRPr lang="en"/>
          </a:p>
        </p:txBody>
      </p:sp>
      <p:sp>
        <p:nvSpPr>
          <p:cNvPr id="17" name="Shape 269"/>
          <p:cNvSpPr txBox="1">
            <a:spLocks/>
          </p:cNvSpPr>
          <p:nvPr/>
        </p:nvSpPr>
        <p:spPr>
          <a:xfrm>
            <a:off x="554805" y="96232"/>
            <a:ext cx="797229"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1600" b="1" dirty="0" smtClean="0">
                <a:solidFill>
                  <a:srgbClr val="FFFFFF"/>
                </a:solidFill>
                <a:latin typeface="Roboto Condensed"/>
                <a:ea typeface="Roboto Condensed"/>
                <a:cs typeface="Roboto Condensed"/>
                <a:sym typeface="Roboto Condensed"/>
              </a:rPr>
              <a:t>TIFR</a:t>
            </a:r>
            <a:endParaRPr lang="en" sz="1600" b="1" dirty="0">
              <a:solidFill>
                <a:srgbClr val="FFFFFF"/>
              </a:solidFill>
              <a:latin typeface="Roboto Condensed"/>
              <a:ea typeface="Roboto Condensed"/>
              <a:cs typeface="Roboto Condensed"/>
              <a:sym typeface="Roboto Condensed"/>
            </a:endParaRPr>
          </a:p>
        </p:txBody>
      </p:sp>
      <p:pic>
        <p:nvPicPr>
          <p:cNvPr id="2" name="Picture 1"/>
          <p:cNvPicPr>
            <a:picLocks noChangeAspect="1"/>
          </p:cNvPicPr>
          <p:nvPr/>
        </p:nvPicPr>
        <p:blipFill>
          <a:blip r:embed="rId3"/>
          <a:stretch>
            <a:fillRect/>
          </a:stretch>
        </p:blipFill>
        <p:spPr>
          <a:xfrm>
            <a:off x="0" y="679684"/>
            <a:ext cx="9144000" cy="4464623"/>
          </a:xfrm>
          <a:prstGeom prst="rect">
            <a:avLst/>
          </a:prstGeom>
        </p:spPr>
      </p:pic>
    </p:spTree>
    <p:extLst>
      <p:ext uri="{BB962C8B-B14F-4D97-AF65-F5344CB8AC3E}">
        <p14:creationId xmlns:p14="http://schemas.microsoft.com/office/powerpoint/2010/main" val="238905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14275" y="392575"/>
            <a:ext cx="5492400" cy="766200"/>
          </a:xfrm>
          <a:prstGeom prst="rect">
            <a:avLst/>
          </a:prstGeom>
        </p:spPr>
        <p:txBody>
          <a:bodyPr lIns="91425" tIns="91425" rIns="91425" bIns="91425" anchor="ctr" anchorCtr="0">
            <a:noAutofit/>
          </a:bodyPr>
          <a:lstStyle/>
          <a:p>
            <a:pPr lvl="0"/>
            <a:r>
              <a:rPr lang="en" dirty="0"/>
              <a:t>PATENT FILING PROCESS INDIA</a:t>
            </a:r>
          </a:p>
        </p:txBody>
      </p:sp>
      <p:sp>
        <p:nvSpPr>
          <p:cNvPr id="239" name="Shape 239"/>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grpSp>
        <p:nvGrpSpPr>
          <p:cNvPr id="240" name="Shape 240"/>
          <p:cNvGrpSpPr/>
          <p:nvPr/>
        </p:nvGrpSpPr>
        <p:grpSpPr>
          <a:xfrm>
            <a:off x="282215" y="590918"/>
            <a:ext cx="369504" cy="369504"/>
            <a:chOff x="2594050" y="1631825"/>
            <a:chExt cx="439625" cy="439625"/>
          </a:xfrm>
        </p:grpSpPr>
        <p:sp>
          <p:nvSpPr>
            <p:cNvPr id="241" name="Shape 241"/>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2" name="Shape 242"/>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3" name="Shape 243"/>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4" name="Shape 244"/>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753832" y="1414328"/>
            <a:ext cx="3379972" cy="337997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356" b="1556"/>
          <a:stretch/>
        </p:blipFill>
        <p:spPr>
          <a:xfrm>
            <a:off x="1700982" y="1414835"/>
            <a:ext cx="5715000" cy="3221665"/>
          </a:xfrm>
          <a:prstGeom prst="rect">
            <a:avLst/>
          </a:prstGeom>
        </p:spPr>
      </p:pic>
      <p:sp>
        <p:nvSpPr>
          <p:cNvPr id="237" name="Shape 237"/>
          <p:cNvSpPr txBox="1">
            <a:spLocks noGrp="1"/>
          </p:cNvSpPr>
          <p:nvPr>
            <p:ph type="title"/>
          </p:nvPr>
        </p:nvSpPr>
        <p:spPr>
          <a:xfrm>
            <a:off x="814275" y="392575"/>
            <a:ext cx="5492400" cy="766200"/>
          </a:xfrm>
          <a:prstGeom prst="rect">
            <a:avLst/>
          </a:prstGeom>
        </p:spPr>
        <p:txBody>
          <a:bodyPr lIns="91425" tIns="91425" rIns="91425" bIns="91425" anchor="ctr" anchorCtr="0">
            <a:noAutofit/>
          </a:bodyPr>
          <a:lstStyle/>
          <a:p>
            <a:pPr lvl="0"/>
            <a:r>
              <a:rPr lang="en" dirty="0" smtClean="0"/>
              <a:t>GLOBAL PATENT </a:t>
            </a:r>
            <a:r>
              <a:rPr lang="en" dirty="0"/>
              <a:t>FILING </a:t>
            </a:r>
            <a:r>
              <a:rPr lang="en" dirty="0" smtClean="0"/>
              <a:t>PROCESS</a:t>
            </a:r>
            <a:endParaRPr lang="en" dirty="0"/>
          </a:p>
        </p:txBody>
      </p:sp>
      <p:sp>
        <p:nvSpPr>
          <p:cNvPr id="239" name="Shape 239"/>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grpSp>
        <p:nvGrpSpPr>
          <p:cNvPr id="11" name="Shape 753"/>
          <p:cNvGrpSpPr/>
          <p:nvPr/>
        </p:nvGrpSpPr>
        <p:grpSpPr>
          <a:xfrm>
            <a:off x="352245" y="598553"/>
            <a:ext cx="354244" cy="354244"/>
            <a:chOff x="5941025" y="3634400"/>
            <a:chExt cx="467650" cy="467650"/>
          </a:xfrm>
        </p:grpSpPr>
        <p:sp>
          <p:nvSpPr>
            <p:cNvPr id="12" name="Shape 754"/>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755"/>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756"/>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757"/>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758"/>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759"/>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901550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123284" y="3763925"/>
            <a:ext cx="4703897" cy="607264"/>
          </a:xfrm>
          <a:prstGeom prst="rect">
            <a:avLst/>
          </a:prstGeom>
        </p:spPr>
        <p:txBody>
          <a:bodyPr lIns="91425" tIns="91425" rIns="91425" bIns="91425" anchor="b" anchorCtr="0">
            <a:noAutofit/>
          </a:bodyPr>
          <a:lstStyle/>
          <a:p>
            <a:pPr lvl="0" rtl="0">
              <a:spcBef>
                <a:spcPts val="0"/>
              </a:spcBef>
              <a:buNone/>
            </a:pPr>
            <a:r>
              <a:rPr lang="en" dirty="0" smtClean="0"/>
              <a:t>PATENT COMMERCIALIZATION</a:t>
            </a: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spTree>
    <p:extLst>
      <p:ext uri="{BB962C8B-B14F-4D97-AF65-F5344CB8AC3E}">
        <p14:creationId xmlns:p14="http://schemas.microsoft.com/office/powerpoint/2010/main" val="1152470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1726058" y="2049452"/>
            <a:ext cx="6246688" cy="1608148"/>
          </a:xfrm>
          <a:prstGeom prst="rect">
            <a:avLst/>
          </a:prstGeom>
        </p:spPr>
        <p:txBody>
          <a:bodyPr lIns="91425" tIns="91425" rIns="91425" bIns="91425" anchor="t" anchorCtr="0">
            <a:noAutofit/>
          </a:bodyPr>
          <a:lstStyle/>
          <a:p>
            <a:pPr lvl="0" rtl="0">
              <a:spcBef>
                <a:spcPts val="0"/>
              </a:spcBef>
              <a:buNone/>
            </a:pPr>
            <a:r>
              <a:rPr lang="en" b="1" dirty="0" smtClean="0"/>
              <a:t>Direct Licensing of IP </a:t>
            </a:r>
          </a:p>
          <a:p>
            <a:pPr lvl="0" rtl="0">
              <a:spcBef>
                <a:spcPts val="0"/>
              </a:spcBef>
              <a:buNone/>
            </a:pPr>
            <a:endParaRPr lang="en" b="1" dirty="0" smtClean="0"/>
          </a:p>
          <a:p>
            <a:pPr lvl="0" rtl="0">
              <a:spcBef>
                <a:spcPts val="0"/>
              </a:spcBef>
              <a:buNone/>
            </a:pPr>
            <a:r>
              <a:rPr lang="en" b="1" dirty="0" smtClean="0"/>
              <a:t>Joint Ventures (Collaborative Development)</a:t>
            </a:r>
            <a:endParaRPr lang="en-US" b="1" dirty="0" smtClean="0"/>
          </a:p>
          <a:p>
            <a:pPr lvl="0" rtl="0">
              <a:spcBef>
                <a:spcPts val="0"/>
              </a:spcBef>
              <a:buNone/>
            </a:pPr>
            <a:endParaRPr lang="en-US" b="1" dirty="0"/>
          </a:p>
          <a:p>
            <a:pPr lvl="0" rtl="0">
              <a:spcBef>
                <a:spcPts val="0"/>
              </a:spcBef>
              <a:buNone/>
            </a:pPr>
            <a:r>
              <a:rPr lang="en-US" b="1" dirty="0" smtClean="0"/>
              <a:t>IP Sale</a:t>
            </a:r>
            <a:endParaRPr lang="en" b="1" dirty="0" smtClean="0"/>
          </a:p>
          <a:p>
            <a:pPr lvl="0" rtl="0">
              <a:spcBef>
                <a:spcPts val="0"/>
              </a:spcBef>
              <a:buNone/>
            </a:pPr>
            <a:endParaRPr lang="en" b="1" dirty="0"/>
          </a:p>
          <a:p>
            <a:pPr lvl="0" rtl="0">
              <a:spcBef>
                <a:spcPts val="0"/>
              </a:spcBef>
              <a:buNone/>
            </a:pPr>
            <a:endParaRPr lang="en" b="1" dirty="0" smtClean="0"/>
          </a:p>
          <a:p>
            <a:pPr lvl="0" rtl="0">
              <a:spcBef>
                <a:spcPts val="0"/>
              </a:spcBef>
              <a:buNone/>
            </a:pPr>
            <a:endParaRPr lang="en" b="1" dirty="0"/>
          </a:p>
          <a:p>
            <a:pPr lvl="0" rtl="0">
              <a:spcBef>
                <a:spcPts val="0"/>
              </a:spcBef>
              <a:buNone/>
            </a:pPr>
            <a:endParaRPr lang="en" b="1" dirty="0"/>
          </a:p>
        </p:txBody>
      </p:sp>
      <p:sp>
        <p:nvSpPr>
          <p:cNvPr id="269" name="Shape 269"/>
          <p:cNvSpPr txBox="1">
            <a:spLocks noGrp="1"/>
          </p:cNvSpPr>
          <p:nvPr>
            <p:ph type="title"/>
          </p:nvPr>
        </p:nvSpPr>
        <p:spPr>
          <a:xfrm>
            <a:off x="814275" y="392575"/>
            <a:ext cx="5258400" cy="766200"/>
          </a:xfrm>
          <a:prstGeom prst="rect">
            <a:avLst/>
          </a:prstGeom>
        </p:spPr>
        <p:txBody>
          <a:bodyPr lIns="91425" tIns="91425" rIns="91425" bIns="91425" anchor="ctr" anchorCtr="0">
            <a:noAutofit/>
          </a:bodyPr>
          <a:lstStyle/>
          <a:p>
            <a:pPr lvl="0"/>
            <a:r>
              <a:rPr lang="en" dirty="0"/>
              <a:t>HOW ACADEMIC INSTITUTIONS ARE DOING THIS IN INDIA</a:t>
            </a:r>
          </a:p>
        </p:txBody>
      </p:sp>
      <p:sp>
        <p:nvSpPr>
          <p:cNvPr id="271" name="Shape 271"/>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grpSp>
        <p:nvGrpSpPr>
          <p:cNvPr id="272" name="Shape 272"/>
          <p:cNvGrpSpPr/>
          <p:nvPr/>
        </p:nvGrpSpPr>
        <p:grpSpPr>
          <a:xfrm>
            <a:off x="312465" y="587259"/>
            <a:ext cx="309022" cy="376837"/>
            <a:chOff x="596350" y="929175"/>
            <a:chExt cx="407950" cy="497475"/>
          </a:xfrm>
        </p:grpSpPr>
        <p:sp>
          <p:nvSpPr>
            <p:cNvPr id="273" name="Shape 273"/>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4" name="Shape 274"/>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6" name="Shape 276"/>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8" name="Shape 278"/>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 name="Shape 769"/>
          <p:cNvSpPr/>
          <p:nvPr/>
        </p:nvSpPr>
        <p:spPr>
          <a:xfrm>
            <a:off x="1240921" y="2172741"/>
            <a:ext cx="270091" cy="241686"/>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769"/>
          <p:cNvSpPr/>
          <p:nvPr/>
        </p:nvSpPr>
        <p:spPr>
          <a:xfrm>
            <a:off x="1240921" y="3064879"/>
            <a:ext cx="270091" cy="241686"/>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769"/>
          <p:cNvSpPr/>
          <p:nvPr/>
        </p:nvSpPr>
        <p:spPr>
          <a:xfrm>
            <a:off x="1244464" y="3919029"/>
            <a:ext cx="270091" cy="241686"/>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750515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idx="4294967295"/>
          </p:nvPr>
        </p:nvSpPr>
        <p:spPr>
          <a:xfrm>
            <a:off x="483775" y="748933"/>
            <a:ext cx="7492429" cy="309664"/>
          </a:xfrm>
          <a:prstGeom prst="rect">
            <a:avLst/>
          </a:prstGeom>
        </p:spPr>
        <p:txBody>
          <a:bodyPr lIns="91425" tIns="91425" rIns="91425" bIns="91425" anchor="ctr" anchorCtr="0">
            <a:noAutofit/>
          </a:bodyPr>
          <a:lstStyle/>
          <a:p>
            <a:pPr lvl="0" rtl="0">
              <a:spcBef>
                <a:spcPts val="0"/>
              </a:spcBef>
              <a:buNone/>
            </a:pPr>
            <a:r>
              <a:rPr lang="en" sz="1600" dirty="0" smtClean="0">
                <a:solidFill>
                  <a:srgbClr val="FF9800"/>
                </a:solidFill>
              </a:rPr>
              <a:t>Main terms of IP licensing policy followed by academic institutions</a:t>
            </a:r>
            <a:endParaRPr lang="en" sz="1600" dirty="0">
              <a:solidFill>
                <a:srgbClr val="FF9800"/>
              </a:solidFill>
            </a:endParaRPr>
          </a:p>
        </p:txBody>
      </p:sp>
      <p:sp>
        <p:nvSpPr>
          <p:cNvPr id="250" name="Shape 250"/>
          <p:cNvSpPr txBox="1">
            <a:spLocks noGrp="1"/>
          </p:cNvSpPr>
          <p:nvPr>
            <p:ph type="subTitle" idx="4294967295"/>
          </p:nvPr>
        </p:nvSpPr>
        <p:spPr>
          <a:xfrm>
            <a:off x="685799" y="1359044"/>
            <a:ext cx="7492429" cy="3277456"/>
          </a:xfrm>
          <a:prstGeom prst="rect">
            <a:avLst/>
          </a:prstGeom>
        </p:spPr>
        <p:txBody>
          <a:bodyPr lIns="91425" tIns="91425" rIns="91425" bIns="91425" anchor="ctr" anchorCtr="0">
            <a:noAutofit/>
          </a:bodyPr>
          <a:lstStyle/>
          <a:p>
            <a:pPr lvl="0" algn="just">
              <a:spcBef>
                <a:spcPts val="0"/>
              </a:spcBef>
              <a:buNone/>
            </a:pPr>
            <a:r>
              <a:rPr lang="en-US" sz="1600" dirty="0" smtClean="0"/>
              <a:t>Institute </a:t>
            </a:r>
            <a:r>
              <a:rPr lang="en-US" sz="1600" dirty="0"/>
              <a:t>owns all the Intellectual Property that is produced by all </a:t>
            </a:r>
            <a:r>
              <a:rPr lang="en-US" sz="1600" dirty="0" smtClean="0"/>
              <a:t>its personnel’s </a:t>
            </a:r>
            <a:r>
              <a:rPr lang="en-US" sz="1600" dirty="0"/>
              <a:t>(staff, students, research scholars and postdoctoral fellows</a:t>
            </a:r>
            <a:r>
              <a:rPr lang="en-US" sz="1600" dirty="0" smtClean="0"/>
              <a:t>).</a:t>
            </a:r>
          </a:p>
          <a:p>
            <a:pPr lvl="0" algn="just">
              <a:spcBef>
                <a:spcPts val="0"/>
              </a:spcBef>
              <a:buNone/>
            </a:pPr>
            <a:r>
              <a:rPr lang="en-US" sz="1600" dirty="0" smtClean="0"/>
              <a:t>Institute can </a:t>
            </a:r>
            <a:r>
              <a:rPr lang="en-US" sz="1600" dirty="0"/>
              <a:t>always use the IP for academic and research purposes without soliciting the creator’s permission, irrespective of any license granted</a:t>
            </a:r>
            <a:r>
              <a:rPr lang="en-US" sz="1600" dirty="0" smtClean="0"/>
              <a:t>.</a:t>
            </a:r>
          </a:p>
          <a:p>
            <a:pPr algn="just">
              <a:spcBef>
                <a:spcPts val="0"/>
              </a:spcBef>
              <a:buNone/>
            </a:pPr>
            <a:r>
              <a:rPr lang="en-US" sz="1600" dirty="0" smtClean="0"/>
              <a:t>The </a:t>
            </a:r>
            <a:r>
              <a:rPr lang="en-US" sz="1600" dirty="0"/>
              <a:t>type of license provided will depend on the nature of the innovation. Most of them encourages non exclusive licensing. Under certain exceptions, exclusive licensing is considered.</a:t>
            </a:r>
          </a:p>
          <a:p>
            <a:pPr lvl="0" algn="just">
              <a:spcBef>
                <a:spcPts val="0"/>
              </a:spcBef>
              <a:buNone/>
            </a:pPr>
            <a:r>
              <a:rPr lang="en-US" sz="1600" dirty="0"/>
              <a:t>Revenues earned will be shared with the inventor(s) in a fixed ratio. </a:t>
            </a:r>
            <a:r>
              <a:rPr lang="en-US" sz="1600" dirty="0" smtClean="0"/>
              <a:t>Mostly </a:t>
            </a:r>
            <a:r>
              <a:rPr lang="en-US" sz="1600" dirty="0"/>
              <a:t>60-70% of the institute’s revenue from the royalties would go to the </a:t>
            </a:r>
            <a:r>
              <a:rPr lang="en-US" sz="1600" dirty="0" smtClean="0"/>
              <a:t>inventor.</a:t>
            </a:r>
            <a:endParaRPr lang="en-US" sz="1600" dirty="0"/>
          </a:p>
          <a:p>
            <a:pPr algn="just">
              <a:spcBef>
                <a:spcPts val="0"/>
              </a:spcBef>
              <a:buNone/>
            </a:pPr>
            <a:r>
              <a:rPr lang="en-US" sz="1600" dirty="0" smtClean="0"/>
              <a:t>Under certain circumstances, Institute can </a:t>
            </a:r>
            <a:r>
              <a:rPr lang="en-US" sz="1600" dirty="0"/>
              <a:t>approach the licensee and terminate the exclusive license, and license it to someone else instead.</a:t>
            </a:r>
          </a:p>
          <a:p>
            <a:pPr>
              <a:spcBef>
                <a:spcPts val="0"/>
              </a:spcBef>
              <a:buNone/>
            </a:pPr>
            <a:endParaRPr lang="en" sz="1600" dirty="0"/>
          </a:p>
        </p:txBody>
      </p:sp>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sp>
        <p:nvSpPr>
          <p:cNvPr id="17" name="Shape 269"/>
          <p:cNvSpPr txBox="1">
            <a:spLocks/>
          </p:cNvSpPr>
          <p:nvPr/>
        </p:nvSpPr>
        <p:spPr>
          <a:xfrm>
            <a:off x="167003" y="113016"/>
            <a:ext cx="1733716"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2000" b="1" dirty="0">
                <a:solidFill>
                  <a:srgbClr val="FFFFFF"/>
                </a:solidFill>
                <a:latin typeface="Roboto Condensed"/>
                <a:ea typeface="Roboto Condensed"/>
                <a:cs typeface="Roboto Condensed"/>
                <a:sym typeface="Roboto Condensed"/>
              </a:rPr>
              <a:t>LICENSING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idx="4294967295"/>
          </p:nvPr>
        </p:nvSpPr>
        <p:spPr>
          <a:xfrm>
            <a:off x="767992" y="732244"/>
            <a:ext cx="7492429" cy="311200"/>
          </a:xfrm>
          <a:prstGeom prst="rect">
            <a:avLst/>
          </a:prstGeom>
        </p:spPr>
        <p:txBody>
          <a:bodyPr lIns="91425" tIns="91425" rIns="91425" bIns="91425" anchor="ctr" anchorCtr="0">
            <a:noAutofit/>
          </a:bodyPr>
          <a:lstStyle/>
          <a:p>
            <a:pPr lvl="0"/>
            <a:r>
              <a:rPr lang="en-US" sz="1600" dirty="0" smtClean="0">
                <a:solidFill>
                  <a:srgbClr val="FF9800"/>
                </a:solidFill>
              </a:rPr>
              <a:t>Royalty </a:t>
            </a:r>
            <a:r>
              <a:rPr lang="en-US" sz="1600" dirty="0">
                <a:solidFill>
                  <a:srgbClr val="FF9800"/>
                </a:solidFill>
              </a:rPr>
              <a:t>sharing </a:t>
            </a:r>
            <a:r>
              <a:rPr lang="en-US" sz="1600" dirty="0" smtClean="0">
                <a:solidFill>
                  <a:srgbClr val="FF9800"/>
                </a:solidFill>
              </a:rPr>
              <a:t>models of some of the top Indian institutes</a:t>
            </a:r>
            <a:endParaRPr lang="en" sz="1600" dirty="0">
              <a:solidFill>
                <a:srgbClr val="FF9800"/>
              </a:solidFill>
            </a:endParaRPr>
          </a:p>
        </p:txBody>
      </p:sp>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sp>
        <p:nvSpPr>
          <p:cNvPr id="17" name="Shape 269"/>
          <p:cNvSpPr txBox="1">
            <a:spLocks/>
          </p:cNvSpPr>
          <p:nvPr/>
        </p:nvSpPr>
        <p:spPr>
          <a:xfrm>
            <a:off x="167003" y="113016"/>
            <a:ext cx="1733716"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2000" b="1" dirty="0">
                <a:solidFill>
                  <a:srgbClr val="FFFFFF"/>
                </a:solidFill>
                <a:latin typeface="Roboto Condensed"/>
                <a:ea typeface="Roboto Condensed"/>
                <a:cs typeface="Roboto Condensed"/>
                <a:sym typeface="Roboto Condensed"/>
              </a:rPr>
              <a:t>LICENSING</a:t>
            </a:r>
          </a:p>
        </p:txBody>
      </p:sp>
      <p:sp>
        <p:nvSpPr>
          <p:cNvPr id="58" name="Shape 285"/>
          <p:cNvSpPr txBox="1">
            <a:spLocks/>
          </p:cNvSpPr>
          <p:nvPr/>
        </p:nvSpPr>
        <p:spPr>
          <a:xfrm>
            <a:off x="620559" y="1466570"/>
            <a:ext cx="2560320" cy="2707528"/>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Aft>
                <a:spcPts val="1000"/>
              </a:spcAft>
              <a:buClr>
                <a:srgbClr val="C7D3E6"/>
              </a:buClr>
              <a:buSzPct val="100000"/>
            </a:pPr>
            <a:r>
              <a:rPr lang="en" sz="1600" b="1" dirty="0" smtClean="0">
                <a:solidFill>
                  <a:srgbClr val="263248"/>
                </a:solidFill>
                <a:latin typeface="Roboto Condensed Light"/>
                <a:ea typeface="Roboto Condensed Light"/>
                <a:cs typeface="Roboto Condensed Light"/>
                <a:sym typeface="Roboto Condensed Light"/>
              </a:rPr>
              <a:t>IIT-Bombay</a:t>
            </a:r>
            <a:endParaRPr lang="en" sz="1600" b="1" dirty="0">
              <a:solidFill>
                <a:srgbClr val="263248"/>
              </a:solidFill>
              <a:latin typeface="Roboto Condensed Light"/>
              <a:ea typeface="Roboto Condensed Light"/>
              <a:cs typeface="Roboto Condensed Light"/>
              <a:sym typeface="Roboto Condensed Light"/>
            </a:endParaRPr>
          </a:p>
          <a:p>
            <a:pPr algn="just">
              <a:spcAft>
                <a:spcPts val="1000"/>
              </a:spcAft>
              <a:buClr>
                <a:srgbClr val="C7D3E6"/>
              </a:buClr>
              <a:buSzPct val="100000"/>
            </a:pPr>
            <a:r>
              <a:rPr lang="en-US" dirty="0" smtClean="0">
                <a:solidFill>
                  <a:srgbClr val="263248"/>
                </a:solidFill>
                <a:latin typeface="Roboto Condensed Light"/>
                <a:ea typeface="Roboto Condensed Light"/>
                <a:cs typeface="Roboto Condensed Light"/>
              </a:rPr>
              <a:t>a</a:t>
            </a:r>
            <a:r>
              <a:rPr lang="en-US" dirty="0">
                <a:solidFill>
                  <a:srgbClr val="263248"/>
                </a:solidFill>
                <a:latin typeface="Roboto Condensed Light"/>
                <a:ea typeface="Roboto Condensed Light"/>
                <a:cs typeface="Roboto Condensed Light"/>
              </a:rPr>
              <a:t>. Upto INR 100 lakhs, IIT-B gives </a:t>
            </a:r>
            <a:r>
              <a:rPr lang="en-US" dirty="0" smtClean="0">
                <a:solidFill>
                  <a:srgbClr val="263248"/>
                </a:solidFill>
                <a:latin typeface="Roboto Condensed Light"/>
                <a:ea typeface="Roboto Condensed Light"/>
                <a:cs typeface="Roboto Condensed Light"/>
              </a:rPr>
              <a:t>70% of </a:t>
            </a:r>
            <a:r>
              <a:rPr lang="en-US" dirty="0">
                <a:solidFill>
                  <a:srgbClr val="263248"/>
                </a:solidFill>
                <a:latin typeface="Roboto Condensed Light"/>
                <a:ea typeface="Roboto Condensed Light"/>
                <a:cs typeface="Roboto Condensed Light"/>
              </a:rPr>
              <a:t>the royalty charges to the inventors.</a:t>
            </a:r>
          </a:p>
          <a:p>
            <a:pPr algn="just">
              <a:spcAft>
                <a:spcPts val="1000"/>
              </a:spcAft>
              <a:buClr>
                <a:srgbClr val="C7D3E6"/>
              </a:buClr>
              <a:buSzPct val="100000"/>
            </a:pPr>
            <a:r>
              <a:rPr lang="en-US" dirty="0">
                <a:solidFill>
                  <a:srgbClr val="263248"/>
                </a:solidFill>
                <a:latin typeface="Roboto Condensed Light"/>
                <a:ea typeface="Roboto Condensed Light"/>
                <a:cs typeface="Roboto Condensed Light"/>
              </a:rPr>
              <a:t>b. For the next 100 lakhs the institutes give 50</a:t>
            </a:r>
            <a:r>
              <a:rPr lang="en-US" dirty="0" smtClean="0">
                <a:solidFill>
                  <a:srgbClr val="263248"/>
                </a:solidFill>
                <a:latin typeface="Roboto Condensed Light"/>
                <a:ea typeface="Roboto Condensed Light"/>
                <a:cs typeface="Roboto Condensed Light"/>
              </a:rPr>
              <a:t>%.</a:t>
            </a:r>
            <a:endParaRPr lang="en-US"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dirty="0">
                <a:solidFill>
                  <a:srgbClr val="263248"/>
                </a:solidFill>
                <a:latin typeface="Roboto Condensed Light"/>
                <a:ea typeface="Roboto Condensed Light"/>
                <a:cs typeface="Roboto Condensed Light"/>
              </a:rPr>
              <a:t>c. For revenues more than 200 lakhs the inventors only get 30% </a:t>
            </a:r>
            <a:r>
              <a:rPr lang="en-US" dirty="0" smtClean="0">
                <a:solidFill>
                  <a:srgbClr val="263248"/>
                </a:solidFill>
                <a:latin typeface="Roboto Condensed Light"/>
                <a:ea typeface="Roboto Condensed Light"/>
                <a:cs typeface="Roboto Condensed Light"/>
              </a:rPr>
              <a:t>of </a:t>
            </a:r>
            <a:r>
              <a:rPr lang="en-US" dirty="0">
                <a:solidFill>
                  <a:srgbClr val="263248"/>
                </a:solidFill>
                <a:latin typeface="Roboto Condensed Light"/>
                <a:ea typeface="Roboto Condensed Light"/>
                <a:cs typeface="Roboto Condensed Light"/>
              </a:rPr>
              <a:t>the royalty</a:t>
            </a:r>
            <a:r>
              <a:rPr lang="en-US" dirty="0" smtClean="0"/>
              <a:t>.</a:t>
            </a:r>
            <a:endParaRPr lang="en-US" dirty="0"/>
          </a:p>
        </p:txBody>
      </p:sp>
      <p:sp>
        <p:nvSpPr>
          <p:cNvPr id="59" name="Shape 286"/>
          <p:cNvSpPr txBox="1">
            <a:spLocks/>
          </p:cNvSpPr>
          <p:nvPr/>
        </p:nvSpPr>
        <p:spPr>
          <a:xfrm>
            <a:off x="3351213" y="1464197"/>
            <a:ext cx="2560320" cy="27099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Aft>
                <a:spcPts val="1000"/>
              </a:spcAft>
              <a:buClr>
                <a:srgbClr val="C7D3E6"/>
              </a:buClr>
              <a:buSzPct val="100000"/>
            </a:pPr>
            <a:r>
              <a:rPr lang="en" sz="1600" b="1" dirty="0" smtClean="0">
                <a:solidFill>
                  <a:srgbClr val="263248"/>
                </a:solidFill>
                <a:latin typeface="Roboto Condensed Light"/>
                <a:ea typeface="Roboto Condensed Light"/>
                <a:cs typeface="Roboto Condensed Light"/>
              </a:rPr>
              <a:t>IIT-Kharagpur</a:t>
            </a:r>
            <a:endParaRPr lang="en" sz="1600" b="1"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dirty="0">
                <a:solidFill>
                  <a:srgbClr val="263248"/>
                </a:solidFill>
                <a:latin typeface="Roboto Condensed Light"/>
                <a:ea typeface="Roboto Condensed Light"/>
                <a:cs typeface="Roboto Condensed Light"/>
              </a:rPr>
              <a:t>a. Upto INR 100 lakhs</a:t>
            </a:r>
            <a:r>
              <a:rPr lang="en-US" dirty="0" smtClean="0">
                <a:solidFill>
                  <a:srgbClr val="263248"/>
                </a:solidFill>
                <a:latin typeface="Roboto Condensed Light"/>
                <a:ea typeface="Roboto Condensed Light"/>
                <a:cs typeface="Roboto Condensed Light"/>
              </a:rPr>
              <a:t>, IIT-K gives </a:t>
            </a:r>
            <a:r>
              <a:rPr lang="en-US" dirty="0">
                <a:solidFill>
                  <a:srgbClr val="263248"/>
                </a:solidFill>
                <a:latin typeface="Roboto Condensed Light"/>
                <a:ea typeface="Roboto Condensed Light"/>
                <a:cs typeface="Roboto Condensed Light"/>
              </a:rPr>
              <a:t>65% of the royalty charges to the inventors.</a:t>
            </a:r>
          </a:p>
          <a:p>
            <a:pPr algn="just">
              <a:spcAft>
                <a:spcPts val="1000"/>
              </a:spcAft>
              <a:buClr>
                <a:srgbClr val="C7D3E6"/>
              </a:buClr>
              <a:buSzPct val="100000"/>
            </a:pPr>
            <a:r>
              <a:rPr lang="en-US" dirty="0">
                <a:solidFill>
                  <a:srgbClr val="263248"/>
                </a:solidFill>
                <a:latin typeface="Roboto Condensed Light"/>
                <a:ea typeface="Roboto Condensed Light"/>
                <a:cs typeface="Roboto Condensed Light"/>
              </a:rPr>
              <a:t>b. For the next 100 lakhs the institutes </a:t>
            </a:r>
            <a:r>
              <a:rPr lang="en-US" dirty="0" smtClean="0">
                <a:solidFill>
                  <a:srgbClr val="263248"/>
                </a:solidFill>
                <a:latin typeface="Roboto Condensed Light"/>
                <a:ea typeface="Roboto Condensed Light"/>
                <a:cs typeface="Roboto Condensed Light"/>
              </a:rPr>
              <a:t>give 45%.</a:t>
            </a:r>
            <a:endParaRPr lang="en-US"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dirty="0">
                <a:solidFill>
                  <a:srgbClr val="263248"/>
                </a:solidFill>
                <a:latin typeface="Roboto Condensed Light"/>
                <a:ea typeface="Roboto Condensed Light"/>
                <a:cs typeface="Roboto Condensed Light"/>
              </a:rPr>
              <a:t>c. For revenues more than 200 lakhs the inventors only </a:t>
            </a:r>
            <a:r>
              <a:rPr lang="en-US" dirty="0" smtClean="0">
                <a:solidFill>
                  <a:srgbClr val="263248"/>
                </a:solidFill>
                <a:latin typeface="Roboto Condensed Light"/>
                <a:ea typeface="Roboto Condensed Light"/>
                <a:cs typeface="Roboto Condensed Light"/>
              </a:rPr>
              <a:t>get 25</a:t>
            </a:r>
            <a:r>
              <a:rPr lang="en-US" dirty="0">
                <a:solidFill>
                  <a:srgbClr val="263248"/>
                </a:solidFill>
                <a:latin typeface="Roboto Condensed Light"/>
                <a:ea typeface="Roboto Condensed Light"/>
                <a:cs typeface="Roboto Condensed Light"/>
              </a:rPr>
              <a:t>% of the royalty</a:t>
            </a:r>
            <a:r>
              <a:rPr lang="en-US" dirty="0"/>
              <a:t>.</a:t>
            </a:r>
          </a:p>
        </p:txBody>
      </p:sp>
      <p:sp>
        <p:nvSpPr>
          <p:cNvPr id="60" name="Shape 287"/>
          <p:cNvSpPr txBox="1">
            <a:spLocks/>
          </p:cNvSpPr>
          <p:nvPr/>
        </p:nvSpPr>
        <p:spPr>
          <a:xfrm>
            <a:off x="6081867" y="1464197"/>
            <a:ext cx="2560320" cy="270990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spcAft>
                <a:spcPts val="1000"/>
              </a:spcAft>
              <a:buClr>
                <a:srgbClr val="C7D3E6"/>
              </a:buClr>
              <a:buSzPct val="100000"/>
            </a:pPr>
            <a:r>
              <a:rPr lang="en-US" sz="1600" b="1" dirty="0" smtClean="0">
                <a:solidFill>
                  <a:srgbClr val="263248"/>
                </a:solidFill>
                <a:latin typeface="Roboto Condensed Light"/>
                <a:ea typeface="Roboto Condensed Light"/>
                <a:cs typeface="Roboto Condensed Light"/>
              </a:rPr>
              <a:t>IIT-Delhi</a:t>
            </a:r>
            <a:endParaRPr lang="en-US" sz="1600" b="1" dirty="0">
              <a:solidFill>
                <a:srgbClr val="263248"/>
              </a:solidFill>
              <a:latin typeface="Roboto Condensed Light"/>
              <a:ea typeface="Roboto Condensed Light"/>
              <a:cs typeface="Roboto Condensed Light"/>
            </a:endParaRPr>
          </a:p>
          <a:p>
            <a:pPr algn="just">
              <a:spcAft>
                <a:spcPts val="1000"/>
              </a:spcAft>
              <a:buClr>
                <a:srgbClr val="C7D3E6"/>
              </a:buClr>
              <a:buSzPct val="100000"/>
            </a:pPr>
            <a:r>
              <a:rPr lang="en-US" dirty="0" smtClean="0">
                <a:solidFill>
                  <a:srgbClr val="263248"/>
                </a:solidFill>
                <a:latin typeface="Roboto Condensed Light"/>
                <a:ea typeface="Roboto Condensed Light"/>
                <a:cs typeface="Roboto Condensed Light"/>
              </a:rPr>
              <a:t>IIT-D award </a:t>
            </a:r>
            <a:r>
              <a:rPr lang="en-US" dirty="0">
                <a:solidFill>
                  <a:srgbClr val="263248"/>
                </a:solidFill>
                <a:latin typeface="Roboto Condensed Light"/>
                <a:ea typeface="Roboto Condensed Light"/>
                <a:cs typeface="Roboto Condensed Light"/>
              </a:rPr>
              <a:t>roughly 60% </a:t>
            </a:r>
            <a:r>
              <a:rPr lang="en-US" dirty="0" smtClean="0">
                <a:solidFill>
                  <a:srgbClr val="263248"/>
                </a:solidFill>
                <a:latin typeface="Roboto Condensed Light"/>
                <a:ea typeface="Roboto Condensed Light"/>
                <a:cs typeface="Roboto Condensed Light"/>
              </a:rPr>
              <a:t>of </a:t>
            </a:r>
            <a:r>
              <a:rPr lang="en-US" dirty="0">
                <a:solidFill>
                  <a:srgbClr val="263248"/>
                </a:solidFill>
                <a:latin typeface="Roboto Condensed Light"/>
                <a:ea typeface="Roboto Condensed Light"/>
                <a:cs typeface="Roboto Condensed Light"/>
              </a:rPr>
              <a:t>the royalties to inventors respectively.</a:t>
            </a:r>
          </a:p>
        </p:txBody>
      </p:sp>
    </p:spTree>
    <p:extLst>
      <p:ext uri="{BB962C8B-B14F-4D97-AF65-F5344CB8AC3E}">
        <p14:creationId xmlns:p14="http://schemas.microsoft.com/office/powerpoint/2010/main" val="4144612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63" name="Shape 26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sp>
        <p:nvSpPr>
          <p:cNvPr id="17" name="Shape 269"/>
          <p:cNvSpPr txBox="1">
            <a:spLocks/>
          </p:cNvSpPr>
          <p:nvPr/>
        </p:nvSpPr>
        <p:spPr>
          <a:xfrm>
            <a:off x="167003" y="113016"/>
            <a:ext cx="1733716" cy="463688"/>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 sz="2000" b="1" dirty="0">
                <a:solidFill>
                  <a:srgbClr val="FFFFFF"/>
                </a:solidFill>
                <a:latin typeface="Roboto Condensed"/>
                <a:ea typeface="Roboto Condensed"/>
                <a:cs typeface="Roboto Condensed"/>
                <a:sym typeface="Roboto Condensed"/>
              </a:rPr>
              <a:t>LICENSING</a:t>
            </a:r>
          </a:p>
        </p:txBody>
      </p:sp>
      <p:sp>
        <p:nvSpPr>
          <p:cNvPr id="58" name="Shape 285"/>
          <p:cNvSpPr txBox="1">
            <a:spLocks/>
          </p:cNvSpPr>
          <p:nvPr/>
        </p:nvSpPr>
        <p:spPr>
          <a:xfrm>
            <a:off x="836949" y="1873847"/>
            <a:ext cx="7524751" cy="1454980"/>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spcAft>
                <a:spcPts val="1000"/>
              </a:spcAft>
              <a:buClr>
                <a:srgbClr val="C7D3E6"/>
              </a:buClr>
              <a:buSzPct val="100000"/>
            </a:pPr>
            <a:r>
              <a:rPr lang="en-US" sz="1800" dirty="0">
                <a:solidFill>
                  <a:srgbClr val="263248"/>
                </a:solidFill>
                <a:latin typeface="Roboto Condensed Light"/>
                <a:ea typeface="Roboto Condensed Light"/>
                <a:cs typeface="Roboto Condensed Light"/>
              </a:rPr>
              <a:t>In IIT-D and IIT-K, a fixed 10% of the revenue from royalties is directed towards promotion and upgradation of the invention, IP protection (which involves registrations, litigation and arbitration charges if required) and promotion of commercialization.</a:t>
            </a:r>
            <a:endParaRPr lang="en" sz="1800" dirty="0">
              <a:solidFill>
                <a:srgbClr val="263248"/>
              </a:solidFill>
              <a:latin typeface="Roboto Condensed Light"/>
              <a:ea typeface="Roboto Condensed Light"/>
              <a:cs typeface="Roboto Condensed Light"/>
              <a:sym typeface="Roboto Condensed Light"/>
            </a:endParaRPr>
          </a:p>
        </p:txBody>
      </p:sp>
    </p:spTree>
    <p:extLst>
      <p:ext uri="{BB962C8B-B14F-4D97-AF65-F5344CB8AC3E}">
        <p14:creationId xmlns:p14="http://schemas.microsoft.com/office/powerpoint/2010/main" val="4118680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1109</Words>
  <Application>Microsoft Office PowerPoint</Application>
  <PresentationFormat>On-screen Show (16:9)</PresentationFormat>
  <Paragraphs>129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Salerio template</vt:lpstr>
      <vt:lpstr>PATENT / TECHNOLOGY COMMERCIALIZATION</vt:lpstr>
      <vt:lpstr>PATENT FILING PROCEDURES</vt:lpstr>
      <vt:lpstr>PATENT FILING PROCESS INDIA</vt:lpstr>
      <vt:lpstr>GLOBAL PATENT FILING PROCESS</vt:lpstr>
      <vt:lpstr>PATENT COMMERCIALIZATION</vt:lpstr>
      <vt:lpstr>HOW ACADEMIC INSTITUTIONS ARE DOING THIS IN INDIA</vt:lpstr>
      <vt:lpstr>Main terms of IP licensing policy followed by academic institutions</vt:lpstr>
      <vt:lpstr>Royalty sharing models of some of the top Indian institutes</vt:lpstr>
      <vt:lpstr>PowerPoint Presentation</vt:lpstr>
      <vt:lpstr>Licensing of Superficial Fluid Extraction Technology</vt:lpstr>
      <vt:lpstr>Licensing of WebNC: Machininng Through the Internet</vt:lpstr>
      <vt:lpstr>PowerPoint Presentation</vt:lpstr>
      <vt:lpstr>Licensing of Fuel Additive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Gaurav Giri</dc:creator>
  <cp:lastModifiedBy>Punita</cp:lastModifiedBy>
  <cp:revision>90</cp:revision>
  <dcterms:modified xsi:type="dcterms:W3CDTF">2017-05-12T04:50:56Z</dcterms:modified>
</cp:coreProperties>
</file>