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72" r:id="rId3"/>
    <p:sldId id="257" r:id="rId4"/>
    <p:sldId id="258" r:id="rId5"/>
    <p:sldId id="269" r:id="rId6"/>
    <p:sldId id="259" r:id="rId7"/>
    <p:sldId id="270" r:id="rId8"/>
    <p:sldId id="260" r:id="rId9"/>
    <p:sldId id="273" r:id="rId10"/>
    <p:sldId id="261" r:id="rId11"/>
    <p:sldId id="271" r:id="rId12"/>
    <p:sldId id="262" r:id="rId13"/>
    <p:sldId id="268" r:id="rId14"/>
    <p:sldId id="263" r:id="rId15"/>
    <p:sldId id="264" r:id="rId16"/>
    <p:sldId id="265" r:id="rId17"/>
    <p:sldId id="266" r:id="rId18"/>
    <p:sldId id="267" r:id="rId19"/>
  </p:sldIdLst>
  <p:sldSz cx="9144000" cy="5143500" type="screen16x9"/>
  <p:notesSz cx="6858000" cy="9144000"/>
  <p:embeddedFontLst>
    <p:embeddedFont>
      <p:font typeface="Roboto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4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 : https://www.slideshare.net/winklevosscap/the-internet-of-money/3-WHO_CREATED_BITCOINOCTOBER_31_2008Satoshi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idai.com/bmoney.txt" TargetMode="External"/><Relationship Id="rId2" Type="http://schemas.openxmlformats.org/officeDocument/2006/relationships/hyperlink" Target="https://bitcoin.org/bitcoin.pdf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BITCOIN, </a:t>
            </a:r>
            <a:r>
              <a:rPr lang="en-IN" dirty="0"/>
              <a:t>Blockchain </a:t>
            </a:r>
            <a:r>
              <a:rPr lang="en" dirty="0"/>
              <a:t>and Beyond</a:t>
            </a:r>
            <a:endParaRPr dirty="0"/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Hemant Adarkar, ASET Colloquium, 23</a:t>
            </a:r>
            <a:r>
              <a:rPr lang="en-IN" baseline="30000" dirty="0"/>
              <a:t>rd</a:t>
            </a:r>
            <a:r>
              <a:rPr lang="en-IN" dirty="0"/>
              <a:t> Feb 2018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 l="49" r="39"/>
          <a:stretch/>
        </p:blipFill>
        <p:spPr>
          <a:xfrm>
            <a:off x="0" y="0"/>
            <a:ext cx="914400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81597-3F1D-4DC1-A984-9253E8530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Who is Satoshi Nakamoto? Why did he disappear?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12AE0C-6F9B-48C3-8F81-B9F9F16AEC4C}"/>
              </a:ext>
            </a:extLst>
          </p:cNvPr>
          <p:cNvSpPr txBox="1"/>
          <p:nvPr/>
        </p:nvSpPr>
        <p:spPr>
          <a:xfrm>
            <a:off x="775855" y="1173018"/>
            <a:ext cx="40286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latin typeface="Roboto" panose="020B0604020202020204" charset="0"/>
                <a:ea typeface="Roboto" panose="020B0604020202020204" charset="0"/>
              </a:rPr>
              <a:t>Several individuals as candidates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</a:rPr>
              <a:t>Sa</a:t>
            </a:r>
            <a:r>
              <a:rPr lang="en-IN" sz="1600" dirty="0">
                <a:latin typeface="Roboto" panose="020B0604020202020204" charset="0"/>
                <a:ea typeface="Roboto" panose="020B0604020202020204" charset="0"/>
              </a:rPr>
              <a:t>msung </a:t>
            </a:r>
            <a:r>
              <a:rPr lang="en-IN" sz="1600" dirty="0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</a:rPr>
              <a:t>Toshi</a:t>
            </a:r>
            <a:r>
              <a:rPr lang="en-IN" sz="1600" dirty="0">
                <a:latin typeface="Roboto" panose="020B0604020202020204" charset="0"/>
                <a:ea typeface="Roboto" panose="020B0604020202020204" charset="0"/>
              </a:rPr>
              <a:t>ba </a:t>
            </a:r>
            <a:r>
              <a:rPr lang="en-IN" sz="1600" dirty="0" err="1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</a:rPr>
              <a:t>Naka</a:t>
            </a:r>
            <a:r>
              <a:rPr lang="en-IN" sz="1600" dirty="0" err="1">
                <a:latin typeface="Roboto" panose="020B0604020202020204" charset="0"/>
                <a:ea typeface="Roboto" panose="020B0604020202020204" charset="0"/>
              </a:rPr>
              <a:t>michi</a:t>
            </a:r>
            <a:r>
              <a:rPr lang="en-IN" sz="16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IN" sz="1600" dirty="0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</a:rPr>
              <a:t>Moto</a:t>
            </a:r>
            <a:r>
              <a:rPr lang="en-IN" sz="1600" dirty="0">
                <a:latin typeface="Roboto" panose="020B0604020202020204" charset="0"/>
                <a:ea typeface="Roboto" panose="020B0604020202020204" charset="0"/>
              </a:rPr>
              <a:t>rola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 err="1">
                <a:latin typeface="Roboto" panose="020B0604020202020204" charset="0"/>
                <a:ea typeface="Roboto" panose="020B0604020202020204" charset="0"/>
              </a:rPr>
              <a:t>Johatsu</a:t>
            </a:r>
            <a:r>
              <a:rPr lang="en-IN" sz="1600" dirty="0">
                <a:latin typeface="Roboto" panose="020B0604020202020204" charset="0"/>
                <a:ea typeface="Roboto" panose="020B0604020202020204" charset="0"/>
              </a:rPr>
              <a:t> and </a:t>
            </a:r>
            <a:r>
              <a:rPr lang="en-IN" sz="1600" dirty="0" err="1">
                <a:latin typeface="Roboto" panose="020B0604020202020204" charset="0"/>
                <a:ea typeface="Roboto" panose="020B0604020202020204" charset="0"/>
              </a:rPr>
              <a:t>Kamikakushi</a:t>
            </a:r>
            <a:endParaRPr lang="en-IN" sz="1600" dirty="0">
              <a:latin typeface="Roboto" panose="020B0604020202020204" charset="0"/>
              <a:ea typeface="Roboto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latin typeface="Roboto" panose="020B0604020202020204" charset="0"/>
                <a:ea typeface="Roboto" panose="020B0604020202020204" charset="0"/>
              </a:rPr>
              <a:t>Fractional bitcoin unit – 1 Satoshi</a:t>
            </a:r>
          </a:p>
        </p:txBody>
      </p:sp>
    </p:spTree>
    <p:extLst>
      <p:ext uri="{BB962C8B-B14F-4D97-AF65-F5344CB8AC3E}">
        <p14:creationId xmlns:p14="http://schemas.microsoft.com/office/powerpoint/2010/main" val="575766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bitcoin characteristics</a:t>
            </a:r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4294967295"/>
          </p:nvPr>
        </p:nvSpPr>
        <p:spPr>
          <a:xfrm>
            <a:off x="471900" y="940650"/>
            <a:ext cx="8371800" cy="37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Bitcoin is a protocol.The unit of account is "bitcoins."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Based on the blockchain: a growing general public ledger of cryptographically-signed transactions.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All transactions are public, but are not by default tied to anyone's real identity.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Transfer of bitcoins consists simply of adding a new, publicly accepted transaction to the blockchain.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Miners are awarded newly-minted bitcoins or transaction fees for successfully finding blocks.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Bitcoin is one of the applications of Block Chain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Shape 289" descr="Image result for blockchain how it work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7962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262000" y="411675"/>
            <a:ext cx="18117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Transaction flow</a:t>
            </a:r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204800" y="1365075"/>
            <a:ext cx="2793300" cy="32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200"/>
              <a:buChar char="●"/>
            </a:pPr>
            <a:r>
              <a:rPr lang="en">
                <a:solidFill>
                  <a:srgbClr val="EFEFEF"/>
                </a:solidFill>
              </a:rPr>
              <a:t>X want to send some of her bitcoin to Y</a:t>
            </a:r>
            <a:endParaRPr>
              <a:solidFill>
                <a:srgbClr val="EFEFEF"/>
              </a:solidFill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200"/>
              <a:buChar char="●"/>
            </a:pPr>
            <a:r>
              <a:rPr lang="en">
                <a:solidFill>
                  <a:srgbClr val="EFEFEF"/>
                </a:solidFill>
              </a:rPr>
              <a:t>X publishes her intention </a:t>
            </a:r>
            <a:endParaRPr>
              <a:solidFill>
                <a:srgbClr val="EFEFEF"/>
              </a:solidFill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200"/>
              <a:buChar char="●"/>
            </a:pPr>
            <a:r>
              <a:rPr lang="en">
                <a:solidFill>
                  <a:srgbClr val="EFEFEF"/>
                </a:solidFill>
              </a:rPr>
              <a:t>Nodes scan the entire bitcoin network to validate that X</a:t>
            </a:r>
            <a:endParaRPr>
              <a:solidFill>
                <a:srgbClr val="EFEFEF"/>
              </a:solidFill>
            </a:endParaRPr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200"/>
              <a:buChar char="○"/>
            </a:pPr>
            <a:r>
              <a:rPr lang="en">
                <a:solidFill>
                  <a:srgbClr val="EFEFEF"/>
                </a:solidFill>
              </a:rPr>
              <a:t> have the bitcoin that I want to send, </a:t>
            </a:r>
            <a:endParaRPr>
              <a:solidFill>
                <a:srgbClr val="EFEFEF"/>
              </a:solidFill>
            </a:endParaRPr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200"/>
              <a:buChar char="○"/>
            </a:pPr>
            <a:r>
              <a:rPr lang="en">
                <a:solidFill>
                  <a:srgbClr val="EFEFEF"/>
                </a:solidFill>
              </a:rPr>
              <a:t>haven't already sent it to someone else. </a:t>
            </a:r>
            <a:endParaRPr>
              <a:solidFill>
                <a:srgbClr val="EFEFEF"/>
              </a:solidFill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200"/>
              <a:buChar char="●"/>
            </a:pPr>
            <a:r>
              <a:rPr lang="en">
                <a:solidFill>
                  <a:srgbClr val="EFEFEF"/>
                </a:solidFill>
              </a:rPr>
              <a:t>Once that information is confirmed, the transaction gets included in a "block</a:t>
            </a:r>
            <a:endParaRPr sz="1200">
              <a:solidFill>
                <a:srgbClr val="EFEFEF"/>
              </a:solidFill>
            </a:endParaRP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4000" y="0"/>
            <a:ext cx="53605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 Chain applications</a:t>
            </a:r>
            <a:endParaRPr/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475" y="664250"/>
            <a:ext cx="7417350" cy="4479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/>
          <p:cNvPicPr preferRelativeResize="0"/>
          <p:nvPr/>
        </p:nvPicPr>
        <p:blipFill rotWithShape="1">
          <a:blip r:embed="rId3">
            <a:alphaModFix amt="49000"/>
          </a:blip>
          <a:srcRect t="7954" b="7954"/>
          <a:stretch/>
        </p:blipFill>
        <p:spPr>
          <a:xfrm>
            <a:off x="-30675" y="0"/>
            <a:ext cx="917467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4439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Why the hype?</a:t>
            </a:r>
            <a:endParaRPr sz="3000" b="1"/>
          </a:p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Total Bitcoin supply capped at 21 million creating scarcity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Virality through the rise of social media 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Worldwide interest and increasing acceptability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80% bitcoins have already been mined  giving rise to FOMO on the next big thing </a:t>
            </a:r>
            <a:endParaRPr sz="1800"/>
          </a:p>
          <a:p>
            <a:pPr marL="0" lvl="0" indent="0" rtl="0">
              <a:spcBef>
                <a:spcPts val="1000"/>
              </a:spcBef>
              <a:spcAft>
                <a:spcPts val="1000"/>
              </a:spcAft>
              <a:buNone/>
            </a:pPr>
            <a:endParaRPr sz="1800"/>
          </a:p>
        </p:txBody>
      </p:sp>
      <p:grpSp>
        <p:nvGrpSpPr>
          <p:cNvPr id="152" name="Shape 152"/>
          <p:cNvGrpSpPr/>
          <p:nvPr/>
        </p:nvGrpSpPr>
        <p:grpSpPr>
          <a:xfrm>
            <a:off x="5212394" y="864520"/>
            <a:ext cx="3307407" cy="3307407"/>
            <a:chOff x="5212394" y="864520"/>
            <a:chExt cx="3307407" cy="3307407"/>
          </a:xfrm>
        </p:grpSpPr>
        <p:sp>
          <p:nvSpPr>
            <p:cNvPr id="153" name="Shape 153"/>
            <p:cNvSpPr/>
            <p:nvPr/>
          </p:nvSpPr>
          <p:spPr>
            <a:xfrm>
              <a:off x="5212394" y="864520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5549484" y="864520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5886575" y="864520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6223663" y="864520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6560753" y="864520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6897844" y="864520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7234932" y="864520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7572023" y="864520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7909113" y="864520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8246201" y="864520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5212394" y="120160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5549484" y="120160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5886575" y="1201621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6223663" y="120160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6560753" y="120160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6897844" y="120160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7234932" y="120160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7572023" y="120160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7909113" y="120160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8246201" y="120160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5212394" y="1538700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5549484" y="1538700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5886575" y="1538700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6223663" y="1538700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6560753" y="1538700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6897844" y="1538700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7234932" y="1538700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7572023" y="1538700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7909113" y="1538700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8246201" y="1538700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5212394" y="187578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5549484" y="187578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5886575" y="187578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6223663" y="187578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6560753" y="187578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6897844" y="187578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7234932" y="187578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7572023" y="187578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7909113" y="187578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8246201" y="187578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5212394" y="2212878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5549484" y="2212878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5886575" y="2212878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6223663" y="2212878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6560753" y="2212878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6897844" y="2212878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7234932" y="2212878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7572023" y="2212878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7909113" y="2212878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8246201" y="2212878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5212394" y="254996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5549484" y="254996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5886575" y="254996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6223663" y="254996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6560753" y="254996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6897844" y="254996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7234932" y="254996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7572023" y="254996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7909113" y="254996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8246201" y="2549969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5212394" y="2887058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5549484" y="2887058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5886575" y="2887058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6223663" y="2887058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6560753" y="2887058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6897844" y="2887058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7234932" y="2887058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7572023" y="2887058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7909113" y="2887058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8246201" y="2887058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5212394" y="3224147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5549484" y="3224147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5886575" y="3224147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6223663" y="3224147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6560753" y="3224147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6897844" y="3224147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7234932" y="3224147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7572023" y="3224147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7909113" y="3224147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8246201" y="3224147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5212394" y="3561238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5549484" y="3561238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5886575" y="3561238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6223663" y="3561238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6560753" y="3561238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6897844" y="3561238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7234932" y="3561238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7572023" y="3561238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7909113" y="3561238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8246201" y="3561238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5212394" y="3898327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>
              <a:off x="5549484" y="3898327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>
              <a:off x="5886575" y="3898327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>
              <a:off x="6223663" y="3898327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>
              <a:off x="6560753" y="3898327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>
              <a:off x="6897844" y="3898327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>
              <a:off x="7234932" y="3898327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>
              <a:off x="7572023" y="3898327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>
              <a:off x="7909113" y="3898327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8246201" y="3898327"/>
              <a:ext cx="273600" cy="27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" name="Shape 253"/>
          <p:cNvGrpSpPr/>
          <p:nvPr/>
        </p:nvGrpSpPr>
        <p:grpSpPr>
          <a:xfrm>
            <a:off x="5212394" y="2889703"/>
            <a:ext cx="3307407" cy="273600"/>
            <a:chOff x="5212394" y="2212878"/>
            <a:chExt cx="3307407" cy="273600"/>
          </a:xfrm>
        </p:grpSpPr>
        <p:sp>
          <p:nvSpPr>
            <p:cNvPr id="254" name="Shape 254"/>
            <p:cNvSpPr/>
            <p:nvPr/>
          </p:nvSpPr>
          <p:spPr>
            <a:xfrm>
              <a:off x="5212394" y="2212878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5549484" y="2212878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5886575" y="2212878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6223663" y="2212878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6560753" y="2212878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6897844" y="2212878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7234932" y="2212878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7572023" y="2212878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7909113" y="2212878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8246201" y="2212878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" name="Shape 264"/>
          <p:cNvGrpSpPr/>
          <p:nvPr/>
        </p:nvGrpSpPr>
        <p:grpSpPr>
          <a:xfrm>
            <a:off x="5212394" y="3221428"/>
            <a:ext cx="3307407" cy="273600"/>
            <a:chOff x="5212394" y="2212878"/>
            <a:chExt cx="3307407" cy="273600"/>
          </a:xfrm>
        </p:grpSpPr>
        <p:sp>
          <p:nvSpPr>
            <p:cNvPr id="265" name="Shape 265"/>
            <p:cNvSpPr/>
            <p:nvPr/>
          </p:nvSpPr>
          <p:spPr>
            <a:xfrm>
              <a:off x="5212394" y="2212878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5549484" y="2212878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5886575" y="2212878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6223663" y="2212878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6560753" y="2212878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6897844" y="2212878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7234932" y="2212878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7572023" y="2212878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7909113" y="2212878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8246201" y="2212878"/>
              <a:ext cx="273600" cy="27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Issues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ACF09F-43B2-4ED9-8103-C7E11BB6E518}"/>
              </a:ext>
            </a:extLst>
          </p:cNvPr>
          <p:cNvSpPr txBox="1"/>
          <p:nvPr/>
        </p:nvSpPr>
        <p:spPr>
          <a:xfrm>
            <a:off x="646545" y="1533236"/>
            <a:ext cx="733886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800" dirty="0">
                <a:latin typeface="Roboto" panose="020B0604020202020204" charset="0"/>
                <a:ea typeface="Roboto" panose="020B0604020202020204" charset="0"/>
              </a:rPr>
              <a:t>Complicated – computationally and conceptually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800" dirty="0">
                <a:latin typeface="Roboto" panose="020B0604020202020204" charset="0"/>
                <a:ea typeface="Roboto" panose="020B0604020202020204" charset="0"/>
              </a:rPr>
              <a:t>Energy hungry – mining utilizes electricity needed for 159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800" dirty="0">
                <a:latin typeface="Roboto" panose="020B0604020202020204" charset="0"/>
                <a:ea typeface="Roboto" panose="020B0604020202020204" charset="0"/>
              </a:rPr>
              <a:t>Solution in search of a problem?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Questions?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4E6FB-85C8-4742-A50A-3C0F952DC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Somebody holds the “key”</a:t>
            </a:r>
            <a:br>
              <a:rPr lang="en-IN" dirty="0"/>
            </a:br>
            <a:r>
              <a:rPr lang="en-IN" sz="2400" dirty="0"/>
              <a:t>Steve </a:t>
            </a:r>
            <a:r>
              <a:rPr lang="en-IN" sz="2400" dirty="0" err="1"/>
              <a:t>Winwood</a:t>
            </a:r>
            <a:r>
              <a:rPr lang="en-IN" sz="2400" dirty="0"/>
              <a:t>, </a:t>
            </a:r>
            <a:r>
              <a:rPr lang="en-IN" sz="3200" dirty="0"/>
              <a:t>Can't Find My Way Home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224993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/>
          <p:cNvPicPr preferRelativeResize="0"/>
          <p:nvPr/>
        </p:nvPicPr>
        <p:blipFill rotWithShape="1">
          <a:blip r:embed="rId3">
            <a:alphaModFix/>
          </a:blip>
          <a:srcRect l="3548" r="3548"/>
          <a:stretch/>
        </p:blipFill>
        <p:spPr>
          <a:xfrm>
            <a:off x="15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/>
              <a:t>bitcoin </a:t>
            </a:r>
            <a:endParaRPr sz="4800" b="1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It is the world’s first truly digital currency maintained as a decentralised ledger called </a:t>
            </a:r>
            <a:r>
              <a:rPr lang="en" sz="3200" dirty="0"/>
              <a:t>blockchain</a:t>
            </a:r>
            <a:r>
              <a:rPr lang="en" sz="2400" dirty="0"/>
              <a:t> on the peer to peer network </a:t>
            </a:r>
            <a:endParaRPr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problem - </a:t>
            </a:r>
            <a:r>
              <a:rPr lang="en-IN" dirty="0"/>
              <a:t>I</a:t>
            </a:r>
            <a:endParaRPr dirty="0"/>
          </a:p>
        </p:txBody>
      </p:sp>
      <p:sp>
        <p:nvSpPr>
          <p:cNvPr id="80" name="Shape 80"/>
          <p:cNvSpPr txBox="1">
            <a:spLocks noGrp="1"/>
          </p:cNvSpPr>
          <p:nvPr>
            <p:ph type="body" idx="4294967295"/>
          </p:nvPr>
        </p:nvSpPr>
        <p:spPr>
          <a:xfrm>
            <a:off x="462925" y="1012450"/>
            <a:ext cx="8371800" cy="33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The root problem with conventional currency is all the trust that is required to make it work. The central banks must be trusted,</a:t>
            </a:r>
            <a:endParaRPr sz="1800" dirty="0"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Not to debase the currency </a:t>
            </a:r>
            <a:endParaRPr sz="18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With our privacy</a:t>
            </a:r>
            <a:endParaRPr sz="18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Not to let identity thieves drain our account (security) </a:t>
            </a:r>
            <a:endParaRPr sz="18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Hold and transfer electronically</a:t>
            </a:r>
            <a:endParaRPr sz="1800" dirty="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714BA-00B2-4F97-84E0-2DDF5C743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Problem - II</a:t>
            </a:r>
          </a:p>
        </p:txBody>
      </p:sp>
      <p:sp>
        <p:nvSpPr>
          <p:cNvPr id="3" name="Shape 80">
            <a:extLst>
              <a:ext uri="{FF2B5EF4-FFF2-40B4-BE49-F238E27FC236}">
                <a16:creationId xmlns:a16="http://schemas.microsoft.com/office/drawing/2014/main" id="{C37B80F5-0F23-4373-91D4-B78C54ED2FA0}"/>
              </a:ext>
            </a:extLst>
          </p:cNvPr>
          <p:cNvSpPr txBox="1">
            <a:spLocks/>
          </p:cNvSpPr>
          <p:nvPr/>
        </p:nvSpPr>
        <p:spPr>
          <a:xfrm>
            <a:off x="462925" y="1012450"/>
            <a:ext cx="8371800" cy="3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Roboto"/>
              <a:buNone/>
            </a:pPr>
            <a:r>
              <a:rPr lang="en-IN" dirty="0"/>
              <a:t>The problem with conventional money transfer is that there are intermediaries, i.e. one or more banks and “networks”. </a:t>
            </a:r>
          </a:p>
          <a:p>
            <a:pPr marL="0" indent="0">
              <a:buFont typeface="Roboto"/>
              <a:buNone/>
            </a:pPr>
            <a:endParaRPr lang="en-IN" dirty="0"/>
          </a:p>
          <a:p>
            <a:r>
              <a:rPr lang="en-IN" dirty="0"/>
              <a:t>Can we have an open ledger?</a:t>
            </a:r>
          </a:p>
          <a:p>
            <a:r>
              <a:rPr lang="en-IN" dirty="0"/>
              <a:t>Can we have a distributed ledger? </a:t>
            </a:r>
          </a:p>
          <a:p>
            <a:r>
              <a:rPr lang="en-IN" dirty="0"/>
              <a:t>Can we have a secure, distributed ledger?</a:t>
            </a:r>
          </a:p>
          <a:p>
            <a:endParaRPr lang="en-IN" dirty="0"/>
          </a:p>
          <a:p>
            <a:pPr marL="114300" indent="0">
              <a:buNone/>
            </a:pPr>
            <a:r>
              <a:rPr lang="en-IN" dirty="0"/>
              <a:t>Today, the transactions lie in databases belonging to multiple banks.</a:t>
            </a:r>
          </a:p>
          <a:p>
            <a:pPr marL="0" indent="0">
              <a:spcBef>
                <a:spcPts val="1600"/>
              </a:spcBef>
              <a:spcAft>
                <a:spcPts val="1600"/>
              </a:spcAft>
              <a:buFont typeface="Roboto"/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1601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 rotWithShape="1">
          <a:blip r:embed="rId3">
            <a:alphaModFix amt="64000"/>
          </a:blip>
          <a:srcRect l="16331" r="16324"/>
          <a:stretch/>
        </p:blipFill>
        <p:spPr>
          <a:xfrm>
            <a:off x="-9150" y="0"/>
            <a:ext cx="45944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265500" y="183060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The solution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What is needed is an electronic payment system based on cryptographic proof instead of trust, allowing any two willing parties to transact directly with each other without the need for a trusted third party.</a:t>
            </a:r>
            <a:endParaRPr sz="2400"/>
          </a:p>
        </p:txBody>
      </p:sp>
      <p:sp>
        <p:nvSpPr>
          <p:cNvPr id="88" name="Shape 88"/>
          <p:cNvSpPr txBox="1"/>
          <p:nvPr/>
        </p:nvSpPr>
        <p:spPr>
          <a:xfrm>
            <a:off x="6249000" y="4796700"/>
            <a:ext cx="28950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Satoshi Nakamoto : bitcoin.org/bitcoin.pdf </a:t>
            </a:r>
            <a:endParaRPr sz="900" i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7C6FE-394C-4E91-B224-CA717FC30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400" dirty="0"/>
              <a:t>Original ideas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4B24C8-F10A-4D59-8675-F04F0EB6C722}"/>
              </a:ext>
            </a:extLst>
          </p:cNvPr>
          <p:cNvSpPr txBox="1"/>
          <p:nvPr/>
        </p:nvSpPr>
        <p:spPr>
          <a:xfrm>
            <a:off x="517236" y="1494532"/>
            <a:ext cx="757381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latin typeface="Roboto" panose="020B0604020202020204" charset="0"/>
                <a:ea typeface="Roboto" panose="020B0604020202020204" charset="0"/>
              </a:rPr>
              <a:t>No central trust</a:t>
            </a:r>
          </a:p>
          <a:p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800" dirty="0">
                <a:latin typeface="Roboto" panose="020B0604020202020204" charset="0"/>
                <a:ea typeface="Roboto" panose="020B0604020202020204" charset="0"/>
              </a:rPr>
              <a:t>White paper by Satoshi Nakamoto, </a:t>
            </a:r>
            <a:r>
              <a:rPr lang="en-IN" sz="1800" dirty="0">
                <a:latin typeface="Roboto" panose="020B0604020202020204" charset="0"/>
                <a:ea typeface="Roboto" panose="020B0604020202020204" charset="0"/>
                <a:hlinkClick r:id="rId2"/>
              </a:rPr>
              <a:t>https://bitcoin.org/bitcoin.pdf</a:t>
            </a:r>
            <a:r>
              <a:rPr lang="en-IN" sz="1800" dirty="0">
                <a:latin typeface="Roboto" panose="020B0604020202020204" charset="0"/>
                <a:ea typeface="Roboto" panose="020B0604020202020204" charset="0"/>
              </a:rPr>
              <a:t>, 2008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800" dirty="0">
                <a:latin typeface="Roboto" panose="020B0604020202020204" charset="0"/>
                <a:ea typeface="Roboto" panose="020B0604020202020204" charset="0"/>
              </a:rPr>
              <a:t>W. Dai, </a:t>
            </a:r>
            <a:r>
              <a:rPr lang="en-IN" sz="1800" dirty="0">
                <a:latin typeface="Roboto" panose="020B0604020202020204" charset="0"/>
                <a:ea typeface="Roboto" panose="020B0604020202020204" charset="0"/>
                <a:hlinkClick r:id="rId3"/>
              </a:rPr>
              <a:t>http://www.weidai.com/bmoney.txt</a:t>
            </a:r>
            <a:r>
              <a:rPr lang="en-IN" sz="1800" dirty="0">
                <a:latin typeface="Roboto" panose="020B0604020202020204" charset="0"/>
                <a:ea typeface="Roboto" panose="020B0604020202020204" charset="0"/>
              </a:rPr>
              <a:t>, 1998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800" dirty="0">
              <a:latin typeface="Roboto" panose="020B0604020202020204" charset="0"/>
              <a:ea typeface="Roboto" panose="020B0604020202020204" charset="0"/>
            </a:endParaRPr>
          </a:p>
          <a:p>
            <a:r>
              <a:rPr lang="en-IN" sz="1800" dirty="0">
                <a:latin typeface="Roboto" panose="020B0604020202020204" charset="0"/>
                <a:ea typeface="Roboto" panose="020B0604020202020204" charset="0"/>
              </a:rPr>
              <a:t>Computational inputs for money creation and problem solving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800" dirty="0">
                <a:latin typeface="Roboto" panose="020B0604020202020204" charset="0"/>
                <a:ea typeface="Roboto" panose="020B0604020202020204" charset="0"/>
              </a:rPr>
              <a:t>Ergodic Literature and </a:t>
            </a:r>
            <a:r>
              <a:rPr lang="en-IN" sz="1800" dirty="0" err="1">
                <a:latin typeface="Roboto" panose="020B0604020202020204" charset="0"/>
                <a:ea typeface="Roboto" panose="020B0604020202020204" charset="0"/>
              </a:rPr>
              <a:t>Cybertext</a:t>
            </a:r>
            <a:endParaRPr lang="en-IN" sz="1800" dirty="0">
              <a:latin typeface="Roboto" panose="020B0604020202020204" charset="0"/>
              <a:ea typeface="Roboto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800" dirty="0">
              <a:latin typeface="Roboto" panose="020B0604020202020204" charset="0"/>
              <a:ea typeface="Roboto" panose="020B0604020202020204" charset="0"/>
            </a:endParaRPr>
          </a:p>
          <a:p>
            <a:endParaRPr lang="en-IN" sz="1800" dirty="0">
              <a:latin typeface="Roboto" panose="020B0604020202020204" charset="0"/>
              <a:ea typeface="Roboto" panose="020B0604020202020204" charset="0"/>
            </a:endParaRPr>
          </a:p>
          <a:p>
            <a:r>
              <a:rPr lang="en-IN" sz="1800" dirty="0">
                <a:latin typeface="Roboto" panose="020B0604020202020204" charset="0"/>
                <a:ea typeface="Roboto" panose="020B0604020202020204" charset="0"/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99989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400"/>
              </a:spcAft>
              <a:buNone/>
            </a:pPr>
            <a:r>
              <a:rPr lang="en" sz="3000"/>
              <a:t>It all started with encryption</a:t>
            </a:r>
            <a:endParaRPr sz="1600" i="1"/>
          </a:p>
        </p:txBody>
      </p:sp>
      <p:sp>
        <p:nvSpPr>
          <p:cNvPr id="94" name="Shape 94"/>
          <p:cNvSpPr/>
          <p:nvPr/>
        </p:nvSpPr>
        <p:spPr>
          <a:xfrm>
            <a:off x="340934" y="2540789"/>
            <a:ext cx="1872300" cy="642000"/>
          </a:xfrm>
          <a:prstGeom prst="homePlate">
            <a:avLst>
              <a:gd name="adj" fmla="val 50000"/>
            </a:avLst>
          </a:prstGeom>
          <a:solidFill>
            <a:srgbClr val="4285F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“Private” Key</a:t>
            </a:r>
            <a:endParaRPr dirty="0"/>
          </a:p>
        </p:txBody>
      </p:sp>
      <p:grpSp>
        <p:nvGrpSpPr>
          <p:cNvPr id="95" name="Shape 95"/>
          <p:cNvGrpSpPr/>
          <p:nvPr/>
        </p:nvGrpSpPr>
        <p:grpSpPr>
          <a:xfrm>
            <a:off x="912819" y="2033586"/>
            <a:ext cx="198900" cy="511316"/>
            <a:chOff x="777447" y="1610215"/>
            <a:chExt cx="198900" cy="593656"/>
          </a:xfrm>
        </p:grpSpPr>
        <p:cxnSp>
          <p:nvCxnSpPr>
            <p:cNvPr id="96" name="Shape 96"/>
            <p:cNvCxnSpPr/>
            <p:nvPr/>
          </p:nvCxnSpPr>
          <p:spPr>
            <a:xfrm>
              <a:off x="876909" y="1649171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7" name="Shape 97"/>
            <p:cNvSpPr/>
            <p:nvPr/>
          </p:nvSpPr>
          <p:spPr>
            <a:xfrm>
              <a:off x="777447" y="1610215"/>
              <a:ext cx="198900" cy="1989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Shape 98"/>
          <p:cNvSpPr txBox="1"/>
          <p:nvPr/>
        </p:nvSpPr>
        <p:spPr>
          <a:xfrm>
            <a:off x="318375" y="969451"/>
            <a:ext cx="22428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Symmetric encryption</a:t>
            </a:r>
            <a:endParaRPr sz="16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1817056" y="2540789"/>
            <a:ext cx="2051100" cy="642000"/>
          </a:xfrm>
          <a:prstGeom prst="chevron">
            <a:avLst>
              <a:gd name="adj" fmla="val 50000"/>
            </a:avLst>
          </a:prstGeom>
          <a:solidFill>
            <a:srgbClr val="4285F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 - Private key</a:t>
            </a:r>
            <a:endParaRPr/>
          </a:p>
        </p:txBody>
      </p:sp>
      <p:grpSp>
        <p:nvGrpSpPr>
          <p:cNvPr id="100" name="Shape 100"/>
          <p:cNvGrpSpPr/>
          <p:nvPr/>
        </p:nvGrpSpPr>
        <p:grpSpPr>
          <a:xfrm>
            <a:off x="2266282" y="3178032"/>
            <a:ext cx="198900" cy="511316"/>
            <a:chOff x="2223534" y="2938958"/>
            <a:chExt cx="198900" cy="593656"/>
          </a:xfrm>
        </p:grpSpPr>
        <p:cxnSp>
          <p:nvCxnSpPr>
            <p:cNvPr id="101" name="Shape 101"/>
            <p:cNvCxnSpPr/>
            <p:nvPr/>
          </p:nvCxnSpPr>
          <p:spPr>
            <a:xfrm rot="10800000">
              <a:off x="2322997" y="2938958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2" name="Shape 102"/>
            <p:cNvSpPr/>
            <p:nvPr/>
          </p:nvSpPr>
          <p:spPr>
            <a:xfrm rot="10800000" flipH="1">
              <a:off x="2223534" y="3333714"/>
              <a:ext cx="198900" cy="1989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Shape 103"/>
          <p:cNvSpPr txBox="1"/>
          <p:nvPr/>
        </p:nvSpPr>
        <p:spPr>
          <a:xfrm>
            <a:off x="1244326" y="3883377"/>
            <a:ext cx="22428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Asymmetric encryption</a:t>
            </a:r>
            <a:endParaRPr sz="16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3471979" y="2540789"/>
            <a:ext cx="2051100" cy="642000"/>
          </a:xfrm>
          <a:prstGeom prst="chevron">
            <a:avLst>
              <a:gd name="adj" fmla="val 50000"/>
            </a:avLst>
          </a:prstGeom>
          <a:solidFill>
            <a:srgbClr val="4285F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Private - Public key</a:t>
            </a:r>
            <a:endParaRPr/>
          </a:p>
        </p:txBody>
      </p:sp>
      <p:grpSp>
        <p:nvGrpSpPr>
          <p:cNvPr id="105" name="Shape 105"/>
          <p:cNvGrpSpPr/>
          <p:nvPr/>
        </p:nvGrpSpPr>
        <p:grpSpPr>
          <a:xfrm>
            <a:off x="4058732" y="2033586"/>
            <a:ext cx="198900" cy="511316"/>
            <a:chOff x="3918084" y="1610215"/>
            <a:chExt cx="198900" cy="593656"/>
          </a:xfrm>
        </p:grpSpPr>
        <p:cxnSp>
          <p:nvCxnSpPr>
            <p:cNvPr id="106" name="Shape 106"/>
            <p:cNvCxnSpPr/>
            <p:nvPr/>
          </p:nvCxnSpPr>
          <p:spPr>
            <a:xfrm>
              <a:off x="4017546" y="1649171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7" name="Shape 107"/>
            <p:cNvSpPr/>
            <p:nvPr/>
          </p:nvSpPr>
          <p:spPr>
            <a:xfrm>
              <a:off x="3918084" y="1610215"/>
              <a:ext cx="198900" cy="1989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Shape 108"/>
          <p:cNvSpPr txBox="1"/>
          <p:nvPr/>
        </p:nvSpPr>
        <p:spPr>
          <a:xfrm>
            <a:off x="3304099" y="969451"/>
            <a:ext cx="22428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Digital signatures</a:t>
            </a:r>
            <a:endParaRPr sz="1600" dirty="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5126902" y="2540789"/>
            <a:ext cx="2051100" cy="642000"/>
          </a:xfrm>
          <a:prstGeom prst="chevron">
            <a:avLst>
              <a:gd name="adj" fmla="val 50000"/>
            </a:avLst>
          </a:prstGeom>
          <a:solidFill>
            <a:srgbClr val="4285F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</a:t>
            </a:r>
            <a:endParaRPr/>
          </a:p>
        </p:txBody>
      </p:sp>
      <p:grpSp>
        <p:nvGrpSpPr>
          <p:cNvPr id="110" name="Shape 110"/>
          <p:cNvGrpSpPr/>
          <p:nvPr/>
        </p:nvGrpSpPr>
        <p:grpSpPr>
          <a:xfrm>
            <a:off x="5973069" y="3178032"/>
            <a:ext cx="198900" cy="511316"/>
            <a:chOff x="5958946" y="2938958"/>
            <a:chExt cx="198900" cy="593656"/>
          </a:xfrm>
        </p:grpSpPr>
        <p:cxnSp>
          <p:nvCxnSpPr>
            <p:cNvPr id="111" name="Shape 111"/>
            <p:cNvCxnSpPr/>
            <p:nvPr/>
          </p:nvCxnSpPr>
          <p:spPr>
            <a:xfrm rot="10800000">
              <a:off x="6058409" y="2938958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2" name="Shape 112"/>
            <p:cNvSpPr/>
            <p:nvPr/>
          </p:nvSpPr>
          <p:spPr>
            <a:xfrm rot="10800000" flipH="1">
              <a:off x="5958946" y="3333714"/>
              <a:ext cx="198900" cy="1989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Shape 113"/>
          <p:cNvSpPr txBox="1"/>
          <p:nvPr/>
        </p:nvSpPr>
        <p:spPr>
          <a:xfrm>
            <a:off x="5126911" y="3883377"/>
            <a:ext cx="22428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Digital cash (Bitcoin)</a:t>
            </a:r>
            <a:endParaRPr sz="16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6781825" y="2540789"/>
            <a:ext cx="2051100" cy="642000"/>
          </a:xfrm>
          <a:prstGeom prst="chevron">
            <a:avLst>
              <a:gd name="adj" fmla="val 50000"/>
            </a:avLst>
          </a:prstGeom>
          <a:solidFill>
            <a:srgbClr val="4285F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Acceptability</a:t>
            </a:r>
            <a:endParaRPr/>
          </a:p>
        </p:txBody>
      </p:sp>
      <p:grpSp>
        <p:nvGrpSpPr>
          <p:cNvPr id="115" name="Shape 115"/>
          <p:cNvGrpSpPr/>
          <p:nvPr/>
        </p:nvGrpSpPr>
        <p:grpSpPr>
          <a:xfrm>
            <a:off x="7669814" y="2033586"/>
            <a:ext cx="198900" cy="511316"/>
            <a:chOff x="3918084" y="1610215"/>
            <a:chExt cx="198900" cy="593656"/>
          </a:xfrm>
        </p:grpSpPr>
        <p:cxnSp>
          <p:nvCxnSpPr>
            <p:cNvPr id="116" name="Shape 116"/>
            <p:cNvCxnSpPr/>
            <p:nvPr/>
          </p:nvCxnSpPr>
          <p:spPr>
            <a:xfrm>
              <a:off x="4017546" y="1649171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7" name="Shape 117"/>
            <p:cNvSpPr/>
            <p:nvPr/>
          </p:nvSpPr>
          <p:spPr>
            <a:xfrm>
              <a:off x="3918084" y="1610215"/>
              <a:ext cx="198900" cy="198900"/>
            </a:xfrm>
            <a:prstGeom prst="ellipse">
              <a:avLst/>
            </a:prstGeom>
            <a:solidFill>
              <a:srgbClr val="F4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" name="Shape 118"/>
          <p:cNvSpPr txBox="1"/>
          <p:nvPr/>
        </p:nvSpPr>
        <p:spPr>
          <a:xfrm>
            <a:off x="7261388" y="969451"/>
            <a:ext cx="10920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Hype</a:t>
            </a:r>
            <a:endParaRPr sz="1600" dirty="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2383376" y="3177997"/>
            <a:ext cx="4719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1970</a:t>
            </a:r>
            <a:endParaRPr sz="10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Shape 120"/>
          <p:cNvSpPr txBox="1"/>
          <p:nvPr/>
        </p:nvSpPr>
        <p:spPr>
          <a:xfrm>
            <a:off x="7881478" y="3177997"/>
            <a:ext cx="4719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2018</a:t>
            </a:r>
            <a:endParaRPr sz="10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6069978" y="3177997"/>
            <a:ext cx="4719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2009</a:t>
            </a:r>
            <a:endParaRPr sz="10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00790-4668-46B0-9643-E1DDC569E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800" dirty="0"/>
              <a:t>Explanations: </a:t>
            </a:r>
            <a:br>
              <a:rPr lang="en-IN" sz="1800" dirty="0"/>
            </a:br>
            <a:br>
              <a:rPr lang="en-IN" sz="1800" dirty="0"/>
            </a:br>
            <a:r>
              <a:rPr lang="en-IN" sz="2400" dirty="0"/>
              <a:t>Encryption, the “key”</a:t>
            </a:r>
            <a:br>
              <a:rPr lang="en-IN" sz="2400" dirty="0"/>
            </a:br>
            <a:br>
              <a:rPr lang="en-IN" sz="2400" dirty="0"/>
            </a:br>
            <a:r>
              <a:rPr lang="en-IN" sz="2400" dirty="0"/>
              <a:t>Hashing</a:t>
            </a:r>
            <a:br>
              <a:rPr lang="en-IN" sz="2400" dirty="0"/>
            </a:br>
            <a:br>
              <a:rPr lang="en-IN" sz="2400" dirty="0"/>
            </a:br>
            <a:r>
              <a:rPr lang="en-IN" sz="2400" dirty="0"/>
              <a:t>Digital Signature</a:t>
            </a:r>
            <a:br>
              <a:rPr lang="en-IN" sz="2400" dirty="0"/>
            </a:br>
            <a:br>
              <a:rPr lang="en-IN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68319350"/>
      </p:ext>
    </p:extLst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550</Words>
  <Application>Microsoft Office PowerPoint</Application>
  <PresentationFormat>On-screen Show (16:9)</PresentationFormat>
  <Paragraphs>79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Roboto</vt:lpstr>
      <vt:lpstr>Material</vt:lpstr>
      <vt:lpstr>BITCOIN, Blockchain and Beyond</vt:lpstr>
      <vt:lpstr>Somebody holds the “key” Steve Winwood, Can't Find My Way Home</vt:lpstr>
      <vt:lpstr>bitcoin  It is the world’s first truly digital currency maintained as a decentralised ledger called blockchain on the peer to peer network </vt:lpstr>
      <vt:lpstr>The problem - I</vt:lpstr>
      <vt:lpstr>Problem - II</vt:lpstr>
      <vt:lpstr>The solution</vt:lpstr>
      <vt:lpstr>Original ideas</vt:lpstr>
      <vt:lpstr>It all started with encryption</vt:lpstr>
      <vt:lpstr>Explanations:   Encryption, the “key”  Hashing  Digital Signature  </vt:lpstr>
      <vt:lpstr>PowerPoint Presentation</vt:lpstr>
      <vt:lpstr>Who is Satoshi Nakamoto? Why did he disappear?</vt:lpstr>
      <vt:lpstr>bitcoin characteristics</vt:lpstr>
      <vt:lpstr>PowerPoint Presentation</vt:lpstr>
      <vt:lpstr>Transaction flow</vt:lpstr>
      <vt:lpstr>Block Chain applications</vt:lpstr>
      <vt:lpstr>Why the hype? Total Bitcoin supply capped at 21 million creating scarcity Virality through the rise of social media  Worldwide interest and increasing acceptability 80% bitcoins have already been mined  giving rise to FOMO on the next big thing  </vt:lpstr>
      <vt:lpstr>Issues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BITCOIN and Beyond</dc:title>
  <dc:creator>Hemant Adarkar</dc:creator>
  <cp:lastModifiedBy>Hemant Adarkar</cp:lastModifiedBy>
  <cp:revision>19</cp:revision>
  <dcterms:modified xsi:type="dcterms:W3CDTF">2018-02-22T17:36:36Z</dcterms:modified>
</cp:coreProperties>
</file>