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1"/>
    <p:sldMasterId id="2147483687" r:id="rId2"/>
    <p:sldMasterId id="2147483697" r:id="rId3"/>
    <p:sldMasterId id="2147483707" r:id="rId4"/>
    <p:sldMasterId id="2147483717" r:id="rId5"/>
    <p:sldMasterId id="2147483736" r:id="rId6"/>
    <p:sldMasterId id="2147483746" r:id="rId7"/>
    <p:sldMasterId id="2147483756" r:id="rId8"/>
    <p:sldMasterId id="2147483766" r:id="rId9"/>
  </p:sldMasterIdLst>
  <p:notesMasterIdLst>
    <p:notesMasterId r:id="rId37"/>
  </p:notesMasterIdLst>
  <p:handoutMasterIdLst>
    <p:handoutMasterId r:id="rId38"/>
  </p:handoutMasterIdLst>
  <p:sldIdLst>
    <p:sldId id="256" r:id="rId10"/>
    <p:sldId id="257" r:id="rId11"/>
    <p:sldId id="322" r:id="rId12"/>
    <p:sldId id="258" r:id="rId13"/>
    <p:sldId id="306" r:id="rId14"/>
    <p:sldId id="325" r:id="rId15"/>
    <p:sldId id="326" r:id="rId16"/>
    <p:sldId id="328" r:id="rId17"/>
    <p:sldId id="335" r:id="rId18"/>
    <p:sldId id="308" r:id="rId19"/>
    <p:sldId id="310" r:id="rId20"/>
    <p:sldId id="330" r:id="rId21"/>
    <p:sldId id="329" r:id="rId22"/>
    <p:sldId id="309" r:id="rId23"/>
    <p:sldId id="312" r:id="rId24"/>
    <p:sldId id="331" r:id="rId25"/>
    <p:sldId id="332" r:id="rId26"/>
    <p:sldId id="333" r:id="rId27"/>
    <p:sldId id="334" r:id="rId28"/>
    <p:sldId id="282" r:id="rId29"/>
    <p:sldId id="317" r:id="rId30"/>
    <p:sldId id="336" r:id="rId31"/>
    <p:sldId id="337" r:id="rId32"/>
    <p:sldId id="338" r:id="rId33"/>
    <p:sldId id="320" r:id="rId34"/>
    <p:sldId id="286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finos" initials="T" lastIdx="3" clrIdx="0">
    <p:extLst>
      <p:ext uri="{19B8F6BF-5375-455C-9EA6-DF929625EA0E}">
        <p15:presenceInfo xmlns:p15="http://schemas.microsoft.com/office/powerpoint/2012/main" userId="Trifin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28A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6" autoAdjust="0"/>
    <p:restoredTop sz="93667" autoAdjust="0"/>
  </p:normalViewPr>
  <p:slideViewPr>
    <p:cSldViewPr>
      <p:cViewPr>
        <p:scale>
          <a:sx n="150" d="100"/>
          <a:sy n="150" d="100"/>
        </p:scale>
        <p:origin x="-2456" y="-13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82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28T20:00:48.254" idx="3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0F34D-11D7-4567-AAAE-E8851A782CA5}" type="datetimeFigureOut">
              <a:rPr lang="de-DE" smtClean="0"/>
              <a:t>13.12.2017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8F1B6-F231-4734-8BBC-F7C5A96E2F0F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1560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72F88-9950-4A73-9DDA-1B49EAF7CD88}" type="datetimeFigureOut">
              <a:rPr lang="de-DE" smtClean="0"/>
              <a:t>13.12.2017</a:t>
            </a:fld>
            <a:endParaRPr lang="de-D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1B881-1EA8-4CA6-9266-D468F52A137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1609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1B881-1EA8-4CA6-9266-D468F52A1371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0896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1B881-1EA8-4CA6-9266-D468F52A1371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1713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1B881-1EA8-4CA6-9266-D468F52A1371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9806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1B881-1EA8-4CA6-9266-D468F52A1371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7896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1B881-1EA8-4CA6-9266-D468F52A1371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08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3" y="4563876"/>
            <a:ext cx="8656843" cy="1673412"/>
          </a:xfrm>
          <a:solidFill>
            <a:schemeClr val="accent1"/>
          </a:solidFill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242982" y="619200"/>
            <a:ext cx="8656844" cy="28098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1F5D10A-8844-4902-BCAE-38D115C7E348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Sokratis Trifinopoulos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61682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/>
          <p:cNvSpPr/>
          <p:nvPr/>
        </p:nvSpPr>
        <p:spPr bwMode="gray"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de-CH" altLang="de-DE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" name="Bild 8" descr="eth_logo_kurz_po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6388"/>
            <a:ext cx="725487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mtClean="0"/>
            </a:lvl1pPr>
          </a:lstStyle>
          <a:p>
            <a:fld id="{C179E4A0-EC20-4E28-ADCB-5BB4D37AAA22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/>
              <a:t>Sokratis Trifinopoulos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3768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B5E3AE-755D-4503-AB1E-9DC6A269A074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dirty="0"/>
              <a:t>Sokratis Trifinopoulos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0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8B3A62-60FF-462F-B321-DF2B0DE7F432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4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650287" cy="9715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A8A23D-9D65-4FFB-84AE-7779A43DCE28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Sokratis Trifinopoulos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87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A0500-043F-4DEE-8AA2-FBB69681D81B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95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4" y="4563876"/>
            <a:ext cx="8650069" cy="1673412"/>
          </a:xfrm>
          <a:solidFill>
            <a:schemeClr val="accent1"/>
          </a:solidFill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4" y="3429000"/>
            <a:ext cx="8650069" cy="1152128"/>
          </a:xfrm>
          <a:solidFill>
            <a:schemeClr val="accent1"/>
          </a:solidFill>
        </p:spPr>
        <p:txBody>
          <a:bodyPr lIns="144000" tIns="72000" anchor="t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243097" y="619200"/>
            <a:ext cx="8656881" cy="2808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6A0E301-3D21-44CC-8053-4B7E1F2C3389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84A863E-1B12-4733-B3F1-A19E687A5AE2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31234641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2" y="4823311"/>
            <a:ext cx="8656844" cy="1013969"/>
          </a:xfrm>
          <a:solidFill>
            <a:schemeClr val="accent1"/>
          </a:solidFill>
        </p:spPr>
        <p:txBody>
          <a:bodyPr lIns="144000" tIns="108000" anchor="t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2" y="5809759"/>
            <a:ext cx="8656844" cy="427535"/>
          </a:xfrm>
          <a:solidFill>
            <a:schemeClr val="accent1"/>
          </a:solidFill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982" y="620713"/>
            <a:ext cx="8656844" cy="4204512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1119DAE-7C1A-4E9D-8508-85D03A768A9D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D3582DE-13BD-4610-8357-9B7709EA398F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332583542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2" y="4823311"/>
            <a:ext cx="8656844" cy="1013969"/>
          </a:xfrm>
          <a:noFill/>
        </p:spPr>
        <p:txBody>
          <a:bodyPr lIns="144000" tIns="108000" anchor="t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2" y="5809759"/>
            <a:ext cx="8656844" cy="427535"/>
          </a:xfrm>
          <a:noFill/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982" y="620719"/>
            <a:ext cx="8656844" cy="4204513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17E729F-F976-4DE5-9306-5F2553310B10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A1D69AF-9E51-4CAB-954D-D66151F1D374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94353640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9"/>
          <p:cNvGrpSpPr/>
          <p:nvPr userDrawn="1"/>
        </p:nvGrpSpPr>
        <p:grpSpPr>
          <a:xfrm>
            <a:off x="108391" y="152404"/>
            <a:ext cx="8926956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7" name="Rechteck 12"/>
            <p:cNvSpPr/>
            <p:nvPr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8" name="Rechteck 13"/>
            <p:cNvSpPr/>
            <p:nvPr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9" name="Rechteck 14"/>
            <p:cNvSpPr/>
            <p:nvPr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</p:grpSp>
      <p:pic>
        <p:nvPicPr>
          <p:cNvPr id="10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6388"/>
            <a:ext cx="72866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6858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2" y="1063260"/>
            <a:ext cx="8656844" cy="960809"/>
          </a:xfrm>
          <a:solidFill>
            <a:schemeClr val="bg1"/>
          </a:solidFill>
        </p:spPr>
        <p:txBody>
          <a:bodyPr lIns="144000" anchor="t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2" y="620714"/>
            <a:ext cx="8656844" cy="465726"/>
          </a:xfrm>
          <a:solidFill>
            <a:schemeClr val="bg1"/>
          </a:solidFill>
          <a:ln>
            <a:noFill/>
          </a:ln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8253188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2982" y="2024064"/>
            <a:ext cx="8656844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42982" y="620714"/>
            <a:ext cx="8656844" cy="972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0A8CA-4653-4E4F-BE67-CC02BAEAE5C4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3EAA4-D233-4DF7-989C-5A49BEBB6AB4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71454427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77C315-E109-4BC8-A0D4-30FE1AC7ADF4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Sokratis Trifinopoulos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86030126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42984" y="2024069"/>
            <a:ext cx="4184868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018" y="2024069"/>
            <a:ext cx="4177035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42982" y="620714"/>
            <a:ext cx="8656844" cy="972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C7AA5D-243C-4375-80B6-EFCBA012A447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DBB21-2F39-4FAA-AAC0-52E4C2BFEA32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79479396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42982" y="620714"/>
            <a:ext cx="8656844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E68E4-631D-4F75-8F36-4DB32A1F51FF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178CA-7807-4293-AD01-2105194D06A6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79990319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982" y="620713"/>
            <a:ext cx="8656844" cy="560786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06ADF02-14C8-4310-B8F5-F665C758E5A6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EB75465-DB30-46C2-9CAA-EFAD205DE6BA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35594249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/>
          <p:cNvSpPr/>
          <p:nvPr userDrawn="1"/>
        </p:nvSpPr>
        <p:spPr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de-CH" altLang="de-DE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6388"/>
            <a:ext cx="725487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D65ADE-37B1-4F98-91F3-E44C8EFA14E6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32A54-700C-490B-94E7-05032090774E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43822285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5" y="4563876"/>
            <a:ext cx="8650069" cy="1673412"/>
          </a:xfrm>
          <a:solidFill>
            <a:schemeClr val="accent1"/>
          </a:solidFill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5" y="3429000"/>
            <a:ext cx="8650069" cy="1152128"/>
          </a:xfrm>
          <a:solidFill>
            <a:schemeClr val="accent1"/>
          </a:solidFill>
        </p:spPr>
        <p:txBody>
          <a:bodyPr lIns="144000" tIns="72000" anchor="t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243097" y="619200"/>
            <a:ext cx="8656881" cy="2808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ABCB7042-AFBF-43E9-BB62-4D2D706EFF27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A1CB933-A6A9-45B9-86D2-A3365495E85E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70713487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2" y="4823313"/>
            <a:ext cx="8656844" cy="1013969"/>
          </a:xfrm>
          <a:solidFill>
            <a:schemeClr val="accent1"/>
          </a:solidFill>
        </p:spPr>
        <p:txBody>
          <a:bodyPr lIns="144000" tIns="108000" anchor="t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2" y="5809761"/>
            <a:ext cx="8656844" cy="427535"/>
          </a:xfrm>
          <a:solidFill>
            <a:schemeClr val="accent1"/>
          </a:solidFill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982" y="620713"/>
            <a:ext cx="8656844" cy="4204512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5F4F80A-7C67-459D-8A31-4BFA5C6EC6F2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EDA1F8A-73F3-4AC9-BC77-DBA150722DA7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314966602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2" y="4823313"/>
            <a:ext cx="8656844" cy="1013969"/>
          </a:xfrm>
          <a:noFill/>
        </p:spPr>
        <p:txBody>
          <a:bodyPr lIns="144000" tIns="108000" anchor="t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2" y="5809761"/>
            <a:ext cx="8656844" cy="427535"/>
          </a:xfrm>
          <a:noFill/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982" y="620721"/>
            <a:ext cx="8656844" cy="4204513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592578E5-04A4-4E9D-BAC2-C9B8C91DF54B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FA8DDEB-CE64-493E-AA67-8504B1D424E5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1436543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9"/>
          <p:cNvGrpSpPr/>
          <p:nvPr userDrawn="1"/>
        </p:nvGrpSpPr>
        <p:grpSpPr>
          <a:xfrm>
            <a:off x="108391" y="152404"/>
            <a:ext cx="8926956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7" name="Rechteck 12"/>
            <p:cNvSpPr/>
            <p:nvPr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8" name="Rechteck 13"/>
            <p:cNvSpPr/>
            <p:nvPr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9" name="Rechteck 14"/>
            <p:cNvSpPr/>
            <p:nvPr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</p:grpSp>
      <p:pic>
        <p:nvPicPr>
          <p:cNvPr id="10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6388"/>
            <a:ext cx="72866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6858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2" y="1063262"/>
            <a:ext cx="8656844" cy="960809"/>
          </a:xfrm>
          <a:solidFill>
            <a:schemeClr val="bg1"/>
          </a:solidFill>
        </p:spPr>
        <p:txBody>
          <a:bodyPr lIns="144000" anchor="t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2" y="620714"/>
            <a:ext cx="8656844" cy="465726"/>
          </a:xfrm>
          <a:solidFill>
            <a:schemeClr val="bg1"/>
          </a:solidFill>
          <a:ln>
            <a:noFill/>
          </a:ln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166628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2982" y="2024064"/>
            <a:ext cx="8656844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42982" y="620714"/>
            <a:ext cx="8656844" cy="972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DC2E7C-632B-487E-A9BF-1D0F7DA237A0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E954B-E18A-43D5-8CA4-D8C548DB352B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327443462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42984" y="2024069"/>
            <a:ext cx="4184868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019" y="2024069"/>
            <a:ext cx="4177035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42982" y="620714"/>
            <a:ext cx="8656844" cy="972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05D06D-D38E-4F63-AD80-C6512C084FBC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E0250-2965-4726-BD7A-051C19AD3591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395152761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2" y="4823307"/>
            <a:ext cx="8656844" cy="1013969"/>
          </a:xfrm>
          <a:solidFill>
            <a:schemeClr val="accent1"/>
          </a:solidFill>
        </p:spPr>
        <p:txBody>
          <a:bodyPr tIns="10800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2" y="5809755"/>
            <a:ext cx="8656844" cy="427535"/>
          </a:xfrm>
          <a:solidFill>
            <a:schemeClr val="accent1"/>
          </a:solidFill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982" y="620713"/>
            <a:ext cx="8656844" cy="4204512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7CA1FD6-078E-480D-96FF-FC34FB271ED6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7531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42982" y="620714"/>
            <a:ext cx="8656844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33DB7-5FE5-4BA1-9291-F617DF09A5D9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6FDDF-3D0F-4E5F-9E37-8A8770705D13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90675910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982" y="620713"/>
            <a:ext cx="8656844" cy="560786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1A52CF6-BD1C-434B-BDB6-42B26366ABC7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8223F49-5994-4E32-8E4D-4B4628C49932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370286023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/>
          <p:cNvSpPr/>
          <p:nvPr userDrawn="1"/>
        </p:nvSpPr>
        <p:spPr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de-CH" altLang="de-DE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6388"/>
            <a:ext cx="725487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9047EF-8535-4435-94D8-D30C6B468149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0406-7513-45B6-8F5F-D8BCC292BFD2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41985151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6" y="4563876"/>
            <a:ext cx="8650069" cy="1673412"/>
          </a:xfrm>
          <a:solidFill>
            <a:schemeClr val="accent1"/>
          </a:solidFill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6" y="3429000"/>
            <a:ext cx="8650069" cy="1152128"/>
          </a:xfrm>
          <a:solidFill>
            <a:schemeClr val="accent1"/>
          </a:solidFill>
        </p:spPr>
        <p:txBody>
          <a:bodyPr lIns="144000" tIns="72000" anchor="t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243097" y="619200"/>
            <a:ext cx="8656881" cy="2808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DC543CE1-1A7D-4F82-B816-BFD0A7F3CA77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56ABF47-F87C-4118-BDDB-679C45617838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15746208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2" y="4823315"/>
            <a:ext cx="8656844" cy="1013969"/>
          </a:xfrm>
          <a:solidFill>
            <a:schemeClr val="accent1"/>
          </a:solidFill>
        </p:spPr>
        <p:txBody>
          <a:bodyPr lIns="144000" tIns="108000" anchor="t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2" y="5809763"/>
            <a:ext cx="8656844" cy="427535"/>
          </a:xfrm>
          <a:solidFill>
            <a:schemeClr val="accent1"/>
          </a:solidFill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982" y="620713"/>
            <a:ext cx="8656844" cy="4204512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EB2D927-564D-416D-9668-7B7C2364B641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C9F9518-4D52-4275-A9F7-143AC5DBCE8A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371196169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2" y="4823315"/>
            <a:ext cx="8656844" cy="1013969"/>
          </a:xfrm>
          <a:noFill/>
        </p:spPr>
        <p:txBody>
          <a:bodyPr lIns="144000" tIns="108000" anchor="t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2" y="5809763"/>
            <a:ext cx="8656844" cy="427535"/>
          </a:xfrm>
          <a:noFill/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982" y="620723"/>
            <a:ext cx="8656844" cy="4204513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66B1EB8-C112-4CDA-ADD1-3E1DE96D5987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18207C1-E655-4C0E-94D4-F6679F3A53D6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396717898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9"/>
          <p:cNvGrpSpPr/>
          <p:nvPr userDrawn="1"/>
        </p:nvGrpSpPr>
        <p:grpSpPr>
          <a:xfrm>
            <a:off x="108391" y="152404"/>
            <a:ext cx="8926956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7" name="Rechteck 12"/>
            <p:cNvSpPr/>
            <p:nvPr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8" name="Rechteck 13"/>
            <p:cNvSpPr/>
            <p:nvPr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9" name="Rechteck 14"/>
            <p:cNvSpPr/>
            <p:nvPr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</p:grpSp>
      <p:pic>
        <p:nvPicPr>
          <p:cNvPr id="10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6388"/>
            <a:ext cx="72866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6858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2" y="1063264"/>
            <a:ext cx="8656844" cy="960809"/>
          </a:xfrm>
          <a:solidFill>
            <a:schemeClr val="bg1"/>
          </a:solidFill>
        </p:spPr>
        <p:txBody>
          <a:bodyPr lIns="144000" anchor="t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2" y="620714"/>
            <a:ext cx="8656844" cy="465726"/>
          </a:xfrm>
          <a:solidFill>
            <a:schemeClr val="bg1"/>
          </a:solidFill>
          <a:ln>
            <a:noFill/>
          </a:ln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5676221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2982" y="2024064"/>
            <a:ext cx="8656844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42982" y="620714"/>
            <a:ext cx="8656844" cy="972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53931C-D198-4D17-9309-4F1016BDD603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2E2D0-F4BA-4540-84FF-1F824239625B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13318474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42984" y="2024069"/>
            <a:ext cx="4184868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020" y="2024069"/>
            <a:ext cx="4177035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42982" y="620714"/>
            <a:ext cx="8656844" cy="972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E92577-C050-48B2-863D-4892E05B2FB6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0F88A-56A8-46FF-80F9-C980FAFEC991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329788599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42982" y="620714"/>
            <a:ext cx="8656844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7CD9A7-C6A2-42D6-BCBC-3328473EDA13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C1700-9622-4871-A341-F0C94A080557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71740195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2" y="4823307"/>
            <a:ext cx="8656844" cy="1013969"/>
          </a:xfrm>
          <a:noFill/>
        </p:spPr>
        <p:txBody>
          <a:bodyPr tIns="10800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2" y="5809755"/>
            <a:ext cx="8656844" cy="427535"/>
          </a:xfrm>
          <a:noFill/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982" y="620715"/>
            <a:ext cx="8656844" cy="4204513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D5E223C-FD58-42D9-9939-5B57988AFA72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3351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982" y="620713"/>
            <a:ext cx="8656844" cy="560786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DD2C904-8372-4D41-840B-BF6BBDC95599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4F6156A-A850-490F-9A0B-44DB2F033BFB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22307208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/>
          <p:cNvSpPr/>
          <p:nvPr userDrawn="1"/>
        </p:nvSpPr>
        <p:spPr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de-CH" altLang="de-DE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6388"/>
            <a:ext cx="725487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3FC394-7E40-4235-B2FF-9CE4694A5EB9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B2A0F-B3FB-4577-80F2-9C51B4A48C58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384398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7" y="4563876"/>
            <a:ext cx="8650069" cy="1673412"/>
          </a:xfrm>
          <a:solidFill>
            <a:schemeClr val="accent1"/>
          </a:solidFill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7" y="3429000"/>
            <a:ext cx="8650069" cy="1152128"/>
          </a:xfrm>
          <a:solidFill>
            <a:schemeClr val="accent1"/>
          </a:solidFill>
        </p:spPr>
        <p:txBody>
          <a:bodyPr lIns="144000" tIns="72000" anchor="t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243097" y="619200"/>
            <a:ext cx="8656881" cy="2808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E5250232-86F9-48CF-B225-6E872D478F7D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9E2ACFC-83EB-4D50-B027-F19B7966C15F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31836639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2" y="4823317"/>
            <a:ext cx="8656844" cy="1013969"/>
          </a:xfrm>
          <a:solidFill>
            <a:schemeClr val="accent1"/>
          </a:solidFill>
        </p:spPr>
        <p:txBody>
          <a:bodyPr lIns="144000" tIns="108000" anchor="t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2" y="5809765"/>
            <a:ext cx="8656844" cy="427535"/>
          </a:xfrm>
          <a:solidFill>
            <a:schemeClr val="accent1"/>
          </a:solidFill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982" y="620713"/>
            <a:ext cx="8656844" cy="4204512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5E52CB1-5015-4B31-B67F-9E0FE6E10E14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966D750-09EC-4889-AD76-E4AB29A4C8CA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43219523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2" y="4823317"/>
            <a:ext cx="8656844" cy="1013969"/>
          </a:xfrm>
          <a:noFill/>
        </p:spPr>
        <p:txBody>
          <a:bodyPr lIns="144000" tIns="108000" anchor="t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2" y="5809765"/>
            <a:ext cx="8656844" cy="427535"/>
          </a:xfrm>
          <a:noFill/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982" y="620725"/>
            <a:ext cx="8656844" cy="4204513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6CEB472-6094-4223-A78C-ADCC1836330F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2FD0862-8EDE-4914-B396-B5423AF52972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40702656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9"/>
          <p:cNvGrpSpPr/>
          <p:nvPr userDrawn="1"/>
        </p:nvGrpSpPr>
        <p:grpSpPr>
          <a:xfrm>
            <a:off x="108391" y="152404"/>
            <a:ext cx="8926956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7" name="Rechteck 12"/>
            <p:cNvSpPr/>
            <p:nvPr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8" name="Rechteck 13"/>
            <p:cNvSpPr/>
            <p:nvPr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9" name="Rechteck 14"/>
            <p:cNvSpPr/>
            <p:nvPr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</p:grpSp>
      <p:pic>
        <p:nvPicPr>
          <p:cNvPr id="10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6388"/>
            <a:ext cx="72866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6858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2" y="1063266"/>
            <a:ext cx="8656844" cy="960809"/>
          </a:xfrm>
          <a:solidFill>
            <a:schemeClr val="bg1"/>
          </a:solidFill>
        </p:spPr>
        <p:txBody>
          <a:bodyPr lIns="144000" anchor="t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2" y="620714"/>
            <a:ext cx="8656844" cy="465726"/>
          </a:xfrm>
          <a:solidFill>
            <a:schemeClr val="bg1"/>
          </a:solidFill>
          <a:ln>
            <a:noFill/>
          </a:ln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35933867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2982" y="2024064"/>
            <a:ext cx="8656844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42982" y="620714"/>
            <a:ext cx="8656844" cy="972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F299D9-FE14-4A65-A5F5-E76C3A145F25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FFA9A-76E7-4C53-ADA6-2B6DD0A4CF44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50051079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42984" y="2024069"/>
            <a:ext cx="4184868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021" y="2024069"/>
            <a:ext cx="4177035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42982" y="620714"/>
            <a:ext cx="8656844" cy="972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55DA7E-99E3-42B5-910C-C79DA4689F3E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DC5A6-21B8-45B6-850B-1C03421DCBDB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87881064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42982" y="620714"/>
            <a:ext cx="8656844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88587-A84E-4D9D-8138-2126C057B46A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E41F7-459F-42A5-8A25-DD6B9BF52D0D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02777261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982" y="620713"/>
            <a:ext cx="8656844" cy="560786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F66818-617C-4247-B2D0-5F7B8AE3E27E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4FC5B9E-D96B-478D-AABB-DF4369630030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70903655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D (Hintergrund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9"/>
          <p:cNvGrpSpPr/>
          <p:nvPr/>
        </p:nvGrpSpPr>
        <p:grpSpPr>
          <a:xfrm>
            <a:off x="108390" y="152402"/>
            <a:ext cx="8926956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7" name="Rechteck 12"/>
            <p:cNvSpPr/>
            <p:nvPr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8" name="Rechteck 13"/>
            <p:cNvSpPr/>
            <p:nvPr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9" name="Rechteck 14"/>
            <p:cNvSpPr/>
            <p:nvPr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</p:grpSp>
      <p:pic>
        <p:nvPicPr>
          <p:cNvPr id="10" name="Bild 18" descr="g_eth_logo_kurz_neg_Schutzrau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6388"/>
            <a:ext cx="72866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242888" y="6958013"/>
            <a:ext cx="63754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CH" sz="1400" dirty="0"/>
              <a:t>Bild ersetzen: Bild markieren – rechte Maustaste – Bild ändern</a:t>
            </a:r>
          </a:p>
        </p:txBody>
      </p:sp>
      <p:grpSp>
        <p:nvGrpSpPr>
          <p:cNvPr id="12" name="Gruppieren 11"/>
          <p:cNvGrpSpPr>
            <a:grpSpLocks/>
          </p:cNvGrpSpPr>
          <p:nvPr/>
        </p:nvGrpSpPr>
        <p:grpSpPr bwMode="auto">
          <a:xfrm>
            <a:off x="-282575" y="-385763"/>
            <a:ext cx="9317038" cy="7161213"/>
            <a:chOff x="-377675" y="-385093"/>
            <a:chExt cx="12418863" cy="7159750"/>
          </a:xfrm>
        </p:grpSpPr>
        <p:cxnSp>
          <p:nvCxnSpPr>
            <p:cNvPr id="13" name="Gerade Verbindung 15"/>
            <p:cNvCxnSpPr/>
            <p:nvPr/>
          </p:nvCxnSpPr>
          <p:spPr>
            <a:xfrm rot="5400000">
              <a:off x="190989" y="-253357"/>
              <a:ext cx="263471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6"/>
            <p:cNvCxnSpPr/>
            <p:nvPr/>
          </p:nvCxnSpPr>
          <p:spPr>
            <a:xfrm rot="5400000">
              <a:off x="11727475" y="-253357"/>
              <a:ext cx="263471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7"/>
            <p:cNvCxnSpPr/>
            <p:nvPr userDrawn="1"/>
          </p:nvCxnSpPr>
          <p:spPr>
            <a:xfrm>
              <a:off x="-377675" y="3427304"/>
              <a:ext cx="262385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Gerade Verbindung 18"/>
            <p:cNvCxnSpPr/>
            <p:nvPr userDrawn="1"/>
          </p:nvCxnSpPr>
          <p:spPr>
            <a:xfrm>
              <a:off x="-377675" y="762436"/>
              <a:ext cx="262385" cy="1588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Gerade Verbindung 19"/>
            <p:cNvCxnSpPr/>
            <p:nvPr userDrawn="1"/>
          </p:nvCxnSpPr>
          <p:spPr>
            <a:xfrm>
              <a:off x="-377675" y="6304853"/>
              <a:ext cx="262385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Gerade Verbindung 20"/>
            <p:cNvCxnSpPr/>
            <p:nvPr userDrawn="1"/>
          </p:nvCxnSpPr>
          <p:spPr>
            <a:xfrm>
              <a:off x="-377675" y="6236605"/>
              <a:ext cx="262385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Gerade Verbindung 21"/>
            <p:cNvCxnSpPr/>
            <p:nvPr userDrawn="1"/>
          </p:nvCxnSpPr>
          <p:spPr>
            <a:xfrm>
              <a:off x="-377675" y="6774657"/>
              <a:ext cx="262385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Gerade Verbindung 22"/>
            <p:cNvCxnSpPr/>
            <p:nvPr/>
          </p:nvCxnSpPr>
          <p:spPr>
            <a:xfrm rot="5400000">
              <a:off x="5963464" y="-253357"/>
              <a:ext cx="263471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3"/>
            <p:cNvCxnSpPr/>
            <p:nvPr userDrawn="1"/>
          </p:nvCxnSpPr>
          <p:spPr>
            <a:xfrm>
              <a:off x="-377675" y="619590"/>
              <a:ext cx="262385" cy="1588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Gerade Verbindung 24"/>
            <p:cNvCxnSpPr/>
            <p:nvPr userDrawn="1"/>
          </p:nvCxnSpPr>
          <p:spPr>
            <a:xfrm>
              <a:off x="-377675" y="2021066"/>
              <a:ext cx="262385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Gerade Verbindung 25"/>
            <p:cNvCxnSpPr/>
            <p:nvPr userDrawn="1"/>
          </p:nvCxnSpPr>
          <p:spPr>
            <a:xfrm>
              <a:off x="-377675" y="4831954"/>
              <a:ext cx="262385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Gerade Verbindung 26"/>
            <p:cNvCxnSpPr/>
            <p:nvPr userDrawn="1"/>
          </p:nvCxnSpPr>
          <p:spPr>
            <a:xfrm rot="5400000">
              <a:off x="11127" y="-253357"/>
              <a:ext cx="263471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7"/>
            <p:cNvCxnSpPr/>
            <p:nvPr userDrawn="1"/>
          </p:nvCxnSpPr>
          <p:spPr>
            <a:xfrm rot="5400000">
              <a:off x="11909452" y="-253357"/>
              <a:ext cx="263471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685800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2" y="1044001"/>
            <a:ext cx="8656844" cy="980062"/>
          </a:xfrm>
          <a:solidFill>
            <a:schemeClr val="bg1"/>
          </a:solidFill>
        </p:spPr>
        <p:txBody>
          <a:bodyPr tIns="0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242982" y="620714"/>
            <a:ext cx="8656844" cy="465726"/>
          </a:xfrm>
          <a:solidFill>
            <a:schemeClr val="bg1"/>
          </a:solidFill>
          <a:ln>
            <a:noFill/>
          </a:ln>
        </p:spPr>
        <p:txBody>
          <a:bodyPr lIns="151200" tIns="90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680477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/>
          <p:cNvSpPr/>
          <p:nvPr userDrawn="1"/>
        </p:nvSpPr>
        <p:spPr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de-CH" altLang="de-DE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6388"/>
            <a:ext cx="725487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CDB6E-BF8E-405D-AC3E-3D46FBA67E48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F8092-B11F-474A-88BC-9247405ACB20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48774638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7" y="4563876"/>
            <a:ext cx="8650069" cy="1673412"/>
          </a:xfrm>
          <a:solidFill>
            <a:schemeClr val="accent1"/>
          </a:solidFill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7" y="3429000"/>
            <a:ext cx="8650069" cy="1152128"/>
          </a:xfrm>
          <a:solidFill>
            <a:schemeClr val="accent1"/>
          </a:solidFill>
        </p:spPr>
        <p:txBody>
          <a:bodyPr lIns="144000" tIns="72000" anchor="t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243097" y="619200"/>
            <a:ext cx="8656881" cy="2808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13383E3C-A646-4E64-AED0-577365EA0552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E5D7DC9-3C6A-4691-B2AE-D8E0A05FEAA0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378918690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2" y="4823317"/>
            <a:ext cx="8656844" cy="1013969"/>
          </a:xfrm>
          <a:solidFill>
            <a:schemeClr val="accent1"/>
          </a:solidFill>
        </p:spPr>
        <p:txBody>
          <a:bodyPr lIns="144000" tIns="108000" anchor="t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2" y="5809765"/>
            <a:ext cx="8656844" cy="427535"/>
          </a:xfrm>
          <a:solidFill>
            <a:schemeClr val="accent1"/>
          </a:solidFill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982" y="620713"/>
            <a:ext cx="8656844" cy="4204512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5AFB749F-89B7-4A04-83DD-3F555C5DD466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D40E4CF-0B36-429D-B48D-9040FA76707E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74138943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2" y="4823317"/>
            <a:ext cx="8656844" cy="1013969"/>
          </a:xfrm>
          <a:noFill/>
        </p:spPr>
        <p:txBody>
          <a:bodyPr lIns="144000" tIns="108000" anchor="t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2" y="5809765"/>
            <a:ext cx="8656844" cy="427535"/>
          </a:xfrm>
          <a:noFill/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982" y="620725"/>
            <a:ext cx="8656844" cy="4204513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070902E-3005-42FD-BB05-ACC4F6BD52BF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BB1E700-C308-4239-A165-748641E34749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494771055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D (Hintergrund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9"/>
          <p:cNvGrpSpPr/>
          <p:nvPr userDrawn="1"/>
        </p:nvGrpSpPr>
        <p:grpSpPr>
          <a:xfrm>
            <a:off x="108391" y="152404"/>
            <a:ext cx="8926956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7" name="Rechteck 12"/>
            <p:cNvSpPr/>
            <p:nvPr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8" name="Rechteck 13"/>
            <p:cNvSpPr/>
            <p:nvPr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9" name="Rechteck 14"/>
            <p:cNvSpPr/>
            <p:nvPr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</p:grpSp>
      <p:pic>
        <p:nvPicPr>
          <p:cNvPr id="10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6388"/>
            <a:ext cx="72866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6858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2" y="1063266"/>
            <a:ext cx="8656844" cy="960809"/>
          </a:xfrm>
          <a:solidFill>
            <a:schemeClr val="bg1"/>
          </a:solidFill>
        </p:spPr>
        <p:txBody>
          <a:bodyPr lIns="144000" anchor="t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2" y="620714"/>
            <a:ext cx="8656844" cy="465726"/>
          </a:xfrm>
          <a:solidFill>
            <a:schemeClr val="bg1"/>
          </a:solidFill>
          <a:ln>
            <a:noFill/>
          </a:ln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8583932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2982" y="2024064"/>
            <a:ext cx="8656844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42982" y="620714"/>
            <a:ext cx="8656844" cy="972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0FB513-918D-443E-A411-CFC0C95EF1BF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E66C5-C02F-4E06-9FF5-0166F2DC63B9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472140608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42984" y="2024069"/>
            <a:ext cx="4184868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021" y="2024069"/>
            <a:ext cx="4177035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42982" y="620714"/>
            <a:ext cx="8656844" cy="972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5ABF18-902D-4515-B33F-AB68B5465793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6A263-F6E5-40EF-872A-31DB8D477D6C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33039356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42982" y="620714"/>
            <a:ext cx="8656844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1A3BC5-688D-4990-8C59-DEDE4A745B90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2E19A-2070-4E0E-A703-B78C0BC01729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4293609298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982" y="620713"/>
            <a:ext cx="8656844" cy="560786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711A30D-A5C1-4B1C-A1E8-78DFA4487908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150552F-CB67-4880-BDED-215A6B9D65BA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91741643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/>
          <p:cNvSpPr/>
          <p:nvPr userDrawn="1"/>
        </p:nvSpPr>
        <p:spPr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de-CH" altLang="de-DE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6388"/>
            <a:ext cx="725487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0D471-F882-474F-A6AD-0F41B7A56A29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377FC-D4C0-46C1-868A-932EE1116549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80762045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2982" y="2024064"/>
            <a:ext cx="8656844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42982" y="620714"/>
            <a:ext cx="8656844" cy="972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DB04FE-3C8B-4156-8C13-EEC63DB84983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Sokratis Trifinopoulos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49964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8" y="4563876"/>
            <a:ext cx="8650069" cy="1673412"/>
          </a:xfrm>
          <a:solidFill>
            <a:schemeClr val="accent1"/>
          </a:solidFill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8" y="3429000"/>
            <a:ext cx="8650069" cy="1152128"/>
          </a:xfrm>
          <a:solidFill>
            <a:schemeClr val="accent1"/>
          </a:solidFill>
        </p:spPr>
        <p:txBody>
          <a:bodyPr lIns="144000" tIns="72000" anchor="t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243097" y="619200"/>
            <a:ext cx="8656881" cy="2808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A8822D1-5FF8-481A-83F2-E67FE0B1D5B0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77A5E79-5137-41C6-ADE1-329C1DA858CB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302197732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2" y="4823319"/>
            <a:ext cx="8656844" cy="1013969"/>
          </a:xfrm>
          <a:solidFill>
            <a:schemeClr val="accent1"/>
          </a:solidFill>
        </p:spPr>
        <p:txBody>
          <a:bodyPr lIns="144000" tIns="108000" anchor="t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2" y="5809767"/>
            <a:ext cx="8656844" cy="427535"/>
          </a:xfrm>
          <a:solidFill>
            <a:schemeClr val="accent1"/>
          </a:solidFill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982" y="620713"/>
            <a:ext cx="8656844" cy="4204512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D25E4F8-CD57-4759-B952-D7D971EEFE22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03A956E-3D8A-4477-AD1E-902B1FE84F65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17149032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2" y="4823319"/>
            <a:ext cx="8656844" cy="1013969"/>
          </a:xfrm>
          <a:noFill/>
        </p:spPr>
        <p:txBody>
          <a:bodyPr lIns="144000" tIns="108000" anchor="t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2" y="5809767"/>
            <a:ext cx="8656844" cy="427535"/>
          </a:xfrm>
          <a:noFill/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982" y="620727"/>
            <a:ext cx="8656844" cy="4204513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A28A756-4E0D-43B7-B618-3737002A823C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4FCCF65-A7B7-41AE-81DD-B0A5F32BD210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55800096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9"/>
          <p:cNvGrpSpPr/>
          <p:nvPr userDrawn="1"/>
        </p:nvGrpSpPr>
        <p:grpSpPr>
          <a:xfrm>
            <a:off x="108391" y="152404"/>
            <a:ext cx="8926956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7" name="Rechteck 12"/>
            <p:cNvSpPr/>
            <p:nvPr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8" name="Rechteck 13"/>
            <p:cNvSpPr/>
            <p:nvPr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9" name="Rechteck 14"/>
            <p:cNvSpPr/>
            <p:nvPr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</p:grpSp>
      <p:pic>
        <p:nvPicPr>
          <p:cNvPr id="10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6388"/>
            <a:ext cx="72866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6858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2" y="1063268"/>
            <a:ext cx="8656844" cy="960809"/>
          </a:xfrm>
          <a:solidFill>
            <a:schemeClr val="bg1"/>
          </a:solidFill>
        </p:spPr>
        <p:txBody>
          <a:bodyPr lIns="144000" anchor="t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2" y="620714"/>
            <a:ext cx="8656844" cy="465726"/>
          </a:xfrm>
          <a:solidFill>
            <a:schemeClr val="bg1"/>
          </a:solidFill>
          <a:ln>
            <a:noFill/>
          </a:ln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2235227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2982" y="2024064"/>
            <a:ext cx="8656844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42982" y="620714"/>
            <a:ext cx="8656844" cy="972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8E62D3-BBCA-44E6-8046-8CF4470194CE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854E7-3255-4F16-8DFE-3B8B37021866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3489762742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42984" y="2024069"/>
            <a:ext cx="4184868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022" y="2024069"/>
            <a:ext cx="4177035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42982" y="620714"/>
            <a:ext cx="8656844" cy="972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70C41-8F4D-4C02-A4C0-A686C4DBBDA7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E7F9E-BB54-446B-9C82-81F1A8E44F7F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162810639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42982" y="620714"/>
            <a:ext cx="8656844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FE6314-BD88-47CA-9A31-12D7363E0BBC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1A2FB-8216-4DE0-85F1-3C6DFEB3D397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84201525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982" y="620713"/>
            <a:ext cx="8656844" cy="560786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B519C06-689A-46EE-8B7E-4F73828BCDDA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DC58BE8-E411-4D16-8CBF-41CAB6255ACE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5305121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/>
          <p:cNvSpPr/>
          <p:nvPr userDrawn="1"/>
        </p:nvSpPr>
        <p:spPr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de-CH" altLang="de-DE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6388"/>
            <a:ext cx="725487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86A200-F255-403D-AEF5-05D92AA3681A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3BB53-633D-491E-A20E-9F357274CD94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3459538394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9" y="4563876"/>
            <a:ext cx="8650069" cy="1673412"/>
          </a:xfrm>
          <a:solidFill>
            <a:schemeClr val="accent1"/>
          </a:solidFill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9" y="3429000"/>
            <a:ext cx="8650069" cy="1152128"/>
          </a:xfrm>
          <a:solidFill>
            <a:schemeClr val="accent1"/>
          </a:solidFill>
        </p:spPr>
        <p:txBody>
          <a:bodyPr lIns="144000" tIns="72000" anchor="t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243097" y="619200"/>
            <a:ext cx="8656881" cy="2808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7112EFF1-1960-42D5-A804-692BDCB044A4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9F2E0CA-03F4-4C2D-8B82-02660D109526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36451216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42983" y="2024065"/>
            <a:ext cx="4184868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016" y="2024065"/>
            <a:ext cx="4177035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42982" y="620714"/>
            <a:ext cx="8656844" cy="972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477349-A37E-4463-BFCC-771E3D35903D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3387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2" y="4823321"/>
            <a:ext cx="8656844" cy="1013969"/>
          </a:xfrm>
          <a:solidFill>
            <a:schemeClr val="accent1"/>
          </a:solidFill>
        </p:spPr>
        <p:txBody>
          <a:bodyPr lIns="144000" tIns="108000" anchor="t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2" y="5809769"/>
            <a:ext cx="8656844" cy="427535"/>
          </a:xfrm>
          <a:solidFill>
            <a:schemeClr val="accent1"/>
          </a:solidFill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982" y="620713"/>
            <a:ext cx="8656844" cy="4204512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73CCCAA-3521-4BFE-9CA1-CCFE1667AA71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25ADADD-54E9-4311-9CAD-1098A0D02289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938063142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2" y="4823321"/>
            <a:ext cx="8656844" cy="1013969"/>
          </a:xfrm>
          <a:noFill/>
        </p:spPr>
        <p:txBody>
          <a:bodyPr lIns="144000" tIns="108000" anchor="t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2" y="5809769"/>
            <a:ext cx="8656844" cy="427535"/>
          </a:xfrm>
          <a:noFill/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982" y="620729"/>
            <a:ext cx="8656844" cy="4204513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2A05665-ED95-4A8E-88F7-0906457EA3C4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C0080D8-B9F1-4B96-B9FF-EFBCDAF0C627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3960006705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9"/>
          <p:cNvGrpSpPr/>
          <p:nvPr userDrawn="1"/>
        </p:nvGrpSpPr>
        <p:grpSpPr>
          <a:xfrm>
            <a:off x="108391" y="152404"/>
            <a:ext cx="8926956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7" name="Rechteck 12"/>
            <p:cNvSpPr/>
            <p:nvPr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8" name="Rechteck 13"/>
            <p:cNvSpPr/>
            <p:nvPr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9" name="Rechteck 14"/>
            <p:cNvSpPr/>
            <p:nvPr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</p:grpSp>
      <p:pic>
        <p:nvPicPr>
          <p:cNvPr id="10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6388"/>
            <a:ext cx="72866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6858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2" y="1063270"/>
            <a:ext cx="8656844" cy="960809"/>
          </a:xfrm>
          <a:solidFill>
            <a:schemeClr val="bg1"/>
          </a:solidFill>
        </p:spPr>
        <p:txBody>
          <a:bodyPr lIns="144000" anchor="t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2" y="620714"/>
            <a:ext cx="8656844" cy="465726"/>
          </a:xfrm>
          <a:solidFill>
            <a:schemeClr val="bg1"/>
          </a:solidFill>
          <a:ln>
            <a:noFill/>
          </a:ln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31124199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2982" y="2024064"/>
            <a:ext cx="8656844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42982" y="620714"/>
            <a:ext cx="8656844" cy="972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3167E4-C899-4947-9FF9-D5A945837087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0DB61-26CB-4620-A7A4-779A6ED5FA60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3332075590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42984" y="2024069"/>
            <a:ext cx="4184868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023" y="2024069"/>
            <a:ext cx="4177035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42982" y="620714"/>
            <a:ext cx="8656844" cy="972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8D91A0-A361-4F97-914E-0BBCE7DFD83C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DD07F-9E9D-4C0B-8243-0E2A0757F659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3790726308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42982" y="620714"/>
            <a:ext cx="8656844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5DF97C-F651-4331-83CB-E063F54924E8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BECBD-9C60-4BDA-A58D-5BBFE85701D9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079946877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982" y="620713"/>
            <a:ext cx="8656844" cy="560786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54ED8BA-3333-47C1-AA18-EEA60835BAE8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44D2427-5F53-48F0-A65E-78A30BF04DE6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019320403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/>
          <p:cNvSpPr/>
          <p:nvPr userDrawn="1"/>
        </p:nvSpPr>
        <p:spPr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de-CH" altLang="de-DE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6388"/>
            <a:ext cx="725487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9E497-D585-47BF-A683-EBC8C6C132E1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58D82-8A00-4DFD-905D-F055A4167E61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34010100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90" y="4563876"/>
            <a:ext cx="8650069" cy="1673412"/>
          </a:xfrm>
          <a:solidFill>
            <a:schemeClr val="accent1"/>
          </a:solidFill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90" y="3429000"/>
            <a:ext cx="8650069" cy="1152128"/>
          </a:xfrm>
          <a:solidFill>
            <a:schemeClr val="accent1"/>
          </a:solidFill>
        </p:spPr>
        <p:txBody>
          <a:bodyPr lIns="144000" tIns="72000" anchor="t"/>
          <a:lstStyle>
            <a:lvl1pPr>
              <a:lnSpc>
                <a:spcPct val="100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243097" y="619200"/>
            <a:ext cx="8656881" cy="2808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7DB3EDBE-BAF7-44C8-A336-C4EF313DAB68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B4828BB-1067-4BCD-A041-8C7BF7D8B3B4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799509446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2" y="4823323"/>
            <a:ext cx="8656844" cy="1013969"/>
          </a:xfrm>
          <a:solidFill>
            <a:schemeClr val="accent1"/>
          </a:solidFill>
        </p:spPr>
        <p:txBody>
          <a:bodyPr lIns="144000" tIns="108000" anchor="t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2" y="5809771"/>
            <a:ext cx="8656844" cy="427535"/>
          </a:xfrm>
          <a:solidFill>
            <a:schemeClr val="accent1"/>
          </a:solidFill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982" y="620713"/>
            <a:ext cx="8656844" cy="4204512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9CECD3E-DF0E-4510-A343-4091FBEAA7B4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CEBC2C2-26D7-44F5-9B13-B3442711806B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42981103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42982" y="620714"/>
            <a:ext cx="8656844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F42CFB-F99D-45E5-87A0-843028E6CA87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Sokratis Trifinopoulos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04476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2" y="4823323"/>
            <a:ext cx="8656844" cy="1013969"/>
          </a:xfrm>
          <a:noFill/>
        </p:spPr>
        <p:txBody>
          <a:bodyPr lIns="144000" tIns="108000" anchor="t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2" y="5809771"/>
            <a:ext cx="8656844" cy="427535"/>
          </a:xfrm>
          <a:noFill/>
        </p:spPr>
        <p:txBody>
          <a:bodyPr lIns="144000" bIns="10800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982" y="620731"/>
            <a:ext cx="8656844" cy="4204513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5DDC25A1-96A7-4477-AE4A-1CC2A078FDD5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41F9BD3-5783-4E25-99E1-566F8BC25CE0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999234810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 (Hintergrund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9"/>
          <p:cNvGrpSpPr/>
          <p:nvPr userDrawn="1"/>
        </p:nvGrpSpPr>
        <p:grpSpPr>
          <a:xfrm>
            <a:off x="108391" y="152404"/>
            <a:ext cx="8926956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7" name="Rechteck 12"/>
            <p:cNvSpPr/>
            <p:nvPr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8" name="Rechteck 13"/>
            <p:cNvSpPr/>
            <p:nvPr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9" name="Rechteck 14"/>
            <p:cNvSpPr/>
            <p:nvPr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</p:grpSp>
      <p:pic>
        <p:nvPicPr>
          <p:cNvPr id="10" name="Bild 18" descr="g_eth_logo_kurz_neg_Schutzraum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6388"/>
            <a:ext cx="72866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ildplatzhalt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6858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2982" y="1063272"/>
            <a:ext cx="8656844" cy="960809"/>
          </a:xfrm>
          <a:solidFill>
            <a:schemeClr val="bg1"/>
          </a:solidFill>
        </p:spPr>
        <p:txBody>
          <a:bodyPr lIns="144000" anchor="t"/>
          <a:lstStyle>
            <a:lvl1pPr>
              <a:lnSpc>
                <a:spcPct val="100000"/>
              </a:lnSpc>
              <a:spcBef>
                <a:spcPts val="0"/>
              </a:spcBef>
              <a:defRPr sz="280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2982" y="620714"/>
            <a:ext cx="8656844" cy="465726"/>
          </a:xfrm>
          <a:solidFill>
            <a:schemeClr val="bg1"/>
          </a:solidFill>
          <a:ln>
            <a:noFill/>
          </a:ln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98148297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2982" y="2024064"/>
            <a:ext cx="8656844" cy="42100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42982" y="620714"/>
            <a:ext cx="8656844" cy="972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D2266A-2ECF-4B00-9D52-932B90C51650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32D03-91FD-434B-8133-660DCF285E22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664740988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42984" y="2024069"/>
            <a:ext cx="4184868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 marL="1077913" indent="-177800"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024" y="2024069"/>
            <a:ext cx="4177035" cy="4213225"/>
          </a:xfrm>
        </p:spPr>
        <p:txBody>
          <a:bodyPr rIns="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spcBef>
                <a:spcPts val="400"/>
              </a:spcBef>
              <a:defRPr sz="1800"/>
            </a:lvl2pPr>
            <a:lvl3pPr>
              <a:lnSpc>
                <a:spcPct val="100000"/>
              </a:lnSpc>
              <a:spcBef>
                <a:spcPts val="400"/>
              </a:spcBef>
              <a:defRPr sz="1600"/>
            </a:lvl3pPr>
            <a:lvl4pPr>
              <a:lnSpc>
                <a:spcPct val="100000"/>
              </a:lnSpc>
              <a:spcBef>
                <a:spcPts val="400"/>
              </a:spcBef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42982" y="620714"/>
            <a:ext cx="8656844" cy="972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955929-9C4F-4B74-8631-B19B06B739EE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CA768-8DB2-4E8A-89C4-25A951CE6100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2724827237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rei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42982" y="620714"/>
            <a:ext cx="8656844" cy="97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B3CF49-82C7-448D-B23E-7C39615B196D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99EF5-F7A5-41B8-8342-03FD3C8AE1C0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40421317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982" y="620713"/>
            <a:ext cx="8656844" cy="560786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ED8FC5E-45EF-44C7-B4AA-955AA8D8FCCD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9E26349-EDDC-415D-8BA0-6A457CE902F0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974328627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6"/>
          <p:cNvSpPr/>
          <p:nvPr userDrawn="1"/>
        </p:nvSpPr>
        <p:spPr>
          <a:xfrm>
            <a:off x="0" y="0"/>
            <a:ext cx="9144000" cy="87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de-CH" altLang="de-DE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" name="Bild 8" descr="eth_logo_kurz_po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6388"/>
            <a:ext cx="725487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2D7A2F-5D77-449E-9911-07D2BAE62AED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BA98D-E11E-4460-9228-7B6A56CB884C}" type="slidenum">
              <a:rPr lang="de-CH" altLang="de-DE"/>
              <a:pPr/>
              <a:t>‹#›</a:t>
            </a:fld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3707606671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9792" y="4351392"/>
            <a:ext cx="8656843" cy="1673412"/>
          </a:xfrm>
          <a:noFill/>
        </p:spPr>
        <p:txBody>
          <a:bodyPr lIns="144000" tIns="108000"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219792" y="1168485"/>
            <a:ext cx="8656844" cy="28098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1168485"/>
            <a:ext cx="8693755" cy="307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9472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303C7B-8431-4F6E-80A5-724D87ECF619}"/>
              </a:ext>
            </a:extLst>
          </p:cNvPr>
          <p:cNvCxnSpPr/>
          <p:nvPr userDrawn="1"/>
        </p:nvCxnSpPr>
        <p:spPr>
          <a:xfrm>
            <a:off x="381000" y="1752600"/>
            <a:ext cx="80657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1008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52D6C-B146-485B-A9F1-73695132E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84A89-183C-4A53-99D1-CA93C07A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1A1B-FD1E-4511-A39C-F02BFAF25EE2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9FA8E-3E79-4D21-A2B6-4A53594B3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Sokratis Trifinopoulos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2BAB5-375C-42A3-A14B-1AA596943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57F6DD8-ED4F-43E5-874F-F81C18405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19" y="2205040"/>
            <a:ext cx="7777163" cy="3887787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5907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242982" y="620713"/>
            <a:ext cx="8656844" cy="5607860"/>
          </a:xfrm>
          <a:noFill/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de-CH" noProof="0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26784A1-0952-4B5A-AB2A-2E9FF8C7A1FD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Sokratis Trifinopoulos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46387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144067" y="188913"/>
            <a:ext cx="8855868" cy="64801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5295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21">
          <p15:clr>
            <a:srgbClr val="9FCC3B"/>
          </p15:clr>
        </p15:guide>
        <p15:guide id="2" pos="7559">
          <p15:clr>
            <a:srgbClr val="9FCC3B"/>
          </p15:clr>
        </p15:guide>
        <p15:guide id="3" orient="horz" pos="119">
          <p15:clr>
            <a:srgbClr val="9FCC3B"/>
          </p15:clr>
        </p15:guide>
        <p15:guide id="4" orient="horz" pos="4201">
          <p15:clr>
            <a:srgbClr val="9FCC3B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4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82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3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uppieren 7"/>
          <p:cNvGrpSpPr>
            <a:grpSpLocks/>
          </p:cNvGrpSpPr>
          <p:nvPr/>
        </p:nvGrpSpPr>
        <p:grpSpPr bwMode="auto">
          <a:xfrm>
            <a:off x="-282575" y="-385763"/>
            <a:ext cx="9317038" cy="7161213"/>
            <a:chOff x="-377675" y="-385093"/>
            <a:chExt cx="12418863" cy="7159750"/>
          </a:xfrm>
        </p:grpSpPr>
        <p:cxnSp>
          <p:nvCxnSpPr>
            <p:cNvPr id="19" name="Gerade Verbindung 18"/>
            <p:cNvCxnSpPr/>
            <p:nvPr/>
          </p:nvCxnSpPr>
          <p:spPr>
            <a:xfrm rot="5400000">
              <a:off x="190989" y="-253357"/>
              <a:ext cx="263471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5400000">
              <a:off x="11727475" y="-253357"/>
              <a:ext cx="263471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>
            <a:xfrm>
              <a:off x="-377675" y="3427304"/>
              <a:ext cx="262385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>
            <a:xfrm>
              <a:off x="-377675" y="762436"/>
              <a:ext cx="262385" cy="1588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>
            <a:xfrm>
              <a:off x="-377675" y="6304853"/>
              <a:ext cx="262385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/>
          </p:nvCxnSpPr>
          <p:spPr>
            <a:xfrm>
              <a:off x="-377675" y="6236605"/>
              <a:ext cx="262385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>
            <a:xfrm>
              <a:off x="-377675" y="6774657"/>
              <a:ext cx="262385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>
            <a:xfrm rot="5400000">
              <a:off x="5963464" y="-253357"/>
              <a:ext cx="263471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>
            <a:xfrm>
              <a:off x="-377675" y="619590"/>
              <a:ext cx="262385" cy="1588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>
            <a:xfrm>
              <a:off x="-377675" y="2021066"/>
              <a:ext cx="262385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>
            <a:xfrm>
              <a:off x="-377675" y="4831954"/>
              <a:ext cx="262385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>
            <a:xfrm rot="5400000">
              <a:off x="11127" y="-253357"/>
              <a:ext cx="263471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>
            <a:xfrm rot="5400000">
              <a:off x="11909452" y="-253357"/>
              <a:ext cx="263471" cy="0"/>
            </a:xfrm>
            <a:prstGeom prst="line">
              <a:avLst/>
            </a:prstGeom>
            <a:ln w="635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08390" y="152402"/>
            <a:ext cx="8926956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189913" y="6308725"/>
            <a:ext cx="460375" cy="4683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800" smtClean="0">
                <a:solidFill>
                  <a:schemeClr val="tx1"/>
                </a:solidFill>
              </a:defRPr>
            </a:lvl1pPr>
          </a:lstStyle>
          <a:p>
            <a:fld id="{3462088F-7E6F-4781-ACCD-767EBD8B349B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0" y="6308725"/>
            <a:ext cx="3476625" cy="46037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 smtClean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Sokratis Trifinopoulos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21725" y="6308725"/>
            <a:ext cx="266700" cy="46831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42888" y="2514600"/>
            <a:ext cx="8650287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0400" tIns="0" rIns="144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dirty="0"/>
              <a:t>Erste Ebene</a:t>
            </a:r>
          </a:p>
          <a:p>
            <a:pPr lvl="1"/>
            <a:r>
              <a:rPr lang="de-CH" altLang="de-DE" dirty="0"/>
              <a:t>Zweite Ebene</a:t>
            </a:r>
          </a:p>
          <a:p>
            <a:pPr lvl="2"/>
            <a:r>
              <a:rPr lang="de-CH" altLang="de-DE" dirty="0"/>
              <a:t>Dritte Ebene</a:t>
            </a:r>
          </a:p>
          <a:p>
            <a:pPr lvl="3"/>
            <a:r>
              <a:rPr lang="de-CH" altLang="de-DE" dirty="0"/>
              <a:t>Vierte Ebene</a:t>
            </a:r>
          </a:p>
          <a:p>
            <a:pPr lvl="4"/>
            <a:r>
              <a:rPr lang="de-CH" altLang="de-DE" dirty="0"/>
              <a:t>Fünfte Ebene</a:t>
            </a:r>
          </a:p>
        </p:txBody>
      </p:sp>
      <p:sp>
        <p:nvSpPr>
          <p:cNvPr id="1032" name="Textfeld 15"/>
          <p:cNvSpPr txBox="1">
            <a:spLocks noChangeArrowheads="1"/>
          </p:cNvSpPr>
          <p:nvPr/>
        </p:nvSpPr>
        <p:spPr bwMode="auto">
          <a:xfrm>
            <a:off x="8655050" y="6300788"/>
            <a:ext cx="1063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de-CH" sz="800" dirty="0"/>
              <a:t>|</a:t>
            </a:r>
          </a:p>
        </p:txBody>
      </p:sp>
      <p:sp>
        <p:nvSpPr>
          <p:cNvPr id="1033" name="Textfeld 17"/>
          <p:cNvSpPr txBox="1">
            <a:spLocks noChangeArrowheads="1"/>
          </p:cNvSpPr>
          <p:nvPr/>
        </p:nvSpPr>
        <p:spPr bwMode="auto">
          <a:xfrm>
            <a:off x="8086725" y="6300788"/>
            <a:ext cx="1063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de-CH" sz="800" dirty="0"/>
              <a:t>|</a:t>
            </a:r>
          </a:p>
        </p:txBody>
      </p:sp>
      <p:sp>
        <p:nvSpPr>
          <p:cNvPr id="1034" name="Titelplatzhalter 1"/>
          <p:cNvSpPr>
            <a:spLocks noGrp="1"/>
          </p:cNvSpPr>
          <p:nvPr>
            <p:ph type="title"/>
          </p:nvPr>
        </p:nvSpPr>
        <p:spPr bwMode="gray">
          <a:xfrm>
            <a:off x="242888" y="620712"/>
            <a:ext cx="8650287" cy="1400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54000" rIns="144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dirty="0"/>
              <a:t>Titelmasterformat durch Klicken bearbeiten</a:t>
            </a:r>
          </a:p>
        </p:txBody>
      </p:sp>
      <p:sp>
        <p:nvSpPr>
          <p:cNvPr id="1035" name="Textfeld 6"/>
          <p:cNvSpPr txBox="1">
            <a:spLocks noChangeArrowheads="1"/>
          </p:cNvSpPr>
          <p:nvPr/>
        </p:nvSpPr>
        <p:spPr bwMode="auto">
          <a:xfrm>
            <a:off x="242888" y="6308725"/>
            <a:ext cx="4329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CH" altLang="de-DE" sz="800" dirty="0"/>
          </a:p>
        </p:txBody>
      </p:sp>
      <p:pic>
        <p:nvPicPr>
          <p:cNvPr id="1036" name="Bild 18" descr="g_eth_logo_kurz_neg_Schutzraum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6388"/>
            <a:ext cx="72866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Connector 35"/>
          <p:cNvCxnSpPr/>
          <p:nvPr userDrawn="1"/>
        </p:nvCxnSpPr>
        <p:spPr>
          <a:xfrm>
            <a:off x="381000" y="1905000"/>
            <a:ext cx="806577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61950" indent="-361950" algn="l" rtl="0" eaLnBrk="1" fontAlgn="base" hangingPunct="1"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108391" y="152404"/>
            <a:ext cx="8926956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189913" y="6308725"/>
            <a:ext cx="460375" cy="46831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55FA213B-1F9C-4CDD-A974-7CBD5C8A65C4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0" y="6308725"/>
            <a:ext cx="3476625" cy="46037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21725" y="6308725"/>
            <a:ext cx="266700" cy="46831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6F31AC25-3224-488C-9E4C-D7832AA0D7C9}" type="slidenum">
              <a:rPr lang="de-CH" altLang="de-DE"/>
              <a:pPr/>
              <a:t>‹#›</a:t>
            </a:fld>
            <a:endParaRPr lang="de-CH" altLang="de-DE" dirty="0"/>
          </a:p>
        </p:txBody>
      </p:sp>
      <p:sp>
        <p:nvSpPr>
          <p:cNvPr id="205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42888" y="2024063"/>
            <a:ext cx="8650287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0400" tIns="0" rIns="144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Erste Ebene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2055" name="Textfeld 15"/>
          <p:cNvSpPr txBox="1">
            <a:spLocks noChangeArrowheads="1"/>
          </p:cNvSpPr>
          <p:nvPr/>
        </p:nvSpPr>
        <p:spPr bwMode="auto">
          <a:xfrm>
            <a:off x="8655050" y="6300788"/>
            <a:ext cx="1063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de-CH" sz="800" dirty="0"/>
              <a:t>|</a:t>
            </a:r>
          </a:p>
        </p:txBody>
      </p:sp>
      <p:sp>
        <p:nvSpPr>
          <p:cNvPr id="2056" name="Textfeld 17"/>
          <p:cNvSpPr txBox="1">
            <a:spLocks noChangeArrowheads="1"/>
          </p:cNvSpPr>
          <p:nvPr/>
        </p:nvSpPr>
        <p:spPr bwMode="auto">
          <a:xfrm>
            <a:off x="8086725" y="6300788"/>
            <a:ext cx="1063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de-CH" sz="800" dirty="0"/>
              <a:t>|</a:t>
            </a:r>
          </a:p>
        </p:txBody>
      </p:sp>
      <p:sp>
        <p:nvSpPr>
          <p:cNvPr id="2057" name="Titelplatzhalter 1"/>
          <p:cNvSpPr>
            <a:spLocks noGrp="1"/>
          </p:cNvSpPr>
          <p:nvPr>
            <p:ph type="title"/>
          </p:nvPr>
        </p:nvSpPr>
        <p:spPr bwMode="auto">
          <a:xfrm>
            <a:off x="237870" y="1295400"/>
            <a:ext cx="8650287" cy="971550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40400" tIns="0" rIns="144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dirty="0"/>
              <a:t>Titelmasterformat durch Klicken bearbeiten</a:t>
            </a:r>
          </a:p>
        </p:txBody>
      </p:sp>
      <p:sp>
        <p:nvSpPr>
          <p:cNvPr id="2058" name="Textfeld 6"/>
          <p:cNvSpPr txBox="1">
            <a:spLocks noChangeArrowheads="1"/>
          </p:cNvSpPr>
          <p:nvPr/>
        </p:nvSpPr>
        <p:spPr bwMode="auto">
          <a:xfrm>
            <a:off x="242888" y="6308725"/>
            <a:ext cx="4329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CH" altLang="de-DE" sz="800" b="1" dirty="0"/>
              <a:t>Platzhalter Logo/Schriftzug</a:t>
            </a:r>
            <a:br>
              <a:rPr lang="de-CH" altLang="de-DE" sz="800" dirty="0"/>
            </a:br>
            <a:r>
              <a:rPr lang="de-CH" altLang="de-DE" sz="800" dirty="0"/>
              <a:t>(Anpassung im Folienmaster über «Ansicht» </a:t>
            </a:r>
            <a:r>
              <a:rPr lang="de-CH" altLang="de-DE" sz="800" dirty="0">
                <a:sym typeface="Wingdings" pitchFamily="2" charset="2"/>
              </a:rPr>
              <a:t>&gt; «Folienmaster») </a:t>
            </a:r>
            <a:endParaRPr lang="de-CH" altLang="de-DE" sz="800" dirty="0"/>
          </a:p>
        </p:txBody>
      </p:sp>
      <p:pic>
        <p:nvPicPr>
          <p:cNvPr id="2059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6388"/>
            <a:ext cx="72866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ransition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61950" indent="-361950" algn="l" rtl="0" eaLnBrk="1" fontAlgn="base" hangingPunct="1"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108391" y="152404"/>
            <a:ext cx="8926956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189913" y="6308725"/>
            <a:ext cx="460375" cy="46831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9540DB08-3289-4A11-83AC-1EF623A48A4F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0" y="6308725"/>
            <a:ext cx="3476625" cy="46037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21725" y="6308725"/>
            <a:ext cx="266700" cy="46831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E734021B-C79F-45BF-A8CD-EEBC4ED5DD3F}" type="slidenum">
              <a:rPr lang="de-CH" altLang="de-DE"/>
              <a:pPr/>
              <a:t>‹#›</a:t>
            </a:fld>
            <a:endParaRPr lang="de-CH" altLang="de-DE" dirty="0"/>
          </a:p>
        </p:txBody>
      </p:sp>
      <p:sp>
        <p:nvSpPr>
          <p:cNvPr id="307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42888" y="2024063"/>
            <a:ext cx="8650287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0400" tIns="0" rIns="144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Erste Ebene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3079" name="Textfeld 15"/>
          <p:cNvSpPr txBox="1">
            <a:spLocks noChangeArrowheads="1"/>
          </p:cNvSpPr>
          <p:nvPr/>
        </p:nvSpPr>
        <p:spPr bwMode="auto">
          <a:xfrm>
            <a:off x="8655050" y="6300788"/>
            <a:ext cx="1063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de-CH" sz="800" dirty="0"/>
              <a:t>|</a:t>
            </a:r>
          </a:p>
        </p:txBody>
      </p:sp>
      <p:sp>
        <p:nvSpPr>
          <p:cNvPr id="3080" name="Textfeld 17"/>
          <p:cNvSpPr txBox="1">
            <a:spLocks noChangeArrowheads="1"/>
          </p:cNvSpPr>
          <p:nvPr/>
        </p:nvSpPr>
        <p:spPr bwMode="auto">
          <a:xfrm>
            <a:off x="8086725" y="6300788"/>
            <a:ext cx="1063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de-CH" sz="800" dirty="0"/>
              <a:t>|</a:t>
            </a:r>
          </a:p>
        </p:txBody>
      </p:sp>
      <p:sp>
        <p:nvSpPr>
          <p:cNvPr id="3081" name="Titelplatzhalter 1"/>
          <p:cNvSpPr>
            <a:spLocks noGrp="1"/>
          </p:cNvSpPr>
          <p:nvPr>
            <p:ph type="title"/>
          </p:nvPr>
        </p:nvSpPr>
        <p:spPr bwMode="auto">
          <a:xfrm>
            <a:off x="242888" y="620713"/>
            <a:ext cx="8650287" cy="971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0400" tIns="0" rIns="144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Titelmasterformat durch Klicken bearbeiten</a:t>
            </a:r>
          </a:p>
        </p:txBody>
      </p:sp>
      <p:sp>
        <p:nvSpPr>
          <p:cNvPr id="3082" name="Textfeld 6"/>
          <p:cNvSpPr txBox="1">
            <a:spLocks noChangeArrowheads="1"/>
          </p:cNvSpPr>
          <p:nvPr/>
        </p:nvSpPr>
        <p:spPr bwMode="auto">
          <a:xfrm>
            <a:off x="242888" y="6308725"/>
            <a:ext cx="4329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CH" altLang="de-DE" sz="800" b="1" dirty="0"/>
              <a:t>Platzhalter Logo/Schriftzug</a:t>
            </a:r>
            <a:br>
              <a:rPr lang="de-CH" altLang="de-DE" sz="800" dirty="0"/>
            </a:br>
            <a:r>
              <a:rPr lang="de-CH" altLang="de-DE" sz="800" dirty="0"/>
              <a:t>(Anpassung im Folienmaster über «Ansicht» </a:t>
            </a:r>
            <a:r>
              <a:rPr lang="de-CH" altLang="de-DE" sz="800" dirty="0">
                <a:sym typeface="Wingdings" pitchFamily="2" charset="2"/>
              </a:rPr>
              <a:t>&gt; «Folienmaster») </a:t>
            </a:r>
            <a:endParaRPr lang="de-CH" altLang="de-DE" sz="800" dirty="0"/>
          </a:p>
        </p:txBody>
      </p:sp>
      <p:pic>
        <p:nvPicPr>
          <p:cNvPr id="3083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6388"/>
            <a:ext cx="72866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transition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61950" indent="-361950" algn="l" rtl="0" eaLnBrk="1" fontAlgn="base" hangingPunct="1"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108391" y="152404"/>
            <a:ext cx="8926956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189913" y="6308725"/>
            <a:ext cx="460375" cy="46831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D6AA6A62-9580-4412-B5A2-839C73798153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0" y="6308725"/>
            <a:ext cx="3476625" cy="46037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21725" y="6308725"/>
            <a:ext cx="266700" cy="46831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45D396F5-F0C6-448D-8A8E-22154F713543}" type="slidenum">
              <a:rPr lang="de-CH" altLang="de-DE"/>
              <a:pPr/>
              <a:t>‹#›</a:t>
            </a:fld>
            <a:endParaRPr lang="de-CH" altLang="de-DE" dirty="0"/>
          </a:p>
        </p:txBody>
      </p:sp>
      <p:sp>
        <p:nvSpPr>
          <p:cNvPr id="4102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42888" y="2024063"/>
            <a:ext cx="8650287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0400" tIns="0" rIns="144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Erste Ebene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4103" name="Textfeld 15"/>
          <p:cNvSpPr txBox="1">
            <a:spLocks noChangeArrowheads="1"/>
          </p:cNvSpPr>
          <p:nvPr/>
        </p:nvSpPr>
        <p:spPr bwMode="auto">
          <a:xfrm>
            <a:off x="8655050" y="6300788"/>
            <a:ext cx="1063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de-CH" sz="800" dirty="0"/>
              <a:t>|</a:t>
            </a:r>
          </a:p>
        </p:txBody>
      </p:sp>
      <p:sp>
        <p:nvSpPr>
          <p:cNvPr id="4104" name="Textfeld 17"/>
          <p:cNvSpPr txBox="1">
            <a:spLocks noChangeArrowheads="1"/>
          </p:cNvSpPr>
          <p:nvPr/>
        </p:nvSpPr>
        <p:spPr bwMode="auto">
          <a:xfrm>
            <a:off x="8086725" y="6300788"/>
            <a:ext cx="1063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de-CH" sz="800" dirty="0"/>
              <a:t>|</a:t>
            </a:r>
          </a:p>
        </p:txBody>
      </p:sp>
      <p:sp>
        <p:nvSpPr>
          <p:cNvPr id="4105" name="Titelplatzhalter 1"/>
          <p:cNvSpPr>
            <a:spLocks noGrp="1"/>
          </p:cNvSpPr>
          <p:nvPr>
            <p:ph type="title"/>
          </p:nvPr>
        </p:nvSpPr>
        <p:spPr bwMode="auto">
          <a:xfrm>
            <a:off x="242888" y="620713"/>
            <a:ext cx="8650287" cy="971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0400" tIns="0" rIns="144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Titelmasterformat durch Klicken bearbeiten</a:t>
            </a:r>
          </a:p>
        </p:txBody>
      </p:sp>
      <p:sp>
        <p:nvSpPr>
          <p:cNvPr id="4106" name="Textfeld 6"/>
          <p:cNvSpPr txBox="1">
            <a:spLocks noChangeArrowheads="1"/>
          </p:cNvSpPr>
          <p:nvPr/>
        </p:nvSpPr>
        <p:spPr bwMode="auto">
          <a:xfrm>
            <a:off x="242888" y="6308725"/>
            <a:ext cx="4329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CH" altLang="de-DE" sz="800" b="1" dirty="0"/>
              <a:t>Platzhalter Logo/Schriftzug</a:t>
            </a:r>
            <a:br>
              <a:rPr lang="de-CH" altLang="de-DE" sz="800" dirty="0"/>
            </a:br>
            <a:r>
              <a:rPr lang="de-CH" altLang="de-DE" sz="800" dirty="0"/>
              <a:t>(Anpassung im Folienmaster über «Ansicht» </a:t>
            </a:r>
            <a:r>
              <a:rPr lang="de-CH" altLang="de-DE" sz="800" dirty="0">
                <a:sym typeface="Wingdings" pitchFamily="2" charset="2"/>
              </a:rPr>
              <a:t>&gt; «Folienmaster») </a:t>
            </a:r>
            <a:endParaRPr lang="de-CH" altLang="de-DE" sz="800" dirty="0"/>
          </a:p>
        </p:txBody>
      </p:sp>
      <p:pic>
        <p:nvPicPr>
          <p:cNvPr id="4107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6388"/>
            <a:ext cx="72866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transition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61950" indent="-361950" algn="l" rtl="0" eaLnBrk="1" fontAlgn="base" hangingPunct="1"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108391" y="152404"/>
            <a:ext cx="8926956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189913" y="6308725"/>
            <a:ext cx="460375" cy="46831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8BBBD0EF-5671-492A-922F-BB9596B1E7EE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0" y="6308725"/>
            <a:ext cx="3476625" cy="46037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21725" y="6308725"/>
            <a:ext cx="266700" cy="46831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6519282A-7514-409C-85B2-6666AE23C02D}" type="slidenum">
              <a:rPr lang="de-CH" altLang="de-DE"/>
              <a:pPr/>
              <a:t>‹#›</a:t>
            </a:fld>
            <a:endParaRPr lang="de-CH" altLang="de-DE" dirty="0"/>
          </a:p>
        </p:txBody>
      </p:sp>
      <p:sp>
        <p:nvSpPr>
          <p:cNvPr id="51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42888" y="2024063"/>
            <a:ext cx="8650287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0400" tIns="0" rIns="144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Erste Ebene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5127" name="Textfeld 15"/>
          <p:cNvSpPr txBox="1">
            <a:spLocks noChangeArrowheads="1"/>
          </p:cNvSpPr>
          <p:nvPr/>
        </p:nvSpPr>
        <p:spPr bwMode="auto">
          <a:xfrm>
            <a:off x="8655050" y="6300788"/>
            <a:ext cx="1063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de-CH" sz="800" dirty="0"/>
              <a:t>|</a:t>
            </a:r>
          </a:p>
        </p:txBody>
      </p:sp>
      <p:sp>
        <p:nvSpPr>
          <p:cNvPr id="5128" name="Textfeld 17"/>
          <p:cNvSpPr txBox="1">
            <a:spLocks noChangeArrowheads="1"/>
          </p:cNvSpPr>
          <p:nvPr/>
        </p:nvSpPr>
        <p:spPr bwMode="auto">
          <a:xfrm>
            <a:off x="8086725" y="6300788"/>
            <a:ext cx="1063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de-CH" sz="800" dirty="0"/>
              <a:t>|</a:t>
            </a:r>
          </a:p>
        </p:txBody>
      </p:sp>
      <p:sp>
        <p:nvSpPr>
          <p:cNvPr id="5129" name="Titelplatzhalter 1"/>
          <p:cNvSpPr>
            <a:spLocks noGrp="1"/>
          </p:cNvSpPr>
          <p:nvPr>
            <p:ph type="title"/>
          </p:nvPr>
        </p:nvSpPr>
        <p:spPr bwMode="auto">
          <a:xfrm>
            <a:off x="242888" y="620713"/>
            <a:ext cx="8650287" cy="971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0400" tIns="0" rIns="144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Titelmasterformat durch Klicken bearbeiten</a:t>
            </a:r>
          </a:p>
        </p:txBody>
      </p:sp>
      <p:sp>
        <p:nvSpPr>
          <p:cNvPr id="5130" name="Textfeld 6"/>
          <p:cNvSpPr txBox="1">
            <a:spLocks noChangeArrowheads="1"/>
          </p:cNvSpPr>
          <p:nvPr/>
        </p:nvSpPr>
        <p:spPr bwMode="auto">
          <a:xfrm>
            <a:off x="242888" y="6308725"/>
            <a:ext cx="4329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CH" altLang="de-DE" sz="800" b="1" dirty="0"/>
              <a:t>Platzhalter Logo/Schriftzug</a:t>
            </a:r>
            <a:br>
              <a:rPr lang="de-CH" altLang="de-DE" sz="800" dirty="0"/>
            </a:br>
            <a:r>
              <a:rPr lang="de-CH" altLang="de-DE" sz="800" dirty="0"/>
              <a:t>(Anpassung im Folienmaster über «Ansicht» </a:t>
            </a:r>
            <a:r>
              <a:rPr lang="de-CH" altLang="de-DE" sz="800" dirty="0">
                <a:sym typeface="Wingdings" pitchFamily="2" charset="2"/>
              </a:rPr>
              <a:t>&gt; «Folienmaster») </a:t>
            </a:r>
            <a:endParaRPr lang="de-CH" altLang="de-DE" sz="800" dirty="0"/>
          </a:p>
        </p:txBody>
      </p:sp>
      <p:pic>
        <p:nvPicPr>
          <p:cNvPr id="5131" name="Bild 18" descr="g_eth_logo_kurz_neg_Schutzraum.eps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6388"/>
            <a:ext cx="72866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ransition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61950" indent="-361950" algn="l" rtl="0" eaLnBrk="1" fontAlgn="base" hangingPunct="1"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108391" y="152404"/>
            <a:ext cx="8926956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189913" y="6308725"/>
            <a:ext cx="460375" cy="46831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44BFD205-59AF-44AC-82C0-975C3970741E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0" y="6308725"/>
            <a:ext cx="3476625" cy="46037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21725" y="6308725"/>
            <a:ext cx="266700" cy="46831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9FDEFBB2-2F65-4A18-96F7-5DF6F4B1A078}" type="slidenum">
              <a:rPr lang="de-CH" altLang="de-DE"/>
              <a:pPr/>
              <a:t>‹#›</a:t>
            </a:fld>
            <a:endParaRPr lang="de-CH" altLang="de-DE" dirty="0"/>
          </a:p>
        </p:txBody>
      </p:sp>
      <p:sp>
        <p:nvSpPr>
          <p:cNvPr id="615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42888" y="2024063"/>
            <a:ext cx="8650287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0400" tIns="0" rIns="144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Erste Ebene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6151" name="Textfeld 15"/>
          <p:cNvSpPr txBox="1">
            <a:spLocks noChangeArrowheads="1"/>
          </p:cNvSpPr>
          <p:nvPr/>
        </p:nvSpPr>
        <p:spPr bwMode="auto">
          <a:xfrm>
            <a:off x="8655050" y="6300788"/>
            <a:ext cx="1063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de-CH" sz="800" dirty="0"/>
              <a:t>|</a:t>
            </a:r>
          </a:p>
        </p:txBody>
      </p:sp>
      <p:sp>
        <p:nvSpPr>
          <p:cNvPr id="6152" name="Textfeld 17"/>
          <p:cNvSpPr txBox="1">
            <a:spLocks noChangeArrowheads="1"/>
          </p:cNvSpPr>
          <p:nvPr/>
        </p:nvSpPr>
        <p:spPr bwMode="auto">
          <a:xfrm>
            <a:off x="8086725" y="6300788"/>
            <a:ext cx="1063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de-CH" sz="800" dirty="0"/>
              <a:t>|</a:t>
            </a:r>
          </a:p>
        </p:txBody>
      </p:sp>
      <p:sp>
        <p:nvSpPr>
          <p:cNvPr id="6153" name="Titelplatzhalter 1"/>
          <p:cNvSpPr>
            <a:spLocks noGrp="1"/>
          </p:cNvSpPr>
          <p:nvPr>
            <p:ph type="title"/>
          </p:nvPr>
        </p:nvSpPr>
        <p:spPr bwMode="auto">
          <a:xfrm>
            <a:off x="242888" y="620713"/>
            <a:ext cx="8650287" cy="971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0400" tIns="0" rIns="144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Titelmasterformat durch Klicken bearbeiten</a:t>
            </a:r>
          </a:p>
        </p:txBody>
      </p:sp>
      <p:sp>
        <p:nvSpPr>
          <p:cNvPr id="6154" name="Textfeld 6"/>
          <p:cNvSpPr txBox="1">
            <a:spLocks noChangeArrowheads="1"/>
          </p:cNvSpPr>
          <p:nvPr/>
        </p:nvSpPr>
        <p:spPr bwMode="auto">
          <a:xfrm>
            <a:off x="242888" y="6308725"/>
            <a:ext cx="4329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CH" altLang="de-DE" sz="800" b="1" dirty="0"/>
              <a:t>Platzhalter Logo/Schriftzug</a:t>
            </a:r>
            <a:br>
              <a:rPr lang="de-CH" altLang="de-DE" sz="800" dirty="0"/>
            </a:br>
            <a:r>
              <a:rPr lang="de-CH" altLang="de-DE" sz="800" dirty="0"/>
              <a:t>(Anpassung im Folienmaster über «Ansicht» </a:t>
            </a:r>
            <a:r>
              <a:rPr lang="de-CH" altLang="de-DE" sz="800" dirty="0">
                <a:sym typeface="Wingdings" pitchFamily="2" charset="2"/>
              </a:rPr>
              <a:t>&gt; «Folienmaster») </a:t>
            </a:r>
            <a:endParaRPr lang="de-CH" altLang="de-DE" sz="800" dirty="0"/>
          </a:p>
        </p:txBody>
      </p:sp>
      <p:pic>
        <p:nvPicPr>
          <p:cNvPr id="6155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6388"/>
            <a:ext cx="72866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</p:sldLayoutIdLst>
  <p:transition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61950" indent="-361950" algn="l" rtl="0" eaLnBrk="1" fontAlgn="base" hangingPunct="1"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108391" y="152404"/>
            <a:ext cx="8926956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189913" y="6308725"/>
            <a:ext cx="460375" cy="46831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2283E75B-E921-4169-9C58-87C5C47F5A0B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0" y="6308725"/>
            <a:ext cx="3476625" cy="46037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21725" y="6308725"/>
            <a:ext cx="266700" cy="46831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E3F792F5-D8CD-45F7-AD68-7CC6AF31C78C}" type="slidenum">
              <a:rPr lang="de-CH" altLang="de-DE"/>
              <a:pPr/>
              <a:t>‹#›</a:t>
            </a:fld>
            <a:endParaRPr lang="de-CH" altLang="de-DE" dirty="0"/>
          </a:p>
        </p:txBody>
      </p:sp>
      <p:sp>
        <p:nvSpPr>
          <p:cNvPr id="717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42888" y="2024063"/>
            <a:ext cx="8650287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0400" tIns="0" rIns="144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Erste Ebene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7175" name="Textfeld 15"/>
          <p:cNvSpPr txBox="1">
            <a:spLocks noChangeArrowheads="1"/>
          </p:cNvSpPr>
          <p:nvPr/>
        </p:nvSpPr>
        <p:spPr bwMode="auto">
          <a:xfrm>
            <a:off x="8655050" y="6300788"/>
            <a:ext cx="1063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de-CH" sz="800" dirty="0"/>
              <a:t>|</a:t>
            </a:r>
          </a:p>
        </p:txBody>
      </p:sp>
      <p:sp>
        <p:nvSpPr>
          <p:cNvPr id="7176" name="Textfeld 17"/>
          <p:cNvSpPr txBox="1">
            <a:spLocks noChangeArrowheads="1"/>
          </p:cNvSpPr>
          <p:nvPr/>
        </p:nvSpPr>
        <p:spPr bwMode="auto">
          <a:xfrm>
            <a:off x="8086725" y="6300788"/>
            <a:ext cx="1063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de-CH" sz="800" dirty="0"/>
              <a:t>|</a:t>
            </a:r>
          </a:p>
        </p:txBody>
      </p:sp>
      <p:sp>
        <p:nvSpPr>
          <p:cNvPr id="7177" name="Titelplatzhalter 1"/>
          <p:cNvSpPr>
            <a:spLocks noGrp="1"/>
          </p:cNvSpPr>
          <p:nvPr>
            <p:ph type="title"/>
          </p:nvPr>
        </p:nvSpPr>
        <p:spPr bwMode="auto">
          <a:xfrm>
            <a:off x="242888" y="620713"/>
            <a:ext cx="8650287" cy="971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0400" tIns="0" rIns="144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Titelmasterformat durch Klicken bearbeiten</a:t>
            </a:r>
          </a:p>
        </p:txBody>
      </p:sp>
      <p:sp>
        <p:nvSpPr>
          <p:cNvPr id="7178" name="Textfeld 6"/>
          <p:cNvSpPr txBox="1">
            <a:spLocks noChangeArrowheads="1"/>
          </p:cNvSpPr>
          <p:nvPr/>
        </p:nvSpPr>
        <p:spPr bwMode="auto">
          <a:xfrm>
            <a:off x="242888" y="6308725"/>
            <a:ext cx="4329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CH" altLang="de-DE" sz="800" b="1" dirty="0"/>
              <a:t>Platzhalter Logo/Schriftzug</a:t>
            </a:r>
            <a:br>
              <a:rPr lang="de-CH" altLang="de-DE" sz="800" dirty="0"/>
            </a:br>
            <a:r>
              <a:rPr lang="de-CH" altLang="de-DE" sz="800" dirty="0"/>
              <a:t>(Anpassung im Folienmaster über «Ansicht» </a:t>
            </a:r>
            <a:r>
              <a:rPr lang="de-CH" altLang="de-DE" sz="800" dirty="0">
                <a:sym typeface="Wingdings" pitchFamily="2" charset="2"/>
              </a:rPr>
              <a:t>&gt; «Folienmaster») </a:t>
            </a:r>
            <a:endParaRPr lang="de-CH" altLang="de-DE" sz="800" dirty="0"/>
          </a:p>
        </p:txBody>
      </p:sp>
      <p:pic>
        <p:nvPicPr>
          <p:cNvPr id="7179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6388"/>
            <a:ext cx="72866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</p:sldLayoutIdLst>
  <p:transition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61950" indent="-361950" algn="l" rtl="0" eaLnBrk="1" fontAlgn="base" hangingPunct="1"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108391" y="152404"/>
            <a:ext cx="8926956" cy="612775"/>
            <a:chOff x="144463" y="152401"/>
            <a:chExt cx="11897959" cy="612775"/>
          </a:xfrm>
          <a:solidFill>
            <a:schemeClr val="accent1"/>
          </a:solidFill>
        </p:grpSpPr>
        <p:sp>
          <p:nvSpPr>
            <p:cNvPr id="22" name="Rechteck 21"/>
            <p:cNvSpPr/>
            <p:nvPr/>
          </p:nvSpPr>
          <p:spPr>
            <a:xfrm>
              <a:off x="144463" y="152401"/>
              <a:ext cx="11896725" cy="4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144463" y="597695"/>
              <a:ext cx="186361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11855222" y="597694"/>
              <a:ext cx="187200" cy="167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CH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189913" y="6308725"/>
            <a:ext cx="460375" cy="46831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9ED1D8F2-2B74-44A5-864E-C8B307567150}" type="datetime1">
              <a:rPr lang="en-US" altLang="de-DE" smtClean="0"/>
              <a:t>12/13/2017</a:t>
            </a:fld>
            <a:endParaRPr lang="de-CH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0" y="6308725"/>
            <a:ext cx="3476625" cy="46037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CH" dirty="0"/>
              <a:t>Sokratis Trifinopoulos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21725" y="6308725"/>
            <a:ext cx="266700" cy="46831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fld id="{E1001415-6CD8-41F9-BCB2-FD6A2ADD590C}" type="slidenum">
              <a:rPr lang="de-CH" altLang="de-DE"/>
              <a:pPr/>
              <a:t>‹#›</a:t>
            </a:fld>
            <a:endParaRPr lang="de-CH" altLang="de-DE" dirty="0"/>
          </a:p>
        </p:txBody>
      </p:sp>
      <p:sp>
        <p:nvSpPr>
          <p:cNvPr id="819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42888" y="2024063"/>
            <a:ext cx="8650287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0400" tIns="0" rIns="144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Erste Ebene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8199" name="Textfeld 15"/>
          <p:cNvSpPr txBox="1">
            <a:spLocks noChangeArrowheads="1"/>
          </p:cNvSpPr>
          <p:nvPr/>
        </p:nvSpPr>
        <p:spPr bwMode="auto">
          <a:xfrm>
            <a:off x="8655050" y="6300788"/>
            <a:ext cx="1063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de-CH" sz="800" dirty="0"/>
              <a:t>|</a:t>
            </a:r>
          </a:p>
        </p:txBody>
      </p:sp>
      <p:sp>
        <p:nvSpPr>
          <p:cNvPr id="8200" name="Textfeld 17"/>
          <p:cNvSpPr txBox="1">
            <a:spLocks noChangeArrowheads="1"/>
          </p:cNvSpPr>
          <p:nvPr/>
        </p:nvSpPr>
        <p:spPr bwMode="auto">
          <a:xfrm>
            <a:off x="8086725" y="6300788"/>
            <a:ext cx="1063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rIns="3600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de-CH" sz="800" dirty="0"/>
              <a:t>|</a:t>
            </a:r>
          </a:p>
        </p:txBody>
      </p:sp>
      <p:sp>
        <p:nvSpPr>
          <p:cNvPr id="8201" name="Titelplatzhalter 1"/>
          <p:cNvSpPr>
            <a:spLocks noGrp="1"/>
          </p:cNvSpPr>
          <p:nvPr>
            <p:ph type="title"/>
          </p:nvPr>
        </p:nvSpPr>
        <p:spPr bwMode="auto">
          <a:xfrm>
            <a:off x="242888" y="620713"/>
            <a:ext cx="8650287" cy="971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0400" tIns="0" rIns="144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Titelmasterformat durch Klicken bearbeiten</a:t>
            </a:r>
          </a:p>
        </p:txBody>
      </p:sp>
      <p:sp>
        <p:nvSpPr>
          <p:cNvPr id="8202" name="Textfeld 6"/>
          <p:cNvSpPr txBox="1">
            <a:spLocks noChangeArrowheads="1"/>
          </p:cNvSpPr>
          <p:nvPr/>
        </p:nvSpPr>
        <p:spPr bwMode="auto">
          <a:xfrm>
            <a:off x="242888" y="6308725"/>
            <a:ext cx="4329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CH" altLang="de-DE" sz="800" b="1" dirty="0"/>
              <a:t>Platzhalter Logo/Schriftzug</a:t>
            </a:r>
            <a:br>
              <a:rPr lang="de-CH" altLang="de-DE" sz="800" dirty="0"/>
            </a:br>
            <a:r>
              <a:rPr lang="de-CH" altLang="de-DE" sz="800" dirty="0"/>
              <a:t>(Anpassung im Folienmaster über «Ansicht» </a:t>
            </a:r>
            <a:r>
              <a:rPr lang="de-CH" altLang="de-DE" sz="800" dirty="0">
                <a:sym typeface="Wingdings" pitchFamily="2" charset="2"/>
              </a:rPr>
              <a:t>&gt; «Folienmaster») </a:t>
            </a:r>
            <a:endParaRPr lang="de-CH" altLang="de-DE" sz="800" dirty="0"/>
          </a:p>
        </p:txBody>
      </p:sp>
      <p:pic>
        <p:nvPicPr>
          <p:cNvPr id="8203" name="Bild 18" descr="g_eth_logo_kurz_neg_Schutzraum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306388"/>
            <a:ext cx="72866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transition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61950" indent="-361950" algn="l" rtl="0" eaLnBrk="1" fontAlgn="base" hangingPunct="1">
        <a:spcBef>
          <a:spcPts val="5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65113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67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17780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2063" indent="-184150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3419" y="1268414"/>
            <a:ext cx="7777163" cy="7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419" y="2205040"/>
            <a:ext cx="7777163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3419" y="6524625"/>
            <a:ext cx="9350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/>
            </a:lvl1pPr>
          </a:lstStyle>
          <a:p>
            <a:fld id="{98C51A1B-FD1E-4511-A39C-F02BFAF25EE2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1481" y="6524625"/>
            <a:ext cx="52562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/>
            </a:lvl1pPr>
          </a:lstStyle>
          <a:p>
            <a:r>
              <a:rPr lang="en-US"/>
              <a:t>Sokratis Trifinopoulos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39364" y="6524625"/>
            <a:ext cx="62121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15875">
            <a:solidFill>
              <a:srgbClr val="A3ADB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 sz="1275" dirty="0"/>
          </a:p>
        </p:txBody>
      </p:sp>
      <p:pic>
        <p:nvPicPr>
          <p:cNvPr id="10" name="Picture 7" descr="uzh_logo_d_pos_grau_1mm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50" y="142875"/>
            <a:ext cx="1401366" cy="684213"/>
          </a:xfrm>
          <a:prstGeom prst="rect">
            <a:avLst/>
          </a:prstGeom>
          <a:solidFill>
            <a:schemeClr val="bg1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83419" y="765178"/>
            <a:ext cx="5499497" cy="227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27000" rIns="0" bIns="0"/>
          <a:lstStyle/>
          <a:p>
            <a:pPr>
              <a:spcBef>
                <a:spcPct val="50000"/>
              </a:spcBef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Physik-Institut</a:t>
            </a:r>
            <a:endParaRPr lang="de-CH" sz="12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54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9" r:id="rId2"/>
    <p:sldLayoutId id="2147483775" r:id="rId3"/>
    <p:sldLayoutId id="2147483772" r:id="rId4"/>
  </p:sldLayoutIdLst>
  <p:transition>
    <p:fade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A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256500" indent="-256500" algn="l" rtl="0" eaLnBrk="1" fontAlgn="base" hangingPunct="1">
        <a:spcBef>
          <a:spcPct val="40000"/>
        </a:spcBef>
        <a:spcAft>
          <a:spcPct val="0"/>
        </a:spcAft>
        <a:buFont typeface="Arial" panose="020B0604020202020204" pitchFamily="34" charset="0"/>
        <a:buChar char="–"/>
        <a:defRPr sz="1275">
          <a:solidFill>
            <a:schemeClr val="tx1"/>
          </a:solidFill>
          <a:latin typeface="+mn-lt"/>
          <a:ea typeface="+mn-ea"/>
          <a:cs typeface="+mn-cs"/>
        </a:defRPr>
      </a:lvl1pPr>
      <a:lvl2pPr marL="513000" indent="-256500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275">
          <a:solidFill>
            <a:schemeClr val="tx1"/>
          </a:solidFill>
          <a:latin typeface="+mn-lt"/>
          <a:ea typeface="Arial" charset="0"/>
          <a:cs typeface="+mn-cs"/>
        </a:defRPr>
      </a:lvl2pPr>
      <a:lvl3pPr marL="769500" indent="-256500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275">
          <a:solidFill>
            <a:schemeClr val="tx1"/>
          </a:solidFill>
          <a:latin typeface="+mn-lt"/>
          <a:ea typeface="Arial" charset="0"/>
          <a:cs typeface="+mn-cs"/>
        </a:defRPr>
      </a:lvl3pPr>
      <a:lvl4pPr marL="1026000" indent="-256500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275">
          <a:solidFill>
            <a:schemeClr val="tx1"/>
          </a:solidFill>
          <a:latin typeface="+mn-lt"/>
          <a:ea typeface="Arial" charset="0"/>
          <a:cs typeface="+mn-cs"/>
        </a:defRPr>
      </a:lvl4pPr>
      <a:lvl5pPr marL="1282500" indent="-256500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275">
          <a:solidFill>
            <a:schemeClr val="tx1"/>
          </a:solidFill>
          <a:latin typeface="+mn-lt"/>
          <a:ea typeface="Arial" charset="0"/>
          <a:cs typeface="+mn-cs"/>
        </a:defRPr>
      </a:lvl5pPr>
      <a:lvl6pPr marL="1421606" indent="-275035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275">
          <a:solidFill>
            <a:schemeClr val="tx1"/>
          </a:solidFill>
          <a:latin typeface="+mn-lt"/>
          <a:ea typeface="Arial" charset="0"/>
          <a:cs typeface="+mn-cs"/>
        </a:defRPr>
      </a:lvl6pPr>
      <a:lvl7pPr marL="1764506" indent="-275035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275">
          <a:solidFill>
            <a:schemeClr val="tx1"/>
          </a:solidFill>
          <a:latin typeface="+mn-lt"/>
          <a:ea typeface="Arial" charset="0"/>
          <a:cs typeface="+mn-cs"/>
        </a:defRPr>
      </a:lvl7pPr>
      <a:lvl8pPr marL="2107406" indent="-275035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275">
          <a:solidFill>
            <a:schemeClr val="tx1"/>
          </a:solidFill>
          <a:latin typeface="+mn-lt"/>
          <a:ea typeface="Arial" charset="0"/>
          <a:cs typeface="+mn-cs"/>
        </a:defRPr>
      </a:lvl8pPr>
      <a:lvl9pPr marL="2450306" indent="-275035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275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74">
          <p15:clr>
            <a:srgbClr val="F26B43"/>
          </p15:clr>
        </p15:guide>
        <p15:guide id="2" pos="7106">
          <p15:clr>
            <a:srgbClr val="F26B43"/>
          </p15:clr>
        </p15:guide>
        <p15:guide id="3" orient="horz" pos="1389">
          <p15:clr>
            <a:srgbClr val="F26B43"/>
          </p15:clr>
        </p15:guide>
        <p15:guide id="4" orient="horz" pos="799">
          <p15:clr>
            <a:srgbClr val="F26B43"/>
          </p15:clr>
        </p15:guide>
        <p15:guide id="5" orient="horz" pos="4110">
          <p15:clr>
            <a:srgbClr val="F26B43"/>
          </p15:clr>
        </p15:guide>
        <p15:guide id="6" pos="3840">
          <p15:clr>
            <a:srgbClr val="F26B43"/>
          </p15:clr>
        </p15:guide>
        <p15:guide id="7" pos="3953">
          <p15:clr>
            <a:srgbClr val="5ACBF0"/>
          </p15:clr>
        </p15:guide>
        <p15:guide id="8" pos="3727">
          <p15:clr>
            <a:srgbClr val="5ACBF0"/>
          </p15:clr>
        </p15:guide>
        <p15:guide id="9" pos="2615">
          <p15:clr>
            <a:srgbClr val="5ACBF0"/>
          </p15:clr>
        </p15:guide>
        <p15:guide id="10" pos="2819">
          <p15:clr>
            <a:srgbClr val="5ACBF0"/>
          </p15:clr>
        </p15:guide>
        <p15:guide id="11" pos="4861">
          <p15:clr>
            <a:srgbClr val="5ACBF0"/>
          </p15:clr>
        </p15:guide>
        <p15:guide id="12" pos="5065">
          <p15:clr>
            <a:srgbClr val="5ACBF0"/>
          </p15:clr>
        </p15:guide>
        <p15:guide id="13" orient="horz" pos="709">
          <p15:clr>
            <a:srgbClr val="F26B43"/>
          </p15:clr>
        </p15:guide>
        <p15:guide id="14" orient="horz" pos="38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8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88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8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8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8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8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3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8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8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8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6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66.png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88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6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51.bin"/><Relationship Id="rId3" Type="http://schemas.openxmlformats.org/officeDocument/2006/relationships/image" Target="../media/image71.png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8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68.wmf"/><Relationship Id="rId4" Type="http://schemas.openxmlformats.org/officeDocument/2006/relationships/image" Target="../media/image72.png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7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74.png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88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76.png"/><Relationship Id="rId10" Type="http://schemas.openxmlformats.org/officeDocument/2006/relationships/image" Target="../media/image78.png"/><Relationship Id="rId4" Type="http://schemas.openxmlformats.org/officeDocument/2006/relationships/image" Target="../media/image75.png"/><Relationship Id="rId9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wiki.cern.ch/twiki/bin/view/AtlasPublic/SupersymmetryPublicResults#conference_notes_with_full_2015" TargetMode="External"/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2.png"/><Relationship Id="rId5" Type="http://schemas.openxmlformats.org/officeDocument/2006/relationships/image" Target="../media/image17.w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7.wmf"/><Relationship Id="rId18" Type="http://schemas.openxmlformats.org/officeDocument/2006/relationships/comments" Target="../comments/comment1.xml"/><Relationship Id="rId3" Type="http://schemas.openxmlformats.org/officeDocument/2006/relationships/image" Target="../media/image30.pn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88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4191000"/>
            <a:ext cx="8656843" cy="2362200"/>
          </a:xfrm>
        </p:spPr>
        <p:txBody>
          <a:bodyPr/>
          <a:lstStyle/>
          <a:p>
            <a:pPr algn="ctr">
              <a:lnSpc>
                <a:spcPts val="3000"/>
              </a:lnSpc>
            </a:pP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Revisiting flavour constraints</a:t>
            </a:r>
          </a:p>
          <a:p>
            <a:pPr algn="ctr">
              <a:lnSpc>
                <a:spcPts val="3000"/>
              </a:lnSpc>
            </a:pP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high-scale SUSY</a:t>
            </a:r>
          </a:p>
          <a:p>
            <a:pPr algn="ctr"/>
            <a:endParaRPr lang="de-DE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Sokratis Trifinopoulos</a:t>
            </a:r>
          </a:p>
          <a:p>
            <a:pPr algn="ctr"/>
            <a:r>
              <a:rPr lang="en-US" sz="1600" dirty="0"/>
              <a:t>SUSY 2017, Tata Institute of Fundamental Research</a:t>
            </a:r>
          </a:p>
          <a:p>
            <a:pPr algn="ctr"/>
            <a:r>
              <a:rPr lang="en-US" sz="1600" dirty="0"/>
              <a:t>Mumbai, 14 January 2017</a:t>
            </a:r>
            <a:endParaRPr lang="en-GB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52963"/>
      </p:ext>
    </p:extLst>
  </p:cSld>
  <p:clrMapOvr>
    <a:masterClrMapping/>
  </p:clrMapOvr>
  <p:transition advTm="79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Motivation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Flavour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&amp; Future outlook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418" y="2590800"/>
            <a:ext cx="1902066" cy="381000"/>
          </a:xfrm>
          <a:prstGeom prst="rect">
            <a:avLst/>
          </a:prstGeom>
          <a:solidFill>
            <a:srgbClr val="FFFF00">
              <a:alpha val="33725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43536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Generalities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en-US" dirty="0"/>
              <a:t>MSSM mass terms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700CCE6-F695-4FF1-8440-2ED0DB16FA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220209"/>
              </p:ext>
            </p:extLst>
          </p:nvPr>
        </p:nvGraphicFramePr>
        <p:xfrm>
          <a:off x="683417" y="2418303"/>
          <a:ext cx="777716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74" name="Equation" r:id="rId4" imgW="3987720" imgH="266400" progId="Equation.DSMT4">
                  <p:embed/>
                </p:oleObj>
              </mc:Choice>
              <mc:Fallback>
                <p:oleObj name="Equation" r:id="rId4" imgW="3987720" imgH="266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3DC7AF3-ACCB-4606-8EC1-EB297219AB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417" y="2418303"/>
                        <a:ext cx="7777163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34F8429-81D1-49AA-A65E-E298314F5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17" y="2078293"/>
            <a:ext cx="7777163" cy="3887787"/>
          </a:xfrm>
        </p:spPr>
        <p:txBody>
          <a:bodyPr/>
          <a:lstStyle/>
          <a:p>
            <a:r>
              <a:rPr lang="en-US" dirty="0"/>
              <a:t>The R-parity conserving </a:t>
            </a:r>
            <a:r>
              <a:rPr lang="en-US" b="1" dirty="0" err="1"/>
              <a:t>superpotential</a:t>
            </a:r>
            <a:r>
              <a:rPr lang="en-US" b="1" dirty="0"/>
              <a:t> of the MSSM</a:t>
            </a:r>
            <a:r>
              <a:rPr lang="en-US" dirty="0"/>
              <a:t> takes the form:</a:t>
            </a:r>
          </a:p>
          <a:p>
            <a:endParaRPr lang="en-US" dirty="0"/>
          </a:p>
          <a:p>
            <a:r>
              <a:rPr lang="en-US" dirty="0"/>
              <a:t>The soft breaking terms are divided into the following classes: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Mass terms for the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scalar fields</a:t>
            </a:r>
            <a:r>
              <a:rPr lang="en-US" dirty="0"/>
              <a:t>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Mass terms for the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gauginos</a:t>
            </a:r>
            <a:r>
              <a:rPr lang="en-US" dirty="0"/>
              <a:t>:</a:t>
            </a:r>
          </a:p>
          <a:p>
            <a:endParaRPr lang="el-GR" dirty="0"/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Trilinear couplings (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A-terms</a:t>
            </a:r>
            <a:r>
              <a:rPr lang="en-US" dirty="0"/>
              <a:t>) of the scalar fields: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CD04A5E-550C-4A0A-9851-DAF9E2BCDE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783962"/>
              </p:ext>
            </p:extLst>
          </p:nvPr>
        </p:nvGraphicFramePr>
        <p:xfrm>
          <a:off x="683416" y="3688399"/>
          <a:ext cx="6555582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75" name="Equation" r:id="rId6" imgW="3581280" imgH="533160" progId="Equation.DSMT4">
                  <p:embed/>
                </p:oleObj>
              </mc:Choice>
              <mc:Fallback>
                <p:oleObj name="Equation" r:id="rId6" imgW="3581280" imgH="5331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700CCE6-F695-4FF1-8440-2ED0DB16FA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416" y="3688399"/>
                        <a:ext cx="6555582" cy="96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BF1E052-8A69-4F93-B67E-34684E827B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114454"/>
              </p:ext>
            </p:extLst>
          </p:nvPr>
        </p:nvGraphicFramePr>
        <p:xfrm>
          <a:off x="698656" y="4907288"/>
          <a:ext cx="4649788" cy="655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76" name="Equation" r:id="rId8" imgW="2539800" imgH="393480" progId="Equation.DSMT4">
                  <p:embed/>
                </p:oleObj>
              </mc:Choice>
              <mc:Fallback>
                <p:oleObj name="Equation" r:id="rId8" imgW="253980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CD04A5E-550C-4A0A-9851-DAF9E2BCDE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8656" y="4907288"/>
                        <a:ext cx="4649788" cy="655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CFA1786-6717-4495-9E50-681E27CF17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539724"/>
              </p:ext>
            </p:extLst>
          </p:nvPr>
        </p:nvGraphicFramePr>
        <p:xfrm>
          <a:off x="683416" y="5817617"/>
          <a:ext cx="7137401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77" name="Equation" r:id="rId10" imgW="3898800" imgH="266400" progId="Equation.DSMT4">
                  <p:embed/>
                </p:oleObj>
              </mc:Choice>
              <mc:Fallback>
                <p:oleObj name="Equation" r:id="rId10" imgW="3898800" imgH="266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BF1E052-8A69-4F93-B67E-34684E827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3416" y="5817617"/>
                        <a:ext cx="7137401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77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72C8-2907-498F-BAE8-1CFB1B111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Generalities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en-US" dirty="0"/>
              <a:t>Diagonalization – Mass insertions </a:t>
            </a:r>
            <a:r>
              <a:rPr lang="el-GR" i="1" dirty="0"/>
              <a:t>δ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F726E-0628-469D-A9AB-B58F08400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7777163" cy="3887787"/>
          </a:xfrm>
        </p:spPr>
        <p:txBody>
          <a:bodyPr/>
          <a:lstStyle/>
          <a:p>
            <a:r>
              <a:rPr lang="en-US" dirty="0"/>
              <a:t>For instance, the down-</a:t>
            </a:r>
            <a:r>
              <a:rPr lang="en-US" dirty="0" err="1"/>
              <a:t>squark</a:t>
            </a:r>
            <a:r>
              <a:rPr lang="en-US" dirty="0"/>
              <a:t> mass matrix may be written as:</a:t>
            </a:r>
          </a:p>
          <a:p>
            <a:r>
              <a:rPr lang="en-US" dirty="0"/>
              <a:t>                                                              , where the mass matrices are in</a:t>
            </a:r>
          </a:p>
          <a:p>
            <a:r>
              <a:rPr lang="en-US" dirty="0"/>
              <a:t>general non-diagonal 3×3 block matrices. The fields     and      mix to give six </a:t>
            </a:r>
            <a:r>
              <a:rPr lang="en-US" dirty="0" err="1"/>
              <a:t>squark</a:t>
            </a:r>
            <a:r>
              <a:rPr lang="en-US" dirty="0"/>
              <a:t> mass eigenstates     :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parametrize the (very) small off-diagonal corrections by defining:</a:t>
            </a:r>
          </a:p>
          <a:p>
            <a:endParaRPr lang="en-US" b="1" dirty="0"/>
          </a:p>
          <a:p>
            <a:r>
              <a:rPr lang="en-US" dirty="0"/>
              <a:t>Any function of the diagonal masses can be then extended as follows: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4AA3E2E-9A39-41E0-99EC-9C73025133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502471"/>
              </p:ext>
            </p:extLst>
          </p:nvPr>
        </p:nvGraphicFramePr>
        <p:xfrm>
          <a:off x="685800" y="2209800"/>
          <a:ext cx="39814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44" name="Equation" r:id="rId4" imgW="2743200" imgH="482400" progId="Equation.DSMT4">
                  <p:embed/>
                </p:oleObj>
              </mc:Choice>
              <mc:Fallback>
                <p:oleObj name="Equation" r:id="rId4" imgW="2743200" imgH="4824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CFA1786-6717-4495-9E50-681E27CF17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2209800"/>
                        <a:ext cx="39814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3F41BFC-5EE7-4CDA-B215-66FECFAB06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677064"/>
              </p:ext>
            </p:extLst>
          </p:nvPr>
        </p:nvGraphicFramePr>
        <p:xfrm>
          <a:off x="6727031" y="2760934"/>
          <a:ext cx="3048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45" name="Equation" r:id="rId6" imgW="203040" imgH="215640" progId="Equation.DSMT4">
                  <p:embed/>
                </p:oleObj>
              </mc:Choice>
              <mc:Fallback>
                <p:oleObj name="Equation" r:id="rId6" imgW="203040" imgH="215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4735D09-DAC0-4D84-91B7-FC4286DBD2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27031" y="2760934"/>
                        <a:ext cx="30480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871D1F5-6580-4E87-AA65-D94C9CF0CF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13220"/>
              </p:ext>
            </p:extLst>
          </p:nvPr>
        </p:nvGraphicFramePr>
        <p:xfrm>
          <a:off x="681037" y="3353593"/>
          <a:ext cx="413226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46" name="Equation" r:id="rId8" imgW="3009600" imgH="787320" progId="Equation.DSMT4">
                  <p:embed/>
                </p:oleObj>
              </mc:Choice>
              <mc:Fallback>
                <p:oleObj name="Equation" r:id="rId8" imgW="3009600" imgH="7873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4AA3E2E-9A39-41E0-99EC-9C73025133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1037" y="3353593"/>
                        <a:ext cx="4132262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00A5500-2576-488A-B3F5-0CF181C3C2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724614"/>
              </p:ext>
            </p:extLst>
          </p:nvPr>
        </p:nvGraphicFramePr>
        <p:xfrm>
          <a:off x="3505200" y="3043520"/>
          <a:ext cx="22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47" name="Equation" r:id="rId10" imgW="164880" imgH="203040" progId="Equation.DSMT4">
                  <p:embed/>
                </p:oleObj>
              </mc:Choice>
              <mc:Fallback>
                <p:oleObj name="Equation" r:id="rId10" imgW="16488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4735D09-DAC0-4D84-91B7-FC4286DBD2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05200" y="3043520"/>
                        <a:ext cx="228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2BD7143-9EE6-448E-B92B-E4445BC3EC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737200"/>
              </p:ext>
            </p:extLst>
          </p:nvPr>
        </p:nvGraphicFramePr>
        <p:xfrm>
          <a:off x="681037" y="4571999"/>
          <a:ext cx="7467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48" name="Equation" r:id="rId12" imgW="5968800" imgH="545760" progId="Equation.DSMT4">
                  <p:embed/>
                </p:oleObj>
              </mc:Choice>
              <mc:Fallback>
                <p:oleObj name="Equation" r:id="rId12" imgW="5968800" imgH="5457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871D1F5-6580-4E87-AA65-D94C9CF0CF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1037" y="4571999"/>
                        <a:ext cx="74676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0285444-E193-42A9-A969-936BA15AD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295091"/>
              </p:ext>
            </p:extLst>
          </p:nvPr>
        </p:nvGraphicFramePr>
        <p:xfrm>
          <a:off x="390525" y="5516563"/>
          <a:ext cx="83629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49" name="Equation" r:id="rId14" imgW="5574960" imgH="431640" progId="Equation.DSMT4">
                  <p:embed/>
                </p:oleObj>
              </mc:Choice>
              <mc:Fallback>
                <p:oleObj name="Equation" r:id="rId14" imgW="5574960" imgH="431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2BD7143-9EE6-448E-B92B-E4445BC3EC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0525" y="5516563"/>
                        <a:ext cx="836295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49AFBF3-81C2-4503-A424-BF57EB854856}"/>
              </a:ext>
            </a:extLst>
          </p:cNvPr>
          <p:cNvSpPr txBox="1"/>
          <p:nvPr/>
        </p:nvSpPr>
        <p:spPr>
          <a:xfrm>
            <a:off x="6944710" y="6101773"/>
            <a:ext cx="1808765" cy="584775"/>
          </a:xfrm>
          <a:prstGeom prst="rect">
            <a:avLst/>
          </a:prstGeom>
          <a:solidFill>
            <a:srgbClr val="FEF9D3"/>
          </a:solidFill>
          <a:effectLst>
            <a:outerShdw blurRad="50800" dist="38100" dir="8100000" sx="105000" sy="105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[Colangelo, </a:t>
            </a:r>
            <a:r>
              <a:rPr lang="en-US" sz="1600" dirty="0" err="1">
                <a:solidFill>
                  <a:schemeClr val="accent6"/>
                </a:solidFill>
              </a:rPr>
              <a:t>Isidori</a:t>
            </a:r>
            <a:r>
              <a:rPr lang="en-US" sz="1600" dirty="0">
                <a:solidFill>
                  <a:schemeClr val="accent6"/>
                </a:solidFill>
              </a:rPr>
              <a:t>]</a:t>
            </a:r>
            <a:r>
              <a:rPr lang="en-US" sz="1600" dirty="0"/>
              <a:t> 9808487v1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498AF8B-179A-42CA-8185-DB69CA0454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048031"/>
              </p:ext>
            </p:extLst>
          </p:nvPr>
        </p:nvGraphicFramePr>
        <p:xfrm>
          <a:off x="6013552" y="2697434"/>
          <a:ext cx="30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50" name="Equation" r:id="rId16" imgW="152280" imgH="241200" progId="Equation.DSMT4">
                  <p:embed/>
                </p:oleObj>
              </mc:Choice>
              <mc:Fallback>
                <p:oleObj name="Equation" r:id="rId16" imgW="152280" imgH="24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4735D09-DAC0-4D84-91B7-FC4286DBD2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013552" y="2697434"/>
                        <a:ext cx="304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7736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BD874-8E6E-4A58-A4A9-606F5EBF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19" y="1268414"/>
            <a:ext cx="7777163" cy="792434"/>
          </a:xfrm>
        </p:spPr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I.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Minimal Flavor Violation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2781A-0C13-48F3-963A-28F8D35F3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60" y="2024766"/>
            <a:ext cx="7777163" cy="3887787"/>
          </a:xfrm>
        </p:spPr>
        <p:txBody>
          <a:bodyPr/>
          <a:lstStyle/>
          <a:p>
            <a:r>
              <a:rPr lang="en-US" dirty="0"/>
              <a:t>The MFV hypothesis formulates the small size of flavor-violating effects in terms of an approximate </a:t>
            </a:r>
            <a:r>
              <a:rPr lang="en-US" dirty="0" err="1"/>
              <a:t>flavour</a:t>
            </a:r>
            <a:r>
              <a:rPr lang="en-US" dirty="0"/>
              <a:t> symmetry: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that is only broken by </a:t>
            </a:r>
            <a:r>
              <a:rPr lang="en-US" dirty="0" err="1"/>
              <a:t>spurion</a:t>
            </a:r>
            <a:r>
              <a:rPr lang="en-US" dirty="0"/>
              <a:t> </a:t>
            </a:r>
            <a:r>
              <a:rPr lang="en-US" dirty="0">
                <a:solidFill>
                  <a:srgbClr val="E38052"/>
                </a:solidFill>
              </a:rPr>
              <a:t>fields proportional to the SM Yukawa couplings</a:t>
            </a:r>
            <a:r>
              <a:rPr lang="en-US" dirty="0"/>
              <a:t>. The soft breaking terms can be reconstructed as (convergent) series of          invariant </a:t>
            </a:r>
            <a:r>
              <a:rPr lang="en-US" dirty="0" err="1"/>
              <a:t>spurions</a:t>
            </a:r>
            <a:r>
              <a:rPr lang="en-US" dirty="0"/>
              <a:t>,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similarly for the </a:t>
            </a:r>
            <a:r>
              <a:rPr lang="en-US" dirty="0" err="1"/>
              <a:t>slepton</a:t>
            </a:r>
            <a:r>
              <a:rPr lang="en-US" dirty="0"/>
              <a:t> mass matrices and the A-terms. The </a:t>
            </a:r>
            <a:r>
              <a:rPr lang="en-US" i="1" dirty="0"/>
              <a:t>b</a:t>
            </a:r>
            <a:r>
              <a:rPr lang="en-US" i="1" baseline="-25000" dirty="0"/>
              <a:t>i</a:t>
            </a:r>
            <a:r>
              <a:rPr lang="en-US" dirty="0"/>
              <a:t>  are coefficients of order  </a:t>
            </a:r>
            <a:r>
              <a:rPr lang="el-GR" dirty="0"/>
              <a:t>         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33F2C7E-32D0-4EF4-B82B-3E49801A9A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91853"/>
              </p:ext>
            </p:extLst>
          </p:nvPr>
        </p:nvGraphicFramePr>
        <p:xfrm>
          <a:off x="2317280" y="2623214"/>
          <a:ext cx="232027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54" name="Equation" r:id="rId3" imgW="876240" imgH="253800" progId="Equation.DSMT4">
                  <p:embed/>
                </p:oleObj>
              </mc:Choice>
              <mc:Fallback>
                <p:oleObj name="Equation" r:id="rId3" imgW="876240" imgH="253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CFA1786-6717-4495-9E50-681E27CF17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7280" y="2623214"/>
                        <a:ext cx="2320277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7F7C5E2-C3F5-4278-BAE6-ED33A74A0B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980929"/>
              </p:ext>
            </p:extLst>
          </p:nvPr>
        </p:nvGraphicFramePr>
        <p:xfrm>
          <a:off x="717550" y="3111500"/>
          <a:ext cx="57705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55" name="Equation" r:id="rId5" imgW="3035160" imgH="241200" progId="Equation.DSMT4">
                  <p:embed/>
                </p:oleObj>
              </mc:Choice>
              <mc:Fallback>
                <p:oleObj name="Equation" r:id="rId5" imgW="3035160" imgH="241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33F2C7E-32D0-4EF4-B82B-3E49801A9A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7550" y="3111500"/>
                        <a:ext cx="5770563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21ED4FC-11B6-4CF4-A511-F755BD954A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020731"/>
              </p:ext>
            </p:extLst>
          </p:nvPr>
        </p:nvGraphicFramePr>
        <p:xfrm>
          <a:off x="706438" y="4605847"/>
          <a:ext cx="4856162" cy="1306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56" name="Equation" r:id="rId7" imgW="3035160" imgH="888840" progId="Equation.DSMT4">
                  <p:embed/>
                </p:oleObj>
              </mc:Choice>
              <mc:Fallback>
                <p:oleObj name="Equation" r:id="rId7" imgW="3035160" imgH="888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7F7C5E2-C3F5-4278-BAE6-ED33A74A0B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6438" y="4605847"/>
                        <a:ext cx="4856162" cy="1306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710720F-D7D6-4271-9C2A-9B079D1AE1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626015"/>
              </p:ext>
            </p:extLst>
          </p:nvPr>
        </p:nvGraphicFramePr>
        <p:xfrm>
          <a:off x="1600200" y="4162038"/>
          <a:ext cx="533400" cy="443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57" name="Equation" r:id="rId9" imgW="279360" imgH="241200" progId="Equation.DSMT4">
                  <p:embed/>
                </p:oleObj>
              </mc:Choice>
              <mc:Fallback>
                <p:oleObj name="Equation" r:id="rId9" imgW="279360" imgH="241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33F2C7E-32D0-4EF4-B82B-3E49801A9A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00200" y="4162038"/>
                        <a:ext cx="533400" cy="443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B4D0EFB-6AF9-4FDB-99F5-E07D9C86D7C0}"/>
              </a:ext>
            </a:extLst>
          </p:cNvPr>
          <p:cNvSpPr txBox="1"/>
          <p:nvPr/>
        </p:nvSpPr>
        <p:spPr>
          <a:xfrm>
            <a:off x="6148773" y="4797153"/>
            <a:ext cx="2233228" cy="584775"/>
          </a:xfrm>
          <a:prstGeom prst="rect">
            <a:avLst/>
          </a:prstGeom>
          <a:solidFill>
            <a:srgbClr val="FEF9D3"/>
          </a:solidFill>
          <a:effectLst>
            <a:outerShdw blurRad="50800" dist="38100" dir="8100000" sx="105000" sy="105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[Colangelo, </a:t>
            </a:r>
            <a:r>
              <a:rPr lang="en-US" sz="1600" dirty="0" err="1">
                <a:solidFill>
                  <a:schemeClr val="accent6"/>
                </a:solidFill>
              </a:rPr>
              <a:t>Nikolidakis</a:t>
            </a:r>
            <a:r>
              <a:rPr lang="en-US" sz="1600" dirty="0">
                <a:solidFill>
                  <a:schemeClr val="accent6"/>
                </a:solidFill>
              </a:rPr>
              <a:t>, Smith]</a:t>
            </a:r>
            <a:r>
              <a:rPr lang="en-US" sz="1600" dirty="0"/>
              <a:t> 0807.0801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7332804-AC01-4A6B-9BB7-02DECF9C5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302909"/>
              </p:ext>
            </p:extLst>
          </p:nvPr>
        </p:nvGraphicFramePr>
        <p:xfrm>
          <a:off x="2833688" y="6219350"/>
          <a:ext cx="60166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58" name="Equation" r:id="rId11" imgW="317160" imgH="203040" progId="Equation.DSMT4">
                  <p:embed/>
                </p:oleObj>
              </mc:Choice>
              <mc:Fallback>
                <p:oleObj name="Equation" r:id="rId11" imgW="317160" imgH="2030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33688" y="6219350"/>
                        <a:ext cx="601662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997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I. </a:t>
            </a:r>
            <a:r>
              <a:rPr lang="en-US" dirty="0"/>
              <a:t>MFV mass insertions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418" y="1890327"/>
            <a:ext cx="7777163" cy="4586673"/>
          </a:xfrm>
        </p:spPr>
        <p:txBody>
          <a:bodyPr/>
          <a:lstStyle/>
          <a:p>
            <a:r>
              <a:rPr lang="en-GB" dirty="0"/>
              <a:t>Keeping only the leading LFV terms, the MFV minimal version of the MSSM contains a total of 15 parameters: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model contains then the following non-vanishing </a:t>
            </a:r>
            <a:r>
              <a:rPr lang="en-GB" dirty="0">
                <a:solidFill>
                  <a:srgbClr val="00B050"/>
                </a:solidFill>
              </a:rPr>
              <a:t>mass insertions</a:t>
            </a:r>
            <a:r>
              <a:rPr lang="en-GB" dirty="0"/>
              <a:t>:</a:t>
            </a:r>
          </a:p>
          <a:p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580343"/>
              </p:ext>
            </p:extLst>
          </p:nvPr>
        </p:nvGraphicFramePr>
        <p:xfrm>
          <a:off x="740852" y="2590800"/>
          <a:ext cx="436454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03" name="Equation" r:id="rId3" imgW="2400120" imgH="482400" progId="Equation.DSMT4">
                  <p:embed/>
                </p:oleObj>
              </mc:Choice>
              <mc:Fallback>
                <p:oleObj name="Equation" r:id="rId3" imgW="2400120" imgH="482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0852" y="2590800"/>
                        <a:ext cx="4364547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716919"/>
              </p:ext>
            </p:extLst>
          </p:nvPr>
        </p:nvGraphicFramePr>
        <p:xfrm>
          <a:off x="571039" y="3787582"/>
          <a:ext cx="759936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04" name="Equation" r:id="rId5" imgW="4724280" imgH="495000" progId="Equation.DSMT4">
                  <p:embed/>
                </p:oleObj>
              </mc:Choice>
              <mc:Fallback>
                <p:oleObj name="Equation" r:id="rId5" imgW="4724280" imgH="4950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1039" y="3787582"/>
                        <a:ext cx="7599362" cy="7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23653"/>
              </p:ext>
            </p:extLst>
          </p:nvPr>
        </p:nvGraphicFramePr>
        <p:xfrm>
          <a:off x="571038" y="4579744"/>
          <a:ext cx="4534360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05" name="Equation" r:id="rId7" imgW="2997000" imgH="1041120" progId="Equation.DSMT4">
                  <p:embed/>
                </p:oleObj>
              </mc:Choice>
              <mc:Fallback>
                <p:oleObj name="Equation" r:id="rId7" imgW="2997000" imgH="10411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1038" y="4579744"/>
                        <a:ext cx="4534360" cy="162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989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solidFill>
                  <a:srgbClr val="FF0000"/>
                </a:solidFill>
              </a:rPr>
              <a:t>II. </a:t>
            </a:r>
            <a:r>
              <a:rPr lang="en-GB" dirty="0"/>
              <a:t>U(2) flavour 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419" y="2205040"/>
            <a:ext cx="7777163" cy="3887787"/>
          </a:xfrm>
        </p:spPr>
        <p:txBody>
          <a:bodyPr/>
          <a:lstStyle/>
          <a:p>
            <a:r>
              <a:rPr lang="en-US" dirty="0"/>
              <a:t>A theoretically well-motivated alternative is the following approximate </a:t>
            </a:r>
            <a:r>
              <a:rPr lang="en-US" dirty="0" err="1"/>
              <a:t>flavour</a:t>
            </a:r>
            <a:r>
              <a:rPr lang="en-US" dirty="0"/>
              <a:t> symmetry (for the quark sector):</a:t>
            </a:r>
          </a:p>
          <a:p>
            <a:endParaRPr lang="en-US" dirty="0"/>
          </a:p>
          <a:p>
            <a:r>
              <a:rPr lang="en-US" dirty="0"/>
              <a:t>with the transformation properties of the fields charged under      : </a:t>
            </a:r>
          </a:p>
          <a:p>
            <a:endParaRPr lang="en-US" dirty="0"/>
          </a:p>
          <a:p>
            <a:r>
              <a:rPr lang="en-US" dirty="0"/>
              <a:t>The symmetry is broken, in analogy to the MFV case, by the Yukawa matrices: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CC98DD4-28A5-4C74-B629-B2D9C45BBC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736589"/>
              </p:ext>
            </p:extLst>
          </p:nvPr>
        </p:nvGraphicFramePr>
        <p:xfrm>
          <a:off x="990600" y="2847975"/>
          <a:ext cx="36576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14" name="Equation" r:id="rId3" imgW="1726920" imgH="241200" progId="Equation.DSMT4">
                  <p:embed/>
                </p:oleObj>
              </mc:Choice>
              <mc:Fallback>
                <p:oleObj name="Equation" r:id="rId3" imgW="1726920" imgH="241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33F2C7E-32D0-4EF4-B82B-3E49801A9A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2847975"/>
                        <a:ext cx="3657600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83C3C5A-DABD-46A5-8D90-8E71EFDEF7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636748"/>
              </p:ext>
            </p:extLst>
          </p:nvPr>
        </p:nvGraphicFramePr>
        <p:xfrm>
          <a:off x="6934200" y="3318866"/>
          <a:ext cx="376237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15" name="Equation" r:id="rId5" imgW="177480" imgH="241200" progId="Equation.DSMT4">
                  <p:embed/>
                </p:oleObj>
              </mc:Choice>
              <mc:Fallback>
                <p:oleObj name="Equation" r:id="rId5" imgW="177480" imgH="24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CC98DD4-28A5-4C74-B629-B2D9C45BBC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34200" y="3318866"/>
                        <a:ext cx="376237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EA9667D-23AA-45CE-8AB5-3CE20F6DAA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140615"/>
              </p:ext>
            </p:extLst>
          </p:nvPr>
        </p:nvGraphicFramePr>
        <p:xfrm>
          <a:off x="673893" y="3733800"/>
          <a:ext cx="7777163" cy="415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16" name="Equation" r:id="rId7" imgW="5117760" imgH="228600" progId="Equation.DSMT4">
                  <p:embed/>
                </p:oleObj>
              </mc:Choice>
              <mc:Fallback>
                <p:oleObj name="Equation" r:id="rId7" imgW="511776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CC98DD4-28A5-4C74-B629-B2D9C45BBC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3893" y="3733800"/>
                        <a:ext cx="7777163" cy="415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F5DE44B-14F9-4255-A055-9891DC5E65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833369"/>
              </p:ext>
            </p:extLst>
          </p:nvPr>
        </p:nvGraphicFramePr>
        <p:xfrm>
          <a:off x="721518" y="4817268"/>
          <a:ext cx="499348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17" name="Equation" r:id="rId9" imgW="3174840" imgH="457200" progId="Equation.DSMT4">
                  <p:embed/>
                </p:oleObj>
              </mc:Choice>
              <mc:Fallback>
                <p:oleObj name="Equation" r:id="rId9" imgW="3174840" imgH="457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EA9667D-23AA-45CE-8AB5-3CE20F6DA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1518" y="4817268"/>
                        <a:ext cx="4993482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4951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solidFill>
                  <a:srgbClr val="FF0000"/>
                </a:solidFill>
              </a:rPr>
              <a:t>II.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U(2) </a:t>
            </a:r>
            <a:r>
              <a:rPr lang="en-US" dirty="0"/>
              <a:t>mass insertions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418" y="1890327"/>
            <a:ext cx="7777163" cy="4586673"/>
          </a:xfrm>
        </p:spPr>
        <p:txBody>
          <a:bodyPr/>
          <a:lstStyle/>
          <a:p>
            <a:r>
              <a:rPr lang="en-GB" dirty="0"/>
              <a:t>In first approximation, one discards the </a:t>
            </a:r>
            <a:r>
              <a:rPr lang="en-GB" dirty="0" err="1"/>
              <a:t>subleading</a:t>
            </a:r>
            <a:r>
              <a:rPr lang="en-GB" dirty="0"/>
              <a:t>            </a:t>
            </a:r>
            <a:r>
              <a:rPr lang="en-GB" dirty="0" err="1"/>
              <a:t>spurions</a:t>
            </a:r>
            <a:r>
              <a:rPr lang="en-GB" dirty="0"/>
              <a:t>,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first two generations become degenerate</a:t>
            </a:r>
            <a:r>
              <a:rPr lang="en-GB" dirty="0"/>
              <a:t> and the </a:t>
            </a:r>
            <a:r>
              <a:rPr lang="en-GB" dirty="0" err="1"/>
              <a:t>squark</a:t>
            </a:r>
            <a:r>
              <a:rPr lang="en-GB" dirty="0"/>
              <a:t> mass matrices can be expressed in terms of a CKM-like parametrization:</a:t>
            </a:r>
          </a:p>
          <a:p>
            <a:r>
              <a:rPr lang="en-GB" dirty="0"/>
              <a:t>            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 the limit                    , the model contains only LL </a:t>
            </a:r>
            <a:r>
              <a:rPr lang="en-GB" dirty="0">
                <a:solidFill>
                  <a:srgbClr val="00B050"/>
                </a:solidFill>
              </a:rPr>
              <a:t>mass insertions</a:t>
            </a:r>
            <a:r>
              <a:rPr lang="en-GB" dirty="0"/>
              <a:t>:</a:t>
            </a:r>
          </a:p>
          <a:p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056150"/>
              </p:ext>
            </p:extLst>
          </p:nvPr>
        </p:nvGraphicFramePr>
        <p:xfrm>
          <a:off x="5943600" y="1890327"/>
          <a:ext cx="609600" cy="393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57" name="Equation" r:id="rId3" imgW="393480" imgH="228600" progId="Equation.DSMT4">
                  <p:embed/>
                </p:oleObj>
              </mc:Choice>
              <mc:Fallback>
                <p:oleObj name="Equation" r:id="rId3" imgW="39348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3600" y="1890327"/>
                        <a:ext cx="609600" cy="393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158976"/>
              </p:ext>
            </p:extLst>
          </p:nvPr>
        </p:nvGraphicFramePr>
        <p:xfrm>
          <a:off x="604838" y="2957449"/>
          <a:ext cx="6253162" cy="1494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58" name="Equation" r:id="rId5" imgW="3225600" imgH="774360" progId="Equation.DSMT4">
                  <p:embed/>
                </p:oleObj>
              </mc:Choice>
              <mc:Fallback>
                <p:oleObj name="Equation" r:id="rId5" imgW="3225600" imgH="7743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4838" y="2957449"/>
                        <a:ext cx="6253162" cy="1494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05F6D5C-CCC6-40F7-966F-209D6A2BAB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748818"/>
              </p:ext>
            </p:extLst>
          </p:nvPr>
        </p:nvGraphicFramePr>
        <p:xfrm>
          <a:off x="1905000" y="4544115"/>
          <a:ext cx="1219200" cy="478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59" name="Equation" r:id="rId7" imgW="672840" imgH="253800" progId="Equation.DSMT4">
                  <p:embed/>
                </p:oleObj>
              </mc:Choice>
              <mc:Fallback>
                <p:oleObj name="Equation" r:id="rId7" imgW="67284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17ACC04-311C-4AA2-9674-C146A1D350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5000" y="4544115"/>
                        <a:ext cx="1219200" cy="478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A8DE27D-98CA-4B45-A39B-C306E2F508A5}"/>
              </a:ext>
            </a:extLst>
          </p:cNvPr>
          <p:cNvSpPr txBox="1"/>
          <p:nvPr/>
        </p:nvSpPr>
        <p:spPr>
          <a:xfrm>
            <a:off x="6227353" y="5174087"/>
            <a:ext cx="2233228" cy="830997"/>
          </a:xfrm>
          <a:prstGeom prst="rect">
            <a:avLst/>
          </a:prstGeom>
          <a:solidFill>
            <a:srgbClr val="FEF9D3"/>
          </a:solidFill>
          <a:effectLst>
            <a:outerShdw blurRad="50800" dist="38100" dir="8100000" sx="105000" sy="105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[Barbieri, </a:t>
            </a:r>
            <a:r>
              <a:rPr lang="en-US" sz="1600" dirty="0" err="1">
                <a:solidFill>
                  <a:schemeClr val="accent6"/>
                </a:solidFill>
              </a:rPr>
              <a:t>Isidori</a:t>
            </a:r>
            <a:r>
              <a:rPr lang="en-US" sz="1600" dirty="0">
                <a:solidFill>
                  <a:schemeClr val="accent6"/>
                </a:solidFill>
              </a:rPr>
              <a:t>, Jones-Perez, </a:t>
            </a:r>
            <a:r>
              <a:rPr lang="en-US" sz="1600" dirty="0" err="1">
                <a:solidFill>
                  <a:schemeClr val="accent6"/>
                </a:solidFill>
              </a:rPr>
              <a:t>Lodone</a:t>
            </a:r>
            <a:r>
              <a:rPr lang="en-US" sz="1600" dirty="0">
                <a:solidFill>
                  <a:schemeClr val="accent6"/>
                </a:solidFill>
              </a:rPr>
              <a:t>, Straub]</a:t>
            </a:r>
            <a:r>
              <a:rPr lang="en-US" sz="1600" dirty="0"/>
              <a:t> 1105.2296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17ACC04-311C-4AA2-9674-C146A1D350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947858"/>
              </p:ext>
            </p:extLst>
          </p:nvPr>
        </p:nvGraphicFramePr>
        <p:xfrm>
          <a:off x="604838" y="4924124"/>
          <a:ext cx="4729162" cy="891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0" name="Equation" r:id="rId9" imgW="2869920" imgH="431640" progId="Equation.DSMT4">
                  <p:embed/>
                </p:oleObj>
              </mc:Choice>
              <mc:Fallback>
                <p:oleObj name="Equation" r:id="rId9" imgW="2869920" imgH="431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17ACC04-311C-4AA2-9674-C146A1D350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4838" y="4924124"/>
                        <a:ext cx="4729162" cy="891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2240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A06ED-1387-48CC-A974-F62185CE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solidFill>
                  <a:srgbClr val="FF0000"/>
                </a:solidFill>
              </a:rPr>
              <a:t>III.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U(1) Froggatt-Nielsen flavour symmetry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8B06E-5FA5-4361-8BE4-00D17B284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study a generic example of a holomorphic </a:t>
            </a:r>
            <a:r>
              <a:rPr lang="en-GB" dirty="0"/>
              <a:t>Froggatt-Nielsen model with the quark charges </a:t>
            </a:r>
            <a:r>
              <a:rPr lang="en-US" dirty="0"/>
              <a:t>(and equivalently for the </a:t>
            </a:r>
            <a:r>
              <a:rPr lang="en-US" dirty="0" err="1"/>
              <a:t>squarks</a:t>
            </a:r>
            <a:r>
              <a:rPr lang="en-US" dirty="0"/>
              <a:t>):</a:t>
            </a:r>
          </a:p>
          <a:p>
            <a:endParaRPr lang="en-US" dirty="0"/>
          </a:p>
          <a:p>
            <a:r>
              <a:rPr lang="en-US" dirty="0"/>
              <a:t>The symmetry is spontaneously broken via one single </a:t>
            </a:r>
            <a:r>
              <a:rPr lang="en-US" dirty="0" err="1">
                <a:solidFill>
                  <a:srgbClr val="E38052"/>
                </a:solidFill>
              </a:rPr>
              <a:t>familon</a:t>
            </a:r>
            <a:r>
              <a:rPr lang="en-US" dirty="0">
                <a:solidFill>
                  <a:srgbClr val="E38052"/>
                </a:solidFill>
              </a:rPr>
              <a:t> </a:t>
            </a:r>
            <a:r>
              <a:rPr lang="en-US" i="1" dirty="0">
                <a:solidFill>
                  <a:srgbClr val="E38052"/>
                </a:solidFill>
              </a:rPr>
              <a:t>θ</a:t>
            </a:r>
            <a:r>
              <a:rPr lang="en-US" dirty="0"/>
              <a:t> carrying only a positive U(1) charge +1. For instance, the up-Yukawa coupling takes the form: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 </a:t>
            </a:r>
            <a:r>
              <a:rPr lang="el-GR" i="1" dirty="0"/>
              <a:t>α</a:t>
            </a:r>
            <a:r>
              <a:rPr lang="en-US" i="1" baseline="-25000" dirty="0"/>
              <a:t>IJ</a:t>
            </a:r>
            <a:r>
              <a:rPr lang="en-US" i="1" dirty="0"/>
              <a:t>  </a:t>
            </a:r>
            <a:r>
              <a:rPr lang="en-US" dirty="0"/>
              <a:t>are order           coefficients, </a:t>
            </a:r>
            <a:r>
              <a:rPr lang="en-US" i="1" dirty="0"/>
              <a:t>θ</a:t>
            </a:r>
            <a:r>
              <a:rPr lang="en-US" i="1" baseline="-25000" dirty="0"/>
              <a:t>0  </a:t>
            </a:r>
            <a:r>
              <a:rPr lang="en-US" dirty="0"/>
              <a:t>denotes the VEV and </a:t>
            </a:r>
            <a:r>
              <a:rPr lang="en-US" i="1" dirty="0" err="1"/>
              <a:t>q</a:t>
            </a:r>
            <a:r>
              <a:rPr lang="en-US" i="1" baseline="-25000" dirty="0" err="1"/>
              <a:t>I</a:t>
            </a:r>
            <a:r>
              <a:rPr lang="en-US" i="1" baseline="-25000" dirty="0"/>
              <a:t> </a:t>
            </a:r>
            <a:r>
              <a:rPr lang="en-US" i="1" dirty="0"/>
              <a:t>, </a:t>
            </a:r>
            <a:r>
              <a:rPr lang="en-US" i="1" dirty="0" err="1"/>
              <a:t>u</a:t>
            </a:r>
            <a:r>
              <a:rPr lang="en-US" i="1" baseline="-25000" dirty="0" err="1"/>
              <a:t>I</a:t>
            </a:r>
            <a:r>
              <a:rPr lang="en-US" i="1" dirty="0"/>
              <a:t> 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dirty="0" err="1"/>
              <a:t>d</a:t>
            </a:r>
            <a:r>
              <a:rPr lang="en-US" i="1" baseline="-25000" dirty="0" err="1"/>
              <a:t>I</a:t>
            </a:r>
            <a:r>
              <a:rPr lang="en-US" i="1" baseline="-25000" dirty="0"/>
              <a:t>  </a:t>
            </a:r>
            <a:r>
              <a:rPr lang="en-US" dirty="0"/>
              <a:t>are the above defined charges.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1136D8F-B2DD-4655-9CC5-6C8EF04414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202488"/>
              </p:ext>
            </p:extLst>
          </p:nvPr>
        </p:nvGraphicFramePr>
        <p:xfrm>
          <a:off x="609600" y="2819400"/>
          <a:ext cx="480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06" name="Equation" r:id="rId3" imgW="2616120" imgH="241200" progId="Equation.DSMT4">
                  <p:embed/>
                </p:oleObj>
              </mc:Choice>
              <mc:Fallback>
                <p:oleObj name="Equation" r:id="rId3" imgW="2616120" imgH="241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EA9667D-23AA-45CE-8AB5-3CE20F6DAA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2819400"/>
                        <a:ext cx="4800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114B0A9-6D38-4527-BBCB-9E4B155AC4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297994"/>
              </p:ext>
            </p:extLst>
          </p:nvPr>
        </p:nvGraphicFramePr>
        <p:xfrm>
          <a:off x="609600" y="4188619"/>
          <a:ext cx="5737621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07" name="Equation" r:id="rId5" imgW="2730240" imgH="533160" progId="Equation.DSMT4">
                  <p:embed/>
                </p:oleObj>
              </mc:Choice>
              <mc:Fallback>
                <p:oleObj name="Equation" r:id="rId5" imgW="2730240" imgH="533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1136D8F-B2DD-4655-9CC5-6C8EF04414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4188619"/>
                        <a:ext cx="5737621" cy="101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DC452B7-3761-4153-A6B7-0E784F075D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396476"/>
              </p:ext>
            </p:extLst>
          </p:nvPr>
        </p:nvGraphicFramePr>
        <p:xfrm>
          <a:off x="2743200" y="5241129"/>
          <a:ext cx="60166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08" name="Equation" r:id="rId7" imgW="317160" imgH="203040" progId="Equation.DSMT4">
                  <p:embed/>
                </p:oleObj>
              </mc:Choice>
              <mc:Fallback>
                <p:oleObj name="Equation" r:id="rId7" imgW="31716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7332804-AC01-4A6B-9BB7-02DECF9C5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43200" y="5241129"/>
                        <a:ext cx="601662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0245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>
                <a:solidFill>
                  <a:srgbClr val="FF0000"/>
                </a:solidFill>
              </a:rPr>
              <a:t>III</a:t>
            </a:r>
            <a:r>
              <a:rPr lang="en-GB" dirty="0">
                <a:solidFill>
                  <a:srgbClr val="FF0000"/>
                </a:solidFill>
              </a:rPr>
              <a:t>. </a:t>
            </a:r>
            <a:r>
              <a:rPr lang="en-GB" dirty="0"/>
              <a:t>U(1)</a:t>
            </a:r>
            <a:r>
              <a:rPr lang="en-US" dirty="0"/>
              <a:t> mass insertions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418" y="1890327"/>
            <a:ext cx="7777163" cy="4586673"/>
          </a:xfrm>
        </p:spPr>
        <p:txBody>
          <a:bodyPr/>
          <a:lstStyle/>
          <a:p>
            <a:r>
              <a:rPr lang="en-US" dirty="0"/>
              <a:t>One can then write down the following soft breaking up to their respective order           coefficients: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Depending on the choice of the accuracy, we may drop higher powers of </a:t>
            </a:r>
            <a:r>
              <a:rPr lang="el-GR" i="1" dirty="0"/>
              <a:t>ε</a:t>
            </a:r>
            <a:r>
              <a:rPr lang="el-GR" dirty="0"/>
              <a:t> </a:t>
            </a:r>
            <a:r>
              <a:rPr lang="en-US" dirty="0"/>
              <a:t>and calculate the leading order </a:t>
            </a:r>
            <a:r>
              <a:rPr lang="en-US" dirty="0">
                <a:solidFill>
                  <a:srgbClr val="00B050"/>
                </a:solidFill>
              </a:rPr>
              <a:t>mass insertions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604065"/>
              </p:ext>
            </p:extLst>
          </p:nvPr>
        </p:nvGraphicFramePr>
        <p:xfrm>
          <a:off x="702467" y="2531268"/>
          <a:ext cx="5869783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6" name="Equation" r:id="rId3" imgW="4431960" imgH="1498320" progId="Equation.DSMT4">
                  <p:embed/>
                </p:oleObj>
              </mc:Choice>
              <mc:Fallback>
                <p:oleObj name="Equation" r:id="rId3" imgW="4431960" imgH="14983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2467" y="2531268"/>
                        <a:ext cx="5869783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432428"/>
              </p:ext>
            </p:extLst>
          </p:nvPr>
        </p:nvGraphicFramePr>
        <p:xfrm>
          <a:off x="683417" y="5366358"/>
          <a:ext cx="741521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7" name="Equation" r:id="rId5" imgW="4902120" imgH="495000" progId="Equation.DSMT4">
                  <p:embed/>
                </p:oleObj>
              </mc:Choice>
              <mc:Fallback>
                <p:oleObj name="Equation" r:id="rId5" imgW="4902120" imgH="4950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417" y="5366358"/>
                        <a:ext cx="7415213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4F4C7DB-4812-403B-B3BF-F070B891C0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89157"/>
              </p:ext>
            </p:extLst>
          </p:nvPr>
        </p:nvGraphicFramePr>
        <p:xfrm>
          <a:off x="1295400" y="2209800"/>
          <a:ext cx="60166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8" name="Equation" r:id="rId7" imgW="317160" imgH="203040" progId="Equation.DSMT4">
                  <p:embed/>
                </p:oleObj>
              </mc:Choice>
              <mc:Fallback>
                <p:oleObj name="Equation" r:id="rId7" imgW="31716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DC452B7-3761-4153-A6B7-0E784F075D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95400" y="2209800"/>
                        <a:ext cx="601662" cy="31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2283262-BBDE-43FD-9FD2-CA069B1274A0}"/>
              </a:ext>
            </a:extLst>
          </p:cNvPr>
          <p:cNvSpPr txBox="1"/>
          <p:nvPr/>
        </p:nvSpPr>
        <p:spPr>
          <a:xfrm>
            <a:off x="6201353" y="3772489"/>
            <a:ext cx="2122896" cy="584775"/>
          </a:xfrm>
          <a:prstGeom prst="rect">
            <a:avLst/>
          </a:prstGeom>
          <a:solidFill>
            <a:srgbClr val="FEF9D3"/>
          </a:solidFill>
          <a:effectLst>
            <a:outerShdw blurRad="50800" dist="38100" dir="8100000" sx="105000" sy="105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[</a:t>
            </a:r>
            <a:r>
              <a:rPr lang="en-US" sz="1600" dirty="0" err="1">
                <a:solidFill>
                  <a:schemeClr val="accent6"/>
                </a:solidFill>
              </a:rPr>
              <a:t>Lalak</a:t>
            </a:r>
            <a:r>
              <a:rPr lang="en-US" sz="1600" dirty="0">
                <a:solidFill>
                  <a:schemeClr val="accent6"/>
                </a:solidFill>
              </a:rPr>
              <a:t>, </a:t>
            </a:r>
            <a:r>
              <a:rPr lang="en-US" sz="1600" dirty="0" err="1">
                <a:solidFill>
                  <a:schemeClr val="accent6"/>
                </a:solidFill>
              </a:rPr>
              <a:t>Pokorski</a:t>
            </a:r>
            <a:r>
              <a:rPr lang="en-US" sz="1600" dirty="0">
                <a:solidFill>
                  <a:schemeClr val="accent6"/>
                </a:solidFill>
              </a:rPr>
              <a:t>, Ross]</a:t>
            </a:r>
            <a:r>
              <a:rPr lang="en-US" sz="1600" dirty="0"/>
              <a:t> 1006.2375</a:t>
            </a:r>
          </a:p>
        </p:txBody>
      </p:sp>
    </p:spTree>
    <p:extLst>
      <p:ext uri="{BB962C8B-B14F-4D97-AF65-F5344CB8AC3E}">
        <p14:creationId xmlns:p14="http://schemas.microsoft.com/office/powerpoint/2010/main" val="3599643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IV. </a:t>
            </a:r>
            <a:r>
              <a:rPr lang="en-US" dirty="0"/>
              <a:t>Disoriented A terms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418" y="1890327"/>
            <a:ext cx="7777163" cy="4586673"/>
          </a:xfrm>
        </p:spPr>
        <p:txBody>
          <a:bodyPr/>
          <a:lstStyle/>
          <a:p>
            <a:r>
              <a:rPr lang="en-US" dirty="0"/>
              <a:t>In this scenario the flavor violation is mainly a product of the trilinear terms, which are written as: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 are generic mixing angles, that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do not respect exact proportionality to the CKM</a:t>
            </a:r>
            <a:r>
              <a:rPr lang="en-US" dirty="0"/>
              <a:t> matrix elements. In specific realizations of the idea, the LR terms are dominating over the LL and the RR terms. Using the </a:t>
            </a:r>
            <a:r>
              <a:rPr lang="en-US" dirty="0">
                <a:solidFill>
                  <a:srgbClr val="00B050"/>
                </a:solidFill>
              </a:rPr>
              <a:t>mass insertion</a:t>
            </a:r>
            <a:r>
              <a:rPr lang="en-US" dirty="0"/>
              <a:t> formalism we may write: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778652"/>
              </p:ext>
            </p:extLst>
          </p:nvPr>
        </p:nvGraphicFramePr>
        <p:xfrm>
          <a:off x="683417" y="2535668"/>
          <a:ext cx="3583784" cy="792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2" name="Equation" r:id="rId3" imgW="1841400" imgH="533160" progId="Equation.DSMT4">
                  <p:embed/>
                </p:oleObj>
              </mc:Choice>
              <mc:Fallback>
                <p:oleObj name="Equation" r:id="rId3" imgW="1841400" imgH="5331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417" y="2535668"/>
                        <a:ext cx="3583784" cy="792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618912"/>
              </p:ext>
            </p:extLst>
          </p:nvPr>
        </p:nvGraphicFramePr>
        <p:xfrm>
          <a:off x="654842" y="4695823"/>
          <a:ext cx="4298158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3" name="Equation" r:id="rId5" imgW="2654280" imgH="558720" progId="Equation.DSMT4">
                  <p:embed/>
                </p:oleObj>
              </mc:Choice>
              <mc:Fallback>
                <p:oleObj name="Equation" r:id="rId5" imgW="2654280" imgH="5587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4842" y="4695823"/>
                        <a:ext cx="4298158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2283262-BBDE-43FD-9FD2-CA069B1274A0}"/>
              </a:ext>
            </a:extLst>
          </p:cNvPr>
          <p:cNvSpPr txBox="1"/>
          <p:nvPr/>
        </p:nvSpPr>
        <p:spPr>
          <a:xfrm>
            <a:off x="5943600" y="4850316"/>
            <a:ext cx="2362200" cy="584775"/>
          </a:xfrm>
          <a:prstGeom prst="rect">
            <a:avLst/>
          </a:prstGeom>
          <a:solidFill>
            <a:srgbClr val="FEF9D3"/>
          </a:solidFill>
          <a:effectLst>
            <a:outerShdw blurRad="50800" dist="38100" dir="8100000" sx="105000" sy="105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[</a:t>
            </a:r>
            <a:r>
              <a:rPr lang="it-IT" sz="1600" dirty="0">
                <a:solidFill>
                  <a:schemeClr val="accent6"/>
                </a:solidFill>
              </a:rPr>
              <a:t>Giudice, Isidori, Paradisi</a:t>
            </a:r>
            <a:r>
              <a:rPr lang="en-US" sz="1600" dirty="0">
                <a:solidFill>
                  <a:schemeClr val="accent6"/>
                </a:solidFill>
              </a:rPr>
              <a:t>]</a:t>
            </a:r>
            <a:r>
              <a:rPr lang="en-US" sz="1600" dirty="0"/>
              <a:t> 1201.6204</a:t>
            </a:r>
          </a:p>
        </p:txBody>
      </p:sp>
    </p:spTree>
    <p:extLst>
      <p:ext uri="{BB962C8B-B14F-4D97-AF65-F5344CB8AC3E}">
        <p14:creationId xmlns:p14="http://schemas.microsoft.com/office/powerpoint/2010/main" val="218026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Motivation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Flavour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&amp; Future outlook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419" y="2205040"/>
            <a:ext cx="3278981" cy="309560"/>
          </a:xfrm>
          <a:prstGeom prst="rect">
            <a:avLst/>
          </a:prstGeom>
          <a:solidFill>
            <a:srgbClr val="FFFF00">
              <a:alpha val="33725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422924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95288" y="2667000"/>
            <a:ext cx="8650287" cy="3722688"/>
          </a:xfrm>
          <a:noFill/>
          <a:ln>
            <a:noFill/>
          </a:ln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Motivation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 flavor-changing processes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analysis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&amp; Future outlook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600" y="3505200"/>
            <a:ext cx="2057400" cy="304800"/>
          </a:xfrm>
          <a:prstGeom prst="rect">
            <a:avLst/>
          </a:prstGeom>
          <a:solidFill>
            <a:srgbClr val="FFFF00">
              <a:alpha val="33725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8593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7163" cy="388778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We scan the parameter space of each model for the “SUSY around the </a:t>
            </a:r>
            <a:r>
              <a:rPr lang="en-US" dirty="0" err="1"/>
              <a:t>TeV</a:t>
            </a:r>
            <a:r>
              <a:rPr lang="en-US" dirty="0"/>
              <a:t> corner” optimistic scenario up until the energy of the ultimate decoupling of SUSY from </a:t>
            </a:r>
            <a:r>
              <a:rPr lang="en-US" dirty="0" err="1"/>
              <a:t>flavour</a:t>
            </a:r>
            <a:r>
              <a:rPr lang="en-US" dirty="0"/>
              <a:t> physics phenomena.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The following table gives a first, rough overview of the results: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A8D95BE-165A-44EF-9392-070DF04CA1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2849900"/>
                  </p:ext>
                </p:extLst>
              </p:nvPr>
            </p:nvGraphicFramePr>
            <p:xfrm>
              <a:off x="685800" y="3429000"/>
              <a:ext cx="7719395" cy="2743200"/>
            </p:xfrm>
            <a:graphic>
              <a:graphicData uri="http://schemas.openxmlformats.org/drawingml/2006/table">
                <a:tbl>
                  <a:tblPr firstCol="1">
                    <a:tableStyleId>{5C22544A-7EE6-4342-B048-85BDC9FD1C3A}</a:tableStyleId>
                  </a:tblPr>
                  <a:tblGrid>
                    <a:gridCol w="1229043">
                      <a:extLst>
                        <a:ext uri="{9D8B030D-6E8A-4147-A177-3AD203B41FA5}">
                          <a16:colId xmlns:a16="http://schemas.microsoft.com/office/drawing/2014/main" val="62327857"/>
                        </a:ext>
                      </a:extLst>
                    </a:gridCol>
                    <a:gridCol w="824281">
                      <a:extLst>
                        <a:ext uri="{9D8B030D-6E8A-4147-A177-3AD203B41FA5}">
                          <a16:colId xmlns:a16="http://schemas.microsoft.com/office/drawing/2014/main" val="520671118"/>
                        </a:ext>
                      </a:extLst>
                    </a:gridCol>
                    <a:gridCol w="971335">
                      <a:extLst>
                        <a:ext uri="{9D8B030D-6E8A-4147-A177-3AD203B41FA5}">
                          <a16:colId xmlns:a16="http://schemas.microsoft.com/office/drawing/2014/main" val="3099652763"/>
                        </a:ext>
                      </a:extLst>
                    </a:gridCol>
                    <a:gridCol w="782456">
                      <a:extLst>
                        <a:ext uri="{9D8B030D-6E8A-4147-A177-3AD203B41FA5}">
                          <a16:colId xmlns:a16="http://schemas.microsoft.com/office/drawing/2014/main" val="2235671863"/>
                        </a:ext>
                      </a:extLst>
                    </a:gridCol>
                    <a:gridCol w="782456">
                      <a:extLst>
                        <a:ext uri="{9D8B030D-6E8A-4147-A177-3AD203B41FA5}">
                          <a16:colId xmlns:a16="http://schemas.microsoft.com/office/drawing/2014/main" val="3396664298"/>
                        </a:ext>
                      </a:extLst>
                    </a:gridCol>
                    <a:gridCol w="782456">
                      <a:extLst>
                        <a:ext uri="{9D8B030D-6E8A-4147-A177-3AD203B41FA5}">
                          <a16:colId xmlns:a16="http://schemas.microsoft.com/office/drawing/2014/main" val="562038004"/>
                        </a:ext>
                      </a:extLst>
                    </a:gridCol>
                    <a:gridCol w="782456">
                      <a:extLst>
                        <a:ext uri="{9D8B030D-6E8A-4147-A177-3AD203B41FA5}">
                          <a16:colId xmlns:a16="http://schemas.microsoft.com/office/drawing/2014/main" val="4228478797"/>
                        </a:ext>
                      </a:extLst>
                    </a:gridCol>
                    <a:gridCol w="782456">
                      <a:extLst>
                        <a:ext uri="{9D8B030D-6E8A-4147-A177-3AD203B41FA5}">
                          <a16:colId xmlns:a16="http://schemas.microsoft.com/office/drawing/2014/main" val="2990428783"/>
                        </a:ext>
                      </a:extLst>
                    </a:gridCol>
                    <a:gridCol w="782456">
                      <a:extLst>
                        <a:ext uri="{9D8B030D-6E8A-4147-A177-3AD203B41FA5}">
                          <a16:colId xmlns:a16="http://schemas.microsoft.com/office/drawing/2014/main" val="3026705392"/>
                        </a:ext>
                      </a:extLst>
                    </a:gridCol>
                  </a:tblGrid>
                  <a:tr h="38781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Model/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Observable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a:t>MFV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a:t>U(2)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a:t>U(1) FN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a:t>A-terms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8010519"/>
                      </a:ext>
                    </a:extLst>
                  </a:tr>
                  <a:tr h="4114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 </a:t>
                          </a:r>
                          <a:r>
                            <a:rPr lang="en-US" sz="1600" dirty="0" err="1"/>
                            <a:t>TeV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10 </a:t>
                          </a:r>
                          <a:r>
                            <a:rPr lang="en-US" sz="1600" dirty="0" err="1"/>
                            <a:t>TeV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 </a:t>
                          </a:r>
                          <a:r>
                            <a:rPr lang="en-US" sz="1600" dirty="0" err="1"/>
                            <a:t>TeV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10 </a:t>
                          </a:r>
                          <a:r>
                            <a:rPr lang="en-US" sz="1600" dirty="0" err="1"/>
                            <a:t>TeV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 </a:t>
                          </a:r>
                          <a:r>
                            <a:rPr lang="en-US" sz="1600" dirty="0" err="1"/>
                            <a:t>TeV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10 </a:t>
                          </a:r>
                          <a:r>
                            <a:rPr lang="en-US" sz="1600" dirty="0" err="1"/>
                            <a:t>TeV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 </a:t>
                          </a:r>
                          <a:r>
                            <a:rPr lang="en-US" sz="1600" dirty="0" err="1"/>
                            <a:t>TeV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10 </a:t>
                          </a:r>
                          <a:r>
                            <a:rPr lang="en-US" sz="1600" dirty="0" err="1"/>
                            <a:t>TeV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1020069"/>
                      </a:ext>
                    </a:extLst>
                  </a:tr>
                  <a:tr h="523445"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l-GR" sz="1400" i="1" dirty="0" smtClean="0"/>
                                  <m:t>ΔΜ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1" i="1" baseline="-25000" dirty="0" smtClean="0"/>
                                  <m:t>B</m:t>
                                </m:r>
                              </m:oMath>
                            </m:oMathPara>
                          </a14:m>
                          <a:endParaRPr lang="en-US" sz="1400" i="1" baseline="-25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✔</a:t>
                          </a:r>
                          <a:endParaRPr lang="en-US" sz="1800" baseline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✔</a:t>
                          </a:r>
                          <a:endParaRPr lang="en-US" sz="18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✔</a:t>
                          </a:r>
                          <a:endParaRPr lang="en-US" sz="1600" baseline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✔</a:t>
                          </a:r>
                          <a:endParaRPr lang="en-US" sz="1600" baseline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✔</a:t>
                          </a:r>
                          <a:endParaRPr lang="en-US" sz="1600" baseline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✔</a:t>
                          </a:r>
                          <a:endParaRPr lang="en-US" sz="1600" baseline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53175221"/>
                      </a:ext>
                    </a:extLst>
                  </a:tr>
                  <a:tr h="406479"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l-GR" sz="1600" i="1" dirty="0" smtClean="0"/>
                                  <m:t>ε</m:t>
                                </m:r>
                                <m:r>
                                  <m:rPr>
                                    <m:nor/>
                                  </m:rPr>
                                  <a:rPr lang="el-GR" sz="1600" i="1" baseline="-25000" dirty="0" smtClean="0"/>
                                  <m:t>Κ</m:t>
                                </m:r>
                              </m:oMath>
                            </m:oMathPara>
                          </a14:m>
                          <a:endParaRPr lang="en-US" sz="1600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✔</a:t>
                          </a:r>
                          <a:endParaRPr lang="en-US" sz="1600" baseline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✔</a:t>
                          </a:r>
                          <a:endParaRPr lang="en-US" sz="1600" baseline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✔</a:t>
                          </a:r>
                          <a:endParaRPr lang="en-US" sz="1600" baseline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8428748"/>
                      </a:ext>
                    </a:extLst>
                  </a:tr>
                  <a:tr h="406479"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GB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l-GR" sz="160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l-GR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sz="1600" i="1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✔</a:t>
                          </a:r>
                          <a:endParaRPr lang="en-US" sz="1600" baseline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✔</a:t>
                          </a:r>
                          <a:endParaRPr lang="en-US" sz="1600" baseline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✔</a:t>
                          </a:r>
                          <a:endParaRPr lang="en-US" sz="1600" baseline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7876368"/>
                      </a:ext>
                    </a:extLst>
                  </a:tr>
                  <a:tr h="4064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l-GR" sz="1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dirty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1600" dirty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600" dirty="0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  <m:r>
                                      <a:rPr lang="en-US" sz="1600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  <m:sup>
                                    <m:r>
                                      <a:rPr lang="el-GR" sz="1600" dirty="0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i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876083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6A8D95BE-165A-44EF-9392-070DF04CA1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2849900"/>
                  </p:ext>
                </p:extLst>
              </p:nvPr>
            </p:nvGraphicFramePr>
            <p:xfrm>
              <a:off x="685800" y="3429000"/>
              <a:ext cx="7719395" cy="2743200"/>
            </p:xfrm>
            <a:graphic>
              <a:graphicData uri="http://schemas.openxmlformats.org/drawingml/2006/table">
                <a:tbl>
                  <a:tblPr firstCol="1">
                    <a:tableStyleId>{5C22544A-7EE6-4342-B048-85BDC9FD1C3A}</a:tableStyleId>
                  </a:tblPr>
                  <a:tblGrid>
                    <a:gridCol w="1229043">
                      <a:extLst>
                        <a:ext uri="{9D8B030D-6E8A-4147-A177-3AD203B41FA5}">
                          <a16:colId xmlns:a16="http://schemas.microsoft.com/office/drawing/2014/main" val="62327857"/>
                        </a:ext>
                      </a:extLst>
                    </a:gridCol>
                    <a:gridCol w="824281">
                      <a:extLst>
                        <a:ext uri="{9D8B030D-6E8A-4147-A177-3AD203B41FA5}">
                          <a16:colId xmlns:a16="http://schemas.microsoft.com/office/drawing/2014/main" val="520671118"/>
                        </a:ext>
                      </a:extLst>
                    </a:gridCol>
                    <a:gridCol w="971335">
                      <a:extLst>
                        <a:ext uri="{9D8B030D-6E8A-4147-A177-3AD203B41FA5}">
                          <a16:colId xmlns:a16="http://schemas.microsoft.com/office/drawing/2014/main" val="3099652763"/>
                        </a:ext>
                      </a:extLst>
                    </a:gridCol>
                    <a:gridCol w="782456">
                      <a:extLst>
                        <a:ext uri="{9D8B030D-6E8A-4147-A177-3AD203B41FA5}">
                          <a16:colId xmlns:a16="http://schemas.microsoft.com/office/drawing/2014/main" val="2235671863"/>
                        </a:ext>
                      </a:extLst>
                    </a:gridCol>
                    <a:gridCol w="782456">
                      <a:extLst>
                        <a:ext uri="{9D8B030D-6E8A-4147-A177-3AD203B41FA5}">
                          <a16:colId xmlns:a16="http://schemas.microsoft.com/office/drawing/2014/main" val="3396664298"/>
                        </a:ext>
                      </a:extLst>
                    </a:gridCol>
                    <a:gridCol w="782456">
                      <a:extLst>
                        <a:ext uri="{9D8B030D-6E8A-4147-A177-3AD203B41FA5}">
                          <a16:colId xmlns:a16="http://schemas.microsoft.com/office/drawing/2014/main" val="562038004"/>
                        </a:ext>
                      </a:extLst>
                    </a:gridCol>
                    <a:gridCol w="782456">
                      <a:extLst>
                        <a:ext uri="{9D8B030D-6E8A-4147-A177-3AD203B41FA5}">
                          <a16:colId xmlns:a16="http://schemas.microsoft.com/office/drawing/2014/main" val="4228478797"/>
                        </a:ext>
                      </a:extLst>
                    </a:gridCol>
                    <a:gridCol w="782456">
                      <a:extLst>
                        <a:ext uri="{9D8B030D-6E8A-4147-A177-3AD203B41FA5}">
                          <a16:colId xmlns:a16="http://schemas.microsoft.com/office/drawing/2014/main" val="2990428783"/>
                        </a:ext>
                      </a:extLst>
                    </a:gridCol>
                    <a:gridCol w="782456">
                      <a:extLst>
                        <a:ext uri="{9D8B030D-6E8A-4147-A177-3AD203B41FA5}">
                          <a16:colId xmlns:a16="http://schemas.microsoft.com/office/drawing/2014/main" val="3026705392"/>
                        </a:ext>
                      </a:extLst>
                    </a:gridCol>
                  </a:tblGrid>
                  <a:tr h="387812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Model/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Observable</a:t>
                          </a:r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a:t>MFV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a:t>U(2)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a:t>U(1) FN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bg1"/>
                              </a:solidFill>
                            </a:rPr>
                            <a:t>A-terms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8010519"/>
                      </a:ext>
                    </a:extLst>
                  </a:tr>
                  <a:tr h="4114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 </a:t>
                          </a:r>
                          <a:r>
                            <a:rPr lang="en-US" sz="1600" dirty="0" err="1"/>
                            <a:t>TeV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10 </a:t>
                          </a:r>
                          <a:r>
                            <a:rPr lang="en-US" sz="1600" dirty="0" err="1"/>
                            <a:t>TeV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 </a:t>
                          </a:r>
                          <a:r>
                            <a:rPr lang="en-US" sz="1600" dirty="0" err="1"/>
                            <a:t>TeV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10 </a:t>
                          </a:r>
                          <a:r>
                            <a:rPr lang="en-US" sz="1600" dirty="0" err="1"/>
                            <a:t>TeV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 </a:t>
                          </a:r>
                          <a:r>
                            <a:rPr lang="en-US" sz="1600" dirty="0" err="1"/>
                            <a:t>TeV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10 </a:t>
                          </a:r>
                          <a:r>
                            <a:rPr lang="en-US" sz="1600" dirty="0" err="1"/>
                            <a:t>TeV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 </a:t>
                          </a:r>
                          <a:r>
                            <a:rPr lang="en-US" sz="1600" dirty="0" err="1"/>
                            <a:t>TeV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10 </a:t>
                          </a:r>
                          <a:r>
                            <a:rPr lang="en-US" sz="1600" dirty="0" err="1"/>
                            <a:t>TeV</a:t>
                          </a:r>
                          <a:endParaRPr lang="en-US" sz="1600" dirty="0"/>
                        </a:p>
                      </a:txBody>
                      <a:tcPr anchor="ctr">
                        <a:solidFill>
                          <a:schemeClr val="tx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1020069"/>
                      </a:ext>
                    </a:extLst>
                  </a:tr>
                  <a:tr h="5234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95" t="-153488" r="-528218" b="-27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✔</a:t>
                          </a:r>
                          <a:endParaRPr lang="en-US" sz="1800" baseline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✔</a:t>
                          </a:r>
                          <a:endParaRPr lang="en-US" sz="180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✔</a:t>
                          </a:r>
                          <a:endParaRPr lang="en-US" sz="1600" baseline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✔</a:t>
                          </a:r>
                          <a:endParaRPr lang="en-US" sz="1600" baseline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✔</a:t>
                          </a:r>
                          <a:endParaRPr lang="en-US" sz="1600" baseline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✔</a:t>
                          </a:r>
                          <a:endParaRPr lang="en-US" sz="1600" baseline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253175221"/>
                      </a:ext>
                    </a:extLst>
                  </a:tr>
                  <a:tr h="4064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95" t="-325373" r="-528218" b="-2582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✔</a:t>
                          </a:r>
                          <a:endParaRPr lang="en-US" sz="1600" baseline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✔</a:t>
                          </a:r>
                          <a:endParaRPr lang="en-US" sz="1600" baseline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✔</a:t>
                          </a:r>
                          <a:endParaRPr lang="en-US" sz="1600" baseline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08428748"/>
                      </a:ext>
                    </a:extLst>
                  </a:tr>
                  <a:tr h="6075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95" t="-285000" r="-528218" b="-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✔</a:t>
                          </a:r>
                          <a:endParaRPr lang="en-US" sz="1600" baseline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✔</a:t>
                          </a:r>
                          <a:endParaRPr lang="en-US" sz="1600" baseline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00B050"/>
                              </a:solidFill>
                              <a:effectLst/>
                            </a:rPr>
                            <a:t>✔</a:t>
                          </a:r>
                          <a:endParaRPr lang="en-US" sz="1600" baseline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87876368"/>
                      </a:ext>
                    </a:extLst>
                  </a:tr>
                  <a:tr h="4064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95" t="-574627" r="-528218" b="-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kern="1200" dirty="0">
                              <a:solidFill>
                                <a:srgbClr val="FF0000"/>
                              </a:solidFill>
                              <a:effectLst/>
                            </a:rPr>
                            <a:t>✖</a:t>
                          </a:r>
                          <a:endParaRPr lang="en-US" sz="1600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8760837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83967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0A78E-1B34-4995-8E63-A571CB4D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cannot be done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DEB0FC-6916-4F33-A814-4A1E927F05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dirty="0"/>
                  <a:t>First, we notice, that with the present bounds on the </a:t>
                </a:r>
                <a:r>
                  <a:rPr lang="en-US" dirty="0" err="1"/>
                  <a:t>sparticle</a:t>
                </a:r>
                <a:r>
                  <a:rPr lang="en-US" dirty="0"/>
                  <a:t> masses, it is </a:t>
                </a:r>
                <a:r>
                  <a:rPr lang="en-US" b="1" u="sng" dirty="0"/>
                  <a:t>impossible</a:t>
                </a:r>
                <a:r>
                  <a:rPr lang="en-US" dirty="0"/>
                  <a:t> to accommodate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lang="el-GR" dirty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</m:oMath>
                </a14:m>
                <a:r>
                  <a:rPr lang="en-US" dirty="0"/>
                  <a:t> anomaly with the rest of the FCNC bounds in any of the studied models.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dirty="0"/>
                  <a:t>Secondly, </a:t>
                </a:r>
                <a:r>
                  <a:rPr lang="en-US" dirty="0" err="1"/>
                  <a:t>flavour</a:t>
                </a:r>
                <a:r>
                  <a:rPr lang="en-US" dirty="0"/>
                  <a:t> models that explain the hierarchy of the quark masses based solely on the </a:t>
                </a:r>
                <a:r>
                  <a:rPr lang="en-US" dirty="0">
                    <a:solidFill>
                      <a:srgbClr val="E38052"/>
                    </a:solidFill>
                  </a:rPr>
                  <a:t>CKM paradigm</a:t>
                </a:r>
                <a:r>
                  <a:rPr lang="en-US" dirty="0"/>
                  <a:t> generate supersymmetric contributions that are highly suppressed (e.g.                                  ). </a:t>
                </a:r>
                <a:r>
                  <a:rPr lang="el-GR" dirty="0"/>
                  <a:t>A</a:t>
                </a:r>
                <a:r>
                  <a:rPr lang="en-US" dirty="0"/>
                  <a:t>s</a:t>
                </a:r>
                <a:r>
                  <a:rPr lang="el-GR" dirty="0"/>
                  <a:t> </a:t>
                </a:r>
                <a:r>
                  <a:rPr lang="en-US" dirty="0"/>
                  <a:t>a</a:t>
                </a:r>
                <a:r>
                  <a:rPr lang="el-GR" dirty="0"/>
                  <a:t> </a:t>
                </a:r>
                <a:r>
                  <a:rPr lang="en-US" dirty="0"/>
                  <a:t>r</a:t>
                </a:r>
                <a:r>
                  <a:rPr lang="el-GR" dirty="0"/>
                  <a:t>e</a:t>
                </a:r>
                <a:r>
                  <a:rPr lang="en-US" dirty="0"/>
                  <a:t>s</a:t>
                </a:r>
                <a:r>
                  <a:rPr lang="el-GR" dirty="0"/>
                  <a:t>u</a:t>
                </a:r>
                <a:r>
                  <a:rPr lang="en-US" dirty="0"/>
                  <a:t>l</a:t>
                </a:r>
                <a:r>
                  <a:rPr lang="el-GR" dirty="0"/>
                  <a:t>t there can be no improv</a:t>
                </a:r>
                <a:r>
                  <a:rPr lang="en-US" dirty="0"/>
                  <a:t>e</a:t>
                </a:r>
                <a:r>
                  <a:rPr lang="el-GR" dirty="0"/>
                  <a:t>ment over observables with large </a:t>
                </a:r>
                <a:r>
                  <a:rPr lang="en-US" dirty="0"/>
                  <a:t>d</a:t>
                </a:r>
                <a:r>
                  <a:rPr lang="el-GR" dirty="0"/>
                  <a:t>eviations from the SM.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l-GR" dirty="0"/>
                  <a:t>What is more, those models cannot </a:t>
                </a:r>
                <a:r>
                  <a:rPr lang="en-US" dirty="0"/>
                  <a:t>accommodate</a:t>
                </a:r>
                <a:r>
                  <a:rPr lang="el-GR" dirty="0"/>
                  <a:t> both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dirty="0"/>
                      <m:t>ΔΜ</m:t>
                    </m:r>
                    <m:r>
                      <m:rPr>
                        <m:nor/>
                      </m:rPr>
                      <a:rPr lang="en-US" i="1" baseline="-25000" dirty="0"/>
                      <m:t>B</m:t>
                    </m:r>
                  </m:oMath>
                </a14:m>
                <a:r>
                  <a:rPr lang="en-US" i="1" baseline="-25000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i="1" dirty="0"/>
                      <m:t>ε</m:t>
                    </m:r>
                    <m:r>
                      <m:rPr>
                        <m:nor/>
                      </m:rPr>
                      <a:rPr lang="el-GR" i="1" baseline="-25000" dirty="0"/>
                      <m:t>Κ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at the same time (e.g. in MFV both             and            depend </a:t>
                </a:r>
                <a:r>
                  <a:rPr lang="en-US" u="sng" dirty="0"/>
                  <a:t>only</a:t>
                </a:r>
                <a:r>
                  <a:rPr lang="en-US" dirty="0"/>
                  <a:t> on the real </a:t>
                </a:r>
                <a:r>
                  <a:rPr lang="en-US" i="1" dirty="0"/>
                  <a:t>x</a:t>
                </a:r>
                <a:r>
                  <a:rPr lang="en-US" baseline="-25000" dirty="0"/>
                  <a:t>1</a:t>
                </a:r>
                <a:r>
                  <a:rPr lang="en-US" dirty="0"/>
                  <a:t> parameter.)</a:t>
                </a:r>
                <a:endParaRPr lang="en-US" i="1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DEB0FC-6916-4F33-A814-4A1E927F05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81" t="-2041" r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76351"/>
              </p:ext>
            </p:extLst>
          </p:nvPr>
        </p:nvGraphicFramePr>
        <p:xfrm>
          <a:off x="5638800" y="3843868"/>
          <a:ext cx="2106612" cy="428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4" name="Equation" r:id="rId4" imgW="1307880" imgH="241200" progId="Equation.DSMT4">
                  <p:embed/>
                </p:oleObj>
              </mc:Choice>
              <mc:Fallback>
                <p:oleObj name="Equation" r:id="rId4" imgW="1307880" imgH="2412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843868"/>
                        <a:ext cx="2106612" cy="428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D20BD7C-0ADA-4900-98F5-C2FC16B71D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351704"/>
              </p:ext>
            </p:extLst>
          </p:nvPr>
        </p:nvGraphicFramePr>
        <p:xfrm>
          <a:off x="5181600" y="5202236"/>
          <a:ext cx="7143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5" name="Equation" r:id="rId6" imgW="444240" imgH="241200" progId="Equation.DSMT4">
                  <p:embed/>
                </p:oleObj>
              </mc:Choice>
              <mc:Fallback>
                <p:oleObj name="Equation" r:id="rId6" imgW="444240" imgH="2412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81600" y="5202236"/>
                        <a:ext cx="714375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E0DC0CB-7F25-4C9D-A57F-E1D356707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580977"/>
              </p:ext>
            </p:extLst>
          </p:nvPr>
        </p:nvGraphicFramePr>
        <p:xfrm>
          <a:off x="4038600" y="5202236"/>
          <a:ext cx="6937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6" name="Equation" r:id="rId8" imgW="431640" imgH="241200" progId="Equation.DSMT4">
                  <p:embed/>
                </p:oleObj>
              </mc:Choice>
              <mc:Fallback>
                <p:oleObj name="Equation" r:id="rId8" imgW="431640" imgH="241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D20BD7C-0ADA-4900-98F5-C2FC16B71D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38600" y="5202236"/>
                        <a:ext cx="693737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9822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C6CDF-1413-4613-90F5-48FAD7E87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that are </a:t>
            </a:r>
            <a:r>
              <a:rPr lang="en-US" i="1" dirty="0"/>
              <a:t>still</a:t>
            </a:r>
            <a:r>
              <a:rPr lang="en-US" dirty="0"/>
              <a:t> possible!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561DC-BBD7-4F87-96F1-675F1FC88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DC7704-3FA1-423C-8FB2-E60A1AD7C438}"/>
              </a:ext>
            </a:extLst>
          </p:cNvPr>
          <p:cNvSpPr txBox="1">
            <a:spLocks/>
          </p:cNvSpPr>
          <p:nvPr/>
        </p:nvSpPr>
        <p:spPr bwMode="auto">
          <a:xfrm>
            <a:off x="838200" y="2060848"/>
            <a:ext cx="7777163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3000" indent="-2565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275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69500" indent="-2565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275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26000" indent="-2565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275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282500" indent="-2565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275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421606" indent="-275035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275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764506" indent="-275035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275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107406" indent="-275035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275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450306" indent="-275035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275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kern="0" dirty="0"/>
              <a:t>On the other hand, less restricted flavor models like the U(1) FN symmetry, are still attractive even beyond the current bounds.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kern="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37E59-CAD0-4DC8-97B4-11287E7E7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1" y="2743201"/>
            <a:ext cx="4572000" cy="381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BD7289-3283-47E4-B6E4-538337388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564" y="2853282"/>
            <a:ext cx="427969" cy="3471318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233B2EB-4CCD-49AE-A4AF-75948BB02F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942062"/>
              </p:ext>
            </p:extLst>
          </p:nvPr>
        </p:nvGraphicFramePr>
        <p:xfrm>
          <a:off x="4221163" y="6429375"/>
          <a:ext cx="3270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3" name="Equation" r:id="rId5" imgW="203040" imgH="228600" progId="Equation.DSMT4">
                  <p:embed/>
                </p:oleObj>
              </mc:Choice>
              <mc:Fallback>
                <p:oleObj name="Equation" r:id="rId5" imgW="20304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E0DC0CB-7F25-4C9D-A57F-E1D356707F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21163" y="6429375"/>
                        <a:ext cx="327025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DB98C59-3C3A-4077-B88F-8F804CA555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992430"/>
              </p:ext>
            </p:extLst>
          </p:nvPr>
        </p:nvGraphicFramePr>
        <p:xfrm>
          <a:off x="1538252" y="4414837"/>
          <a:ext cx="204788" cy="22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4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233B2EB-4CCD-49AE-A4AF-75948BB02F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38252" y="4414837"/>
                        <a:ext cx="204788" cy="22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46A1ACE5-C0E5-4CB2-A23B-F12D8C1D9217}"/>
              </a:ext>
            </a:extLst>
          </p:cNvPr>
          <p:cNvSpPr txBox="1"/>
          <p:nvPr/>
        </p:nvSpPr>
        <p:spPr>
          <a:xfrm>
            <a:off x="6751196" y="3690132"/>
            <a:ext cx="2316604" cy="1754326"/>
          </a:xfrm>
          <a:prstGeom prst="rect">
            <a:avLst/>
          </a:prstGeom>
          <a:noFill/>
          <a:ln>
            <a:solidFill>
              <a:srgbClr val="E38052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*</a:t>
            </a:r>
            <a:r>
              <a:rPr lang="en-US" i="1" dirty="0"/>
              <a:t>  </a:t>
            </a:r>
            <a:r>
              <a:rPr lang="en-US" i="1" baseline="-25000" dirty="0"/>
              <a:t>     </a:t>
            </a:r>
            <a:r>
              <a:rPr lang="en-US" dirty="0"/>
              <a:t>is the overall mass scale of the </a:t>
            </a:r>
            <a:r>
              <a:rPr lang="en-US" dirty="0" err="1"/>
              <a:t>sparticles</a:t>
            </a:r>
            <a:r>
              <a:rPr lang="en-US" dirty="0"/>
              <a:t>, i.e.                  and for </a:t>
            </a:r>
            <a:endParaRPr lang="el-GR" dirty="0"/>
          </a:p>
          <a:p>
            <a:r>
              <a:rPr lang="en-US" dirty="0"/>
              <a:t>                  , the masses are at their current bounds.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29CFFCA9-819A-449E-B6F7-49224113B9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092560"/>
              </p:ext>
            </p:extLst>
          </p:nvPr>
        </p:nvGraphicFramePr>
        <p:xfrm>
          <a:off x="6919875" y="3695445"/>
          <a:ext cx="3270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5" name="Equation" r:id="rId9" imgW="203040" imgH="228600" progId="Equation.DSMT4">
                  <p:embed/>
                </p:oleObj>
              </mc:Choice>
              <mc:Fallback>
                <p:oleObj name="Equation" r:id="rId9" imgW="20304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233B2EB-4CCD-49AE-A4AF-75948BB02F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19875" y="3695445"/>
                        <a:ext cx="327025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D878F1A4-C4AC-4A19-9216-287BC1BCBC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397984"/>
              </p:ext>
            </p:extLst>
          </p:nvPr>
        </p:nvGraphicFramePr>
        <p:xfrm>
          <a:off x="6824362" y="4526756"/>
          <a:ext cx="11001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6" name="Equation" r:id="rId11" imgW="685800" imgH="228600" progId="Equation.DSMT4">
                  <p:embed/>
                </p:oleObj>
              </mc:Choice>
              <mc:Fallback>
                <p:oleObj name="Equation" r:id="rId11" imgW="685800" imgH="2286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0DCCAF0E-6EC4-42B3-975C-C57F24EF4F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24362" y="4526756"/>
                        <a:ext cx="1100137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59E7316B-DF3C-4D16-99E4-67AF014CD8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761023"/>
              </p:ext>
            </p:extLst>
          </p:nvPr>
        </p:nvGraphicFramePr>
        <p:xfrm>
          <a:off x="7157773" y="4250822"/>
          <a:ext cx="98107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7" name="Equation" r:id="rId13" imgW="609480" imgH="228600" progId="Equation.DSMT4">
                  <p:embed/>
                </p:oleObj>
              </mc:Choice>
              <mc:Fallback>
                <p:oleObj name="Equation" r:id="rId13" imgW="609480" imgH="2286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0DCCAF0E-6EC4-42B3-975C-C57F24EF4F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57773" y="4250822"/>
                        <a:ext cx="981075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122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561DC-BBD7-4F87-96F1-675F1FC88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DC7704-3FA1-423C-8FB2-E60A1AD7C438}"/>
              </a:ext>
            </a:extLst>
          </p:cNvPr>
          <p:cNvSpPr txBox="1">
            <a:spLocks/>
          </p:cNvSpPr>
          <p:nvPr/>
        </p:nvSpPr>
        <p:spPr bwMode="auto">
          <a:xfrm>
            <a:off x="838200" y="1981200"/>
            <a:ext cx="7777163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3000" indent="-2565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275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69500" indent="-2565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275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26000" indent="-2565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275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282500" indent="-2565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275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421606" indent="-275035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275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764506" indent="-275035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275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107406" indent="-275035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275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450306" indent="-275035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275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kern="0" dirty="0"/>
              <a:t>       </a:t>
            </a:r>
            <a:r>
              <a:rPr lang="en-US" kern="0" dirty="0" err="1">
                <a:solidFill>
                  <a:srgbClr val="0070C0"/>
                </a:solidFill>
              </a:rPr>
              <a:t>i</a:t>
            </a:r>
            <a:r>
              <a:rPr lang="en-US" kern="0" dirty="0">
                <a:solidFill>
                  <a:srgbClr val="0070C0"/>
                </a:solidFill>
              </a:rPr>
              <a:t>)</a:t>
            </a:r>
            <a:r>
              <a:rPr lang="en-US" kern="0" dirty="0"/>
              <a:t> U(1) FN </a:t>
            </a:r>
            <a:r>
              <a:rPr lang="en-US" kern="0" dirty="0">
                <a:solidFill>
                  <a:srgbClr val="E38052"/>
                </a:solidFill>
              </a:rPr>
              <a:t>without </a:t>
            </a:r>
            <a:r>
              <a:rPr lang="en-US" kern="0" dirty="0"/>
              <a:t>CPV:                              </a:t>
            </a:r>
            <a:r>
              <a:rPr lang="en-US" kern="0" dirty="0">
                <a:solidFill>
                  <a:srgbClr val="FF0000"/>
                </a:solidFill>
              </a:rPr>
              <a:t>ii) </a:t>
            </a:r>
            <a:r>
              <a:rPr lang="en-US" kern="0" dirty="0"/>
              <a:t>U(1) FN </a:t>
            </a:r>
            <a:r>
              <a:rPr lang="en-US" kern="0" dirty="0">
                <a:solidFill>
                  <a:srgbClr val="E38052"/>
                </a:solidFill>
              </a:rPr>
              <a:t>with</a:t>
            </a:r>
            <a:r>
              <a:rPr lang="en-US" kern="0" dirty="0"/>
              <a:t> CPV: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kern="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kern="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kern="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kern="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kern="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kern="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kern="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kern="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kern="0" dirty="0"/>
              <a:t>Similar results are valid for the disoriented A-terms scenario providing rather large trilinear couplings (above 10 </a:t>
            </a:r>
            <a:r>
              <a:rPr lang="en-US" kern="0" dirty="0" err="1"/>
              <a:t>TeV</a:t>
            </a:r>
            <a:r>
              <a:rPr lang="en-US" kern="0" dirty="0"/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B50D134-643E-4B8B-8E37-4C9A989CD165}"/>
                  </a:ext>
                </a:extLst>
              </p:cNvPr>
              <p:cNvSpPr/>
              <p:nvPr/>
            </p:nvSpPr>
            <p:spPr>
              <a:xfrm>
                <a:off x="650533" y="1260629"/>
                <a:ext cx="1081193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b="1" i="1" ker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l-GR" sz="2800" b="1" i="1" kern="0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sz="2800" b="1" i="1" kern="0">
                            <a:latin typeface="Cambria Math" panose="02040503050406030204" pitchFamily="18" charset="0"/>
                          </a:rPr>
                          <m:t>𝑲</m:t>
                        </m:r>
                      </m:sub>
                      <m:sup>
                        <m:r>
                          <a:rPr lang="en-US" sz="2800" b="1" i="1" ker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b="1" dirty="0"/>
                  <a:t>/</a:t>
                </a:r>
                <a:r>
                  <a:rPr lang="el-GR" sz="2800" b="1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 b="1" i="1" dirty="0"/>
                      <m:t>ε</m:t>
                    </m:r>
                    <m:r>
                      <m:rPr>
                        <m:nor/>
                      </m:rPr>
                      <a:rPr lang="el-GR" sz="2800" b="1" i="1" baseline="-25000" dirty="0"/>
                      <m:t>Κ</m:t>
                    </m:r>
                  </m:oMath>
                </a14:m>
                <a:endParaRPr lang="en-US" sz="2800" b="1" i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B50D134-643E-4B8B-8E37-4C9A989CD1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33" y="1260629"/>
                <a:ext cx="1081193" cy="800219"/>
              </a:xfrm>
              <a:prstGeom prst="rect">
                <a:avLst/>
              </a:prstGeom>
              <a:blipFill>
                <a:blip r:embed="rId3"/>
                <a:stretch>
                  <a:fillRect t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id="{D90BFB7D-09C2-4D48-856C-D50FE471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510" y="1318274"/>
            <a:ext cx="7777163" cy="792434"/>
          </a:xfrm>
        </p:spPr>
        <p:txBody>
          <a:bodyPr/>
          <a:lstStyle/>
          <a:p>
            <a:r>
              <a:rPr lang="en-US" dirty="0"/>
              <a:t>   well beyond the </a:t>
            </a:r>
            <a:r>
              <a:rPr lang="en-US" dirty="0" err="1"/>
              <a:t>TeV</a:t>
            </a:r>
            <a:r>
              <a:rPr lang="en-US" dirty="0"/>
              <a:t> scale.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102793-A2F8-49A1-8FF8-1845F24A7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690" y="2482977"/>
            <a:ext cx="4114800" cy="30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BDC599-E3EE-461F-92C8-2DC68ABC3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3005" y="2448718"/>
            <a:ext cx="3927139" cy="3082259"/>
          </a:xfrm>
          <a:prstGeom prst="rect">
            <a:avLst/>
          </a:prstGeom>
        </p:spPr>
      </p:pic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29E20F9-8EBB-49F7-8AD3-EB6C2C11AE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145921"/>
              </p:ext>
            </p:extLst>
          </p:nvPr>
        </p:nvGraphicFramePr>
        <p:xfrm>
          <a:off x="2355551" y="5456752"/>
          <a:ext cx="3270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6" name="Equation" r:id="rId6" imgW="203040" imgH="228600" progId="Equation.DSMT4">
                  <p:embed/>
                </p:oleObj>
              </mc:Choice>
              <mc:Fallback>
                <p:oleObj name="Equation" r:id="rId6" imgW="20304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233B2EB-4CCD-49AE-A4AF-75948BB02F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55551" y="5456752"/>
                        <a:ext cx="327025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3EE074D4-E97B-4354-B6AA-C97F4E4177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240288"/>
              </p:ext>
            </p:extLst>
          </p:nvPr>
        </p:nvGraphicFramePr>
        <p:xfrm>
          <a:off x="6806574" y="5461661"/>
          <a:ext cx="3270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7" name="Equation" r:id="rId8" imgW="203040" imgH="228600" progId="Equation.DSMT4">
                  <p:embed/>
                </p:oleObj>
              </mc:Choice>
              <mc:Fallback>
                <p:oleObj name="Equation" r:id="rId8" imgW="203040" imgH="2286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B29E20F9-8EBB-49F7-8AD3-EB6C2C11AE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06574" y="5461661"/>
                        <a:ext cx="327025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EC1597E-FE83-41BD-9BF2-1A150C9E20BC}"/>
                  </a:ext>
                </a:extLst>
              </p:cNvPr>
              <p:cNvSpPr/>
              <p:nvPr/>
            </p:nvSpPr>
            <p:spPr>
              <a:xfrm>
                <a:off x="4484111" y="3446030"/>
                <a:ext cx="480581" cy="678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3429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EC1597E-FE83-41BD-9BF2-1A150C9E2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111" y="3446030"/>
                <a:ext cx="480581" cy="6785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C9A322C-B3C5-4B8E-A1D8-75E96697D7EB}"/>
                  </a:ext>
                </a:extLst>
              </p:cNvPr>
              <p:cNvSpPr/>
              <p:nvPr/>
            </p:nvSpPr>
            <p:spPr>
              <a:xfrm>
                <a:off x="35109" y="3446029"/>
                <a:ext cx="480581" cy="6785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3429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C9A322C-B3C5-4B8E-A1D8-75E96697D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9" y="3446029"/>
                <a:ext cx="480581" cy="6785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800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95288" y="2667000"/>
            <a:ext cx="8650287" cy="3722688"/>
          </a:xfrm>
          <a:noFill/>
          <a:ln>
            <a:noFill/>
          </a:ln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Motivation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SM flavor-changing processes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Consistency of the EFT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</a:t>
            </a:r>
            <a:r>
              <a:rPr lang="en-US" b="1" dirty="0"/>
              <a:t>&amp; Future outlook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3962400"/>
            <a:ext cx="3505200" cy="304800"/>
          </a:xfrm>
          <a:prstGeom prst="rect">
            <a:avLst/>
          </a:prstGeom>
          <a:solidFill>
            <a:srgbClr val="FFFF00">
              <a:alpha val="33725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68805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&amp; Future outlook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50287" cy="372268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DEB0FC-6916-4F33-A814-4A1E927F0508}"/>
              </a:ext>
            </a:extLst>
          </p:cNvPr>
          <p:cNvSpPr txBox="1">
            <a:spLocks/>
          </p:cNvSpPr>
          <p:nvPr/>
        </p:nvSpPr>
        <p:spPr bwMode="auto">
          <a:xfrm>
            <a:off x="683419" y="2205040"/>
            <a:ext cx="7777163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3000" indent="-2565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275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769500" indent="-2565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275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026000" indent="-2565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275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282500" indent="-256500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275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421606" indent="-275035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275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1764506" indent="-275035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275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2107406" indent="-275035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275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2450306" indent="-275035" algn="l" rtl="0" eaLnBrk="1" fontAlgn="base" hangingPunct="1">
              <a:spcBef>
                <a:spcPct val="40000"/>
              </a:spcBef>
              <a:spcAft>
                <a:spcPct val="0"/>
              </a:spcAft>
              <a:buFont typeface="Arial" charset="0"/>
              <a:buChar char="–"/>
              <a:defRPr sz="1275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kern="0" dirty="0"/>
              <a:t>In “pessimistic” scenarios, such as MFV or U(2), current bounds from direct searches prevent visible effects in flavor observables (with realistic precision).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kern="0" dirty="0"/>
              <a:t>Nevertheless, some observables have the potential to probe SUSY well beyond the reach of direct searches </a:t>
            </a:r>
            <a:r>
              <a:rPr lang="en-US" b="1" u="sng" kern="0" dirty="0"/>
              <a:t>even for motivated </a:t>
            </a:r>
            <a:r>
              <a:rPr lang="en-US" b="1" u="sng" kern="0" dirty="0" err="1"/>
              <a:t>flavour</a:t>
            </a:r>
            <a:r>
              <a:rPr lang="en-US" b="1" u="sng" kern="0" dirty="0"/>
              <a:t> models</a:t>
            </a:r>
            <a:r>
              <a:rPr lang="en-US" kern="0" dirty="0"/>
              <a:t>.</a:t>
            </a:r>
          </a:p>
          <a:p>
            <a:r>
              <a:rPr lang="en-US" kern="0" dirty="0"/>
              <a:t>      </a:t>
            </a:r>
            <a:r>
              <a:rPr lang="en-US" dirty="0"/>
              <a:t>⇒ WORTH TO IMPROVE ON SM ERRORS</a:t>
            </a:r>
            <a:endParaRPr lang="en-US" kern="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kern="0" dirty="0"/>
              <a:t>As expected, there is no hope to account for B-physics anomalies.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i="1" kern="0" dirty="0"/>
              <a:t>Still in progress</a:t>
            </a:r>
            <a:r>
              <a:rPr lang="en-US" kern="0" dirty="0"/>
              <a:t>: More detailed analysis of the correlations between the different observables within the scope of the “promising” scenarios for the high-scale limit.</a:t>
            </a:r>
          </a:p>
        </p:txBody>
      </p:sp>
    </p:spTree>
    <p:extLst>
      <p:ext uri="{BB962C8B-B14F-4D97-AF65-F5344CB8AC3E}">
        <p14:creationId xmlns:p14="http://schemas.microsoft.com/office/powerpoint/2010/main" val="122300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7850981" cy="865186"/>
          </a:xfrm>
        </p:spPr>
        <p:txBody>
          <a:bodyPr/>
          <a:lstStyle/>
          <a:p>
            <a:r>
              <a:rPr lang="en-US" sz="4000" dirty="0"/>
              <a:t> </a:t>
            </a:r>
            <a:r>
              <a:rPr lang="en-US" sz="4000" dirty="0">
                <a:latin typeface="Blackadder ITC" panose="04020505051007020D02" pitchFamily="82" charset="0"/>
              </a:rPr>
              <a:t>Thank you!!!!</a:t>
            </a:r>
            <a:endParaRPr lang="de-DE" sz="4000" dirty="0">
              <a:latin typeface="Blackadder ITC" panose="04020505051007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hangingPunct="0">
              <a:buNone/>
            </a:pPr>
            <a:endParaRPr lang="en-US" dirty="0">
              <a:latin typeface="Century Gothic (Body)"/>
              <a:ea typeface="Andale Sans UI" pitchFamily="2"/>
              <a:cs typeface="Tahoma" pitchFamily="2"/>
            </a:endParaRPr>
          </a:p>
          <a:p>
            <a:pPr marL="0" indent="0" algn="ctr" hangingPunct="0">
              <a:buNone/>
            </a:pPr>
            <a:endParaRPr lang="en-US" dirty="0">
              <a:latin typeface="Century Gothic (Body)"/>
              <a:ea typeface="Andale Sans UI" pitchFamily="2"/>
              <a:cs typeface="Tahoma" pitchFamily="2"/>
            </a:endParaRPr>
          </a:p>
          <a:p>
            <a:pPr marL="0" indent="0" algn="ctr" hangingPunct="0">
              <a:buNone/>
            </a:pPr>
            <a:r>
              <a:rPr lang="en-US" sz="4400" dirty="0">
                <a:solidFill>
                  <a:srgbClr val="E38052"/>
                </a:solidFill>
                <a:ea typeface="Andale Sans UI" pitchFamily="2"/>
                <a:cs typeface="Tahoma" pitchFamily="2"/>
              </a:rPr>
              <a:t>QUESTIONS  ???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342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ADA3C82-E624-4F77-BD3C-2F1FAA2133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624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6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to look for SUSY traces???</a:t>
            </a:r>
            <a:endParaRPr lang="de-D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56" y="2057400"/>
            <a:ext cx="8650287" cy="3757613"/>
          </a:xfrm>
        </p:spPr>
        <p:txBody>
          <a:bodyPr/>
          <a:lstStyle/>
          <a:p>
            <a:pPr marL="342900" lvl="0" indent="-342900">
              <a:buClr>
                <a:srgbClr val="1F407A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Unfortunately, there is no signal of SUSY in the LHC yet.</a:t>
            </a:r>
          </a:p>
          <a:p>
            <a:pPr marL="342900" lvl="0" indent="-342900">
              <a:buClr>
                <a:srgbClr val="1F407A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 current bounds are set for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squarks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1.5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ii) </a:t>
            </a:r>
            <a:r>
              <a:rPr lang="en-US" sz="18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sleptons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400 GeV, </a:t>
            </a:r>
          </a:p>
          <a:p>
            <a:pPr lvl="0">
              <a:buClr>
                <a:srgbClr val="1F407A"/>
              </a:buClr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iii)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gluino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~2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iv)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chargino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300 GeV.</a:t>
            </a:r>
          </a:p>
          <a:p>
            <a:pPr marL="400050" indent="-400050">
              <a:buClr>
                <a:srgbClr val="1F407A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SUSY could be just around the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corner OR not…</a:t>
            </a:r>
          </a:p>
          <a:p>
            <a:pPr marL="400050" indent="-400050">
              <a:buClr>
                <a:srgbClr val="1F407A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meantime, it is useful to extract any indirect information from low-energy probes.</a:t>
            </a:r>
          </a:p>
          <a:p>
            <a:pPr marL="400050" indent="-400050">
              <a:buClr>
                <a:srgbClr val="1F407A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Clr>
                <a:srgbClr val="1F407A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Explaining the masses and mixing of fermions remains a fundamental open problem in theoretical physics and SUSY makes it even more challenging by doubling the number of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flavoured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degrees of freedom.</a:t>
            </a:r>
          </a:p>
          <a:p>
            <a:pPr marL="400050" indent="-400050">
              <a:buClr>
                <a:srgbClr val="1F407A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BUT, one could see this either as a problem or as an opportunity!</a:t>
            </a:r>
          </a:p>
          <a:p>
            <a:pPr marL="400050" indent="-400050">
              <a:buClr>
                <a:srgbClr val="1F407A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1F407A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1F407A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15EE6-A6AF-4922-8267-77CB05E6857E}"/>
              </a:ext>
            </a:extLst>
          </p:cNvPr>
          <p:cNvSpPr txBox="1"/>
          <p:nvPr/>
        </p:nvSpPr>
        <p:spPr>
          <a:xfrm>
            <a:off x="6400801" y="2937597"/>
            <a:ext cx="2059782" cy="338554"/>
          </a:xfrm>
          <a:prstGeom prst="rect">
            <a:avLst/>
          </a:prstGeom>
          <a:solidFill>
            <a:srgbClr val="FEF9D3"/>
          </a:solidFill>
          <a:effectLst>
            <a:outerShdw blurRad="50800" dist="38100" dir="8100000" sx="105000" sy="105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hlinkClick r:id="rId2"/>
              </a:rPr>
              <a:t>Atlas – Public Results</a:t>
            </a:r>
            <a:endParaRPr lang="en-US" sz="1600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F04756B-C833-4AF0-B223-A6EF7C2E7A7D}"/>
              </a:ext>
            </a:extLst>
          </p:cNvPr>
          <p:cNvCxnSpPr>
            <a:cxnSpLocks/>
          </p:cNvCxnSpPr>
          <p:nvPr/>
        </p:nvCxnSpPr>
        <p:spPr bwMode="auto">
          <a:xfrm>
            <a:off x="1524000" y="4114800"/>
            <a:ext cx="685800" cy="228600"/>
          </a:xfrm>
          <a:prstGeom prst="curvedConnector3">
            <a:avLst/>
          </a:prstGeom>
          <a:ln w="38100"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D7F2481-3DA4-4557-B975-01650A46E455}"/>
              </a:ext>
            </a:extLst>
          </p:cNvPr>
          <p:cNvSpPr/>
          <p:nvPr/>
        </p:nvSpPr>
        <p:spPr bwMode="auto">
          <a:xfrm>
            <a:off x="2286000" y="4152900"/>
            <a:ext cx="1524000" cy="4953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Flavour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29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19" y="1268414"/>
            <a:ext cx="7777163" cy="792434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Flavour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physics observables (room for NP)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496DA65-1DCC-424F-AA18-AC7415C3C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716301"/>
              </p:ext>
            </p:extLst>
          </p:nvPr>
        </p:nvGraphicFramePr>
        <p:xfrm>
          <a:off x="380997" y="2338578"/>
          <a:ext cx="8381999" cy="1594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978">
                  <a:extLst>
                    <a:ext uri="{9D8B030D-6E8A-4147-A177-3AD203B41FA5}">
                      <a16:colId xmlns:a16="http://schemas.microsoft.com/office/drawing/2014/main" val="62327857"/>
                    </a:ext>
                  </a:extLst>
                </a:gridCol>
                <a:gridCol w="2837822">
                  <a:extLst>
                    <a:ext uri="{9D8B030D-6E8A-4147-A177-3AD203B41FA5}">
                      <a16:colId xmlns:a16="http://schemas.microsoft.com/office/drawing/2014/main" val="52067111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235671863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1710556730"/>
                    </a:ext>
                  </a:extLst>
                </a:gridCol>
              </a:tblGrid>
              <a:tr h="3442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Observable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Experiment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SM prediction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Exp</a:t>
                      </a:r>
                      <a:r>
                        <a:rPr lang="en-US" sz="2000" dirty="0"/>
                        <a:t>/SM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8010519"/>
                  </a:ext>
                </a:extLst>
              </a:tr>
              <a:tr h="399300">
                <a:tc>
                  <a:txBody>
                    <a:bodyPr/>
                    <a:lstStyle/>
                    <a:p>
                      <a:pPr algn="ctr"/>
                      <a:r>
                        <a:rPr lang="el-GR" sz="2000" i="1" dirty="0"/>
                        <a:t>ΔΜ</a:t>
                      </a:r>
                      <a:r>
                        <a:rPr lang="el-GR" sz="2000" i="1" baseline="-25000" dirty="0"/>
                        <a:t>Κ</a:t>
                      </a:r>
                      <a:endParaRPr lang="en-US" sz="2000" i="1" baseline="-25000" dirty="0"/>
                    </a:p>
                  </a:txBody>
                  <a:tcPr anchor="ctr">
                    <a:solidFill>
                      <a:srgbClr val="C8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(5.292</a:t>
                      </a:r>
                      <a:r>
                        <a:rPr lang="en-US" sz="2000" dirty="0"/>
                        <a:t> </a:t>
                      </a:r>
                      <a:r>
                        <a:rPr lang="el-GR" sz="2000" dirty="0"/>
                        <a:t>±</a:t>
                      </a:r>
                      <a:r>
                        <a:rPr lang="en-US" sz="2000" dirty="0"/>
                        <a:t> </a:t>
                      </a:r>
                      <a:r>
                        <a:rPr lang="el-GR" sz="2000" dirty="0"/>
                        <a:t>0.009)</a:t>
                      </a:r>
                      <a:r>
                        <a:rPr lang="en-US" sz="2000" dirty="0"/>
                        <a:t> </a:t>
                      </a:r>
                      <a:r>
                        <a:rPr lang="el-GR" sz="2000" dirty="0"/>
                        <a:t>×</a:t>
                      </a:r>
                      <a:r>
                        <a:rPr lang="en-US" sz="2000" dirty="0"/>
                        <a:t> </a:t>
                      </a:r>
                      <a:r>
                        <a:rPr lang="el-GR" sz="2000" dirty="0"/>
                        <a:t>10</a:t>
                      </a:r>
                      <a:r>
                        <a:rPr lang="el-GR" sz="2000" baseline="30000" dirty="0"/>
                        <a:t>-3</a:t>
                      </a:r>
                      <a:r>
                        <a:rPr lang="en-US" sz="2000" baseline="30000" dirty="0"/>
                        <a:t> </a:t>
                      </a:r>
                      <a:r>
                        <a:rPr lang="en-US" sz="2000" baseline="0" dirty="0" err="1"/>
                        <a:t>ps</a:t>
                      </a:r>
                      <a:r>
                        <a:rPr lang="el-GR" sz="2000" baseline="30000" dirty="0"/>
                        <a:t>-</a:t>
                      </a:r>
                      <a:r>
                        <a:rPr lang="en-US" sz="2000" baseline="30000" dirty="0"/>
                        <a:t>1</a:t>
                      </a:r>
                      <a:endParaRPr lang="en-US" sz="2000" baseline="0" dirty="0"/>
                    </a:p>
                  </a:txBody>
                  <a:tcPr anchor="ctr">
                    <a:solidFill>
                      <a:srgbClr val="C8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rgbClr val="C8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rgbClr val="C8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737007"/>
                  </a:ext>
                </a:extLst>
              </a:tr>
              <a:tr h="399300">
                <a:tc>
                  <a:txBody>
                    <a:bodyPr/>
                    <a:lstStyle/>
                    <a:p>
                      <a:pPr algn="ctr"/>
                      <a:r>
                        <a:rPr lang="el-GR" sz="2000" i="1" dirty="0"/>
                        <a:t>ε</a:t>
                      </a:r>
                      <a:r>
                        <a:rPr lang="el-GR" sz="2000" i="1" baseline="-25000" dirty="0"/>
                        <a:t>Κ</a:t>
                      </a:r>
                      <a:endParaRPr lang="en-US" sz="2000" i="1" dirty="0"/>
                    </a:p>
                  </a:txBody>
                  <a:tcPr anchor="ctr">
                    <a:solidFill>
                      <a:srgbClr val="C8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(2.229</a:t>
                      </a:r>
                      <a:r>
                        <a:rPr lang="en-US" sz="2000" dirty="0"/>
                        <a:t> </a:t>
                      </a:r>
                      <a:r>
                        <a:rPr lang="el-GR" sz="2000" dirty="0"/>
                        <a:t>±</a:t>
                      </a:r>
                      <a:r>
                        <a:rPr lang="en-US" sz="2000" dirty="0"/>
                        <a:t> </a:t>
                      </a:r>
                      <a:r>
                        <a:rPr lang="el-GR" sz="2000" dirty="0"/>
                        <a:t>0.010)</a:t>
                      </a:r>
                      <a:r>
                        <a:rPr lang="en-US" sz="2000" dirty="0"/>
                        <a:t> </a:t>
                      </a:r>
                      <a:r>
                        <a:rPr lang="el-GR" sz="2000" dirty="0"/>
                        <a:t>×</a:t>
                      </a:r>
                      <a:r>
                        <a:rPr lang="en-US" sz="2000" dirty="0"/>
                        <a:t> </a:t>
                      </a:r>
                      <a:r>
                        <a:rPr lang="el-GR" sz="2000" dirty="0"/>
                        <a:t>10</a:t>
                      </a:r>
                      <a:r>
                        <a:rPr lang="el-GR" sz="2000" baseline="30000" dirty="0"/>
                        <a:t>-3</a:t>
                      </a:r>
                      <a:endParaRPr lang="en-US" sz="2000" baseline="0" dirty="0"/>
                    </a:p>
                  </a:txBody>
                  <a:tcPr anchor="ctr">
                    <a:solidFill>
                      <a:srgbClr val="C8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(1.91</a:t>
                      </a:r>
                      <a:r>
                        <a:rPr lang="en-US" sz="2000" dirty="0"/>
                        <a:t> </a:t>
                      </a:r>
                      <a:r>
                        <a:rPr lang="el-GR" sz="2000" dirty="0"/>
                        <a:t>±</a:t>
                      </a:r>
                      <a:r>
                        <a:rPr lang="en-US" sz="2000" dirty="0"/>
                        <a:t> </a:t>
                      </a:r>
                      <a:r>
                        <a:rPr lang="el-GR" sz="2000" dirty="0"/>
                        <a:t>0.30)</a:t>
                      </a:r>
                      <a:r>
                        <a:rPr lang="en-US" sz="2000" dirty="0"/>
                        <a:t> </a:t>
                      </a:r>
                      <a:r>
                        <a:rPr lang="el-GR" sz="2000" dirty="0"/>
                        <a:t>×</a:t>
                      </a:r>
                      <a:r>
                        <a:rPr lang="en-US" sz="2000" dirty="0"/>
                        <a:t> </a:t>
                      </a:r>
                      <a:r>
                        <a:rPr lang="el-GR" sz="2000" dirty="0"/>
                        <a:t>10</a:t>
                      </a:r>
                      <a:r>
                        <a:rPr lang="el-GR" sz="2000" baseline="30000" dirty="0"/>
                        <a:t>-3</a:t>
                      </a:r>
                      <a:endParaRPr lang="en-US" sz="2000" baseline="0" dirty="0"/>
                    </a:p>
                  </a:txBody>
                  <a:tcPr anchor="ctr">
                    <a:solidFill>
                      <a:srgbClr val="C8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  <a:r>
                        <a:rPr lang="el-GR" sz="2000" dirty="0"/>
                        <a:t>.91</a:t>
                      </a:r>
                      <a:r>
                        <a:rPr lang="en-US" sz="2000" dirty="0"/>
                        <a:t> </a:t>
                      </a:r>
                      <a:r>
                        <a:rPr lang="el-GR" sz="2000" dirty="0"/>
                        <a:t>±</a:t>
                      </a:r>
                      <a:r>
                        <a:rPr lang="en-US" sz="2000" dirty="0"/>
                        <a:t> </a:t>
                      </a:r>
                      <a:r>
                        <a:rPr lang="el-GR" sz="2000" dirty="0"/>
                        <a:t>0.</a:t>
                      </a:r>
                      <a:r>
                        <a:rPr lang="en-US" sz="2000" dirty="0"/>
                        <a:t>18</a:t>
                      </a:r>
                    </a:p>
                  </a:txBody>
                  <a:tcPr anchor="ctr">
                    <a:solidFill>
                      <a:srgbClr val="C8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66256"/>
                  </a:ext>
                </a:extLst>
              </a:tr>
              <a:tr h="399300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i="1" dirty="0"/>
                        <a:t>ΔΜ</a:t>
                      </a:r>
                      <a:r>
                        <a:rPr lang="el-GR" sz="2000" i="1" baseline="-25000" dirty="0"/>
                        <a:t>Β</a:t>
                      </a:r>
                      <a:endParaRPr lang="en-US" sz="2000" i="1" baseline="-25000" dirty="0"/>
                    </a:p>
                  </a:txBody>
                  <a:tcPr anchor="ctr">
                    <a:solidFill>
                      <a:srgbClr val="C8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(</a:t>
                      </a:r>
                      <a:r>
                        <a:rPr lang="en-US" sz="2000" dirty="0"/>
                        <a:t>17.77 ± 0.12) </a:t>
                      </a:r>
                      <a:r>
                        <a:rPr lang="en-US" sz="2000" baseline="0" dirty="0" err="1"/>
                        <a:t>ps</a:t>
                      </a:r>
                      <a:r>
                        <a:rPr lang="el-GR" sz="2000" baseline="30000" dirty="0"/>
                        <a:t>-</a:t>
                      </a:r>
                      <a:r>
                        <a:rPr lang="en-US" sz="2000" baseline="30000" dirty="0"/>
                        <a:t>1</a:t>
                      </a:r>
                      <a:endParaRPr lang="en-US" sz="2000" dirty="0"/>
                    </a:p>
                  </a:txBody>
                  <a:tcPr anchor="ctr">
                    <a:solidFill>
                      <a:srgbClr val="C8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(18.3 ± 5.1) </a:t>
                      </a:r>
                      <a:r>
                        <a:rPr lang="en-US" sz="2000" baseline="0" dirty="0" err="1"/>
                        <a:t>ps</a:t>
                      </a:r>
                      <a:r>
                        <a:rPr lang="el-GR" sz="2000" baseline="30000" dirty="0"/>
                        <a:t>-</a:t>
                      </a:r>
                      <a:r>
                        <a:rPr lang="en-US" sz="2000" baseline="30000" dirty="0"/>
                        <a:t>1</a:t>
                      </a:r>
                      <a:endParaRPr lang="en-US" sz="2000" dirty="0"/>
                    </a:p>
                  </a:txBody>
                  <a:tcPr anchor="ctr">
                    <a:solidFill>
                      <a:srgbClr val="C8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0</a:t>
                      </a:r>
                      <a:r>
                        <a:rPr lang="el-GR" sz="2000" dirty="0"/>
                        <a:t>.9</a:t>
                      </a:r>
                      <a:r>
                        <a:rPr lang="en-US" sz="2000" dirty="0"/>
                        <a:t>7 </a:t>
                      </a:r>
                      <a:r>
                        <a:rPr lang="el-GR" sz="2000" dirty="0"/>
                        <a:t>±</a:t>
                      </a:r>
                      <a:r>
                        <a:rPr lang="en-US" sz="2000" dirty="0"/>
                        <a:t> </a:t>
                      </a:r>
                      <a:r>
                        <a:rPr lang="el-GR" sz="2000" dirty="0"/>
                        <a:t>0.</a:t>
                      </a:r>
                      <a:r>
                        <a:rPr lang="en-US" sz="2000" dirty="0"/>
                        <a:t>27</a:t>
                      </a:r>
                    </a:p>
                  </a:txBody>
                  <a:tcPr anchor="ctr">
                    <a:solidFill>
                      <a:srgbClr val="C8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610996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B23949-55B5-4907-A456-6A2E110A7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52" y="1831973"/>
            <a:ext cx="8650287" cy="3757613"/>
          </a:xfrm>
        </p:spPr>
        <p:txBody>
          <a:bodyPr/>
          <a:lstStyle/>
          <a:p>
            <a:pPr marL="514350" indent="-514350" algn="ctr">
              <a:buFont typeface="+mj-lt"/>
              <a:buAutoNum type="arabicParenR"/>
            </a:pPr>
            <a:r>
              <a:rPr lang="el-GR" sz="2800" b="1" i="1" dirty="0"/>
              <a:t>Δ</a:t>
            </a:r>
            <a:r>
              <a:rPr lang="de-DE" sz="2800" b="1" i="1" dirty="0"/>
              <a:t>F</a:t>
            </a:r>
            <a:r>
              <a:rPr lang="en-US" sz="2800" b="1" i="1" dirty="0"/>
              <a:t>=2 </a:t>
            </a:r>
            <a:r>
              <a:rPr lang="en-US" sz="2800" b="1" dirty="0"/>
              <a:t>processes</a:t>
            </a:r>
            <a:endParaRPr lang="de-DE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EF131-4B47-4CF3-BE5E-26DDD05E73F4}"/>
              </a:ext>
            </a:extLst>
          </p:cNvPr>
          <p:cNvSpPr txBox="1"/>
          <p:nvPr/>
        </p:nvSpPr>
        <p:spPr>
          <a:xfrm>
            <a:off x="1378882" y="4317327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SM: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BC7BD-4825-40AE-ACEE-C4D5D1247D78}"/>
              </a:ext>
            </a:extLst>
          </p:cNvPr>
          <p:cNvSpPr txBox="1"/>
          <p:nvPr/>
        </p:nvSpPr>
        <p:spPr>
          <a:xfrm>
            <a:off x="5506226" y="4480169"/>
            <a:ext cx="972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MSSM: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4ADA81-EA9B-483C-A9C2-97B5A1D10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123" y="4908155"/>
            <a:ext cx="2438740" cy="1743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05860B-DC64-4752-9B5E-DA6844755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284" y="4908155"/>
            <a:ext cx="2369844" cy="17433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F27C6D-7F06-40BB-9091-89ED7CDAE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68" y="4717927"/>
            <a:ext cx="2000529" cy="16480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CA2404-4692-4266-870B-70F9103983DB}"/>
              </a:ext>
            </a:extLst>
          </p:cNvPr>
          <p:cNvSpPr txBox="1"/>
          <p:nvPr/>
        </p:nvSpPr>
        <p:spPr>
          <a:xfrm>
            <a:off x="7085865" y="4033888"/>
            <a:ext cx="2058135" cy="830997"/>
          </a:xfrm>
          <a:prstGeom prst="rect">
            <a:avLst/>
          </a:prstGeom>
          <a:solidFill>
            <a:srgbClr val="FEF9D3"/>
          </a:solidFill>
          <a:effectLst>
            <a:outerShdw blurRad="50800" dist="38100" dir="8100000" sx="105000" sy="105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[</a:t>
            </a:r>
            <a:r>
              <a:rPr lang="en-US" sz="1600" dirty="0" err="1">
                <a:solidFill>
                  <a:schemeClr val="accent6"/>
                </a:solidFill>
              </a:rPr>
              <a:t>Altmannshofer</a:t>
            </a:r>
            <a:r>
              <a:rPr lang="en-US" sz="1600" dirty="0">
                <a:solidFill>
                  <a:schemeClr val="accent6"/>
                </a:solidFill>
              </a:rPr>
              <a:t>, Buras, Gori, </a:t>
            </a:r>
            <a:r>
              <a:rPr lang="en-US" sz="1600" dirty="0" err="1">
                <a:solidFill>
                  <a:schemeClr val="accent6"/>
                </a:solidFill>
              </a:rPr>
              <a:t>Paradisi</a:t>
            </a:r>
            <a:r>
              <a:rPr lang="en-US" sz="1600" dirty="0">
                <a:solidFill>
                  <a:schemeClr val="accent6"/>
                </a:solidFill>
              </a:rPr>
              <a:t>, Straub]</a:t>
            </a:r>
            <a:r>
              <a:rPr lang="en-US" sz="1600" dirty="0"/>
              <a:t> 0807.5039v2</a:t>
            </a:r>
          </a:p>
        </p:txBody>
      </p:sp>
    </p:spTree>
    <p:extLst>
      <p:ext uri="{BB962C8B-B14F-4D97-AF65-F5344CB8AC3E}">
        <p14:creationId xmlns:p14="http://schemas.microsoft.com/office/powerpoint/2010/main" val="260357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0BC9EE-AB57-4438-84C3-16E025F6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17" y="1375584"/>
            <a:ext cx="7777163" cy="792434"/>
          </a:xfrm>
        </p:spPr>
        <p:txBody>
          <a:bodyPr/>
          <a:lstStyle/>
          <a:p>
            <a:pPr marL="514350" indent="-514350" algn="ctr">
              <a:buFont typeface="+mj-lt"/>
              <a:buAutoNum type="arabicParenR" startAt="2"/>
            </a:pPr>
            <a:r>
              <a:rPr lang="el-GR" sz="2800" i="1" dirty="0">
                <a:solidFill>
                  <a:schemeClr val="tx1"/>
                </a:solidFill>
              </a:rPr>
              <a:t>Δ</a:t>
            </a:r>
            <a:r>
              <a:rPr lang="de-DE" sz="2800" i="1" dirty="0">
                <a:solidFill>
                  <a:schemeClr val="tx1"/>
                </a:solidFill>
              </a:rPr>
              <a:t>F</a:t>
            </a:r>
            <a:r>
              <a:rPr lang="en-US" sz="2800" i="1" dirty="0">
                <a:solidFill>
                  <a:schemeClr val="tx1"/>
                </a:solidFill>
              </a:rPr>
              <a:t>=1 </a:t>
            </a:r>
            <a:r>
              <a:rPr lang="en-US" sz="2800" dirty="0">
                <a:solidFill>
                  <a:schemeClr val="tx1"/>
                </a:solidFill>
              </a:rPr>
              <a:t>four-quark processes</a:t>
            </a:r>
            <a:endParaRPr lang="de-DE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81CA67B-4D82-4920-BE1C-71271ECA23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6609448"/>
                  </p:ext>
                </p:extLst>
              </p:nvPr>
            </p:nvGraphicFramePr>
            <p:xfrm>
              <a:off x="228600" y="2057400"/>
              <a:ext cx="8610600" cy="11364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3196">
                      <a:extLst>
                        <a:ext uri="{9D8B030D-6E8A-4147-A177-3AD203B41FA5}">
                          <a16:colId xmlns:a16="http://schemas.microsoft.com/office/drawing/2014/main" val="62327857"/>
                        </a:ext>
                      </a:extLst>
                    </a:gridCol>
                    <a:gridCol w="2915217">
                      <a:extLst>
                        <a:ext uri="{9D8B030D-6E8A-4147-A177-3AD203B41FA5}">
                          <a16:colId xmlns:a16="http://schemas.microsoft.com/office/drawing/2014/main" val="520671118"/>
                        </a:ext>
                      </a:extLst>
                    </a:gridCol>
                    <a:gridCol w="2348346">
                      <a:extLst>
                        <a:ext uri="{9D8B030D-6E8A-4147-A177-3AD203B41FA5}">
                          <a16:colId xmlns:a16="http://schemas.microsoft.com/office/drawing/2014/main" val="2235671863"/>
                        </a:ext>
                      </a:extLst>
                    </a:gridCol>
                    <a:gridCol w="1643841">
                      <a:extLst>
                        <a:ext uri="{9D8B030D-6E8A-4147-A177-3AD203B41FA5}">
                          <a16:colId xmlns:a16="http://schemas.microsoft.com/office/drawing/2014/main" val="171055673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observable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Experiment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SM prediction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/>
                            <a:t>Exp</a:t>
                          </a:r>
                          <a:r>
                            <a:rPr lang="en-US" sz="2000" dirty="0"/>
                            <a:t>/SM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8010519"/>
                      </a:ext>
                    </a:extLst>
                  </a:tr>
                  <a:tr h="74022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l-GR" sz="2000" b="0" i="1" smtClean="0"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nor/>
                                          </m:rPr>
                                          <a:rPr lang="el-GR" sz="2000" i="1" baseline="-25000" dirty="0" smtClean="0"/>
                                          <m:t>Κ</m:t>
                                        </m:r>
                                      </m:sub>
                                      <m:sup>
                                        <m:r>
                                          <a:rPr lang="el-GR" sz="20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  <m:r>
                                      <m:rPr>
                                        <m:nor/>
                                      </m:rPr>
                                      <a:rPr lang="en-US" sz="2000" i="1" dirty="0" smtClean="0"/>
                                      <m:t> 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l-GR" sz="2000" i="1" dirty="0" smtClean="0"/>
                                      <m:t>ε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l-GR" sz="2000" i="1" baseline="-25000" dirty="0" smtClean="0"/>
                                      <m:t>Κ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i="1" dirty="0" smtClean="0"/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>
                        <a:solidFill>
                          <a:srgbClr val="C8CE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(16.6 ± 2.3) × </a:t>
                          </a:r>
                          <a:r>
                            <a:rPr lang="el-GR" sz="2000" dirty="0"/>
                            <a:t>10</a:t>
                          </a:r>
                          <a:r>
                            <a:rPr lang="el-GR" sz="2000" baseline="30000" dirty="0"/>
                            <a:t>-4</a:t>
                          </a:r>
                          <a:endParaRPr lang="en-US" sz="2000" baseline="0" dirty="0"/>
                        </a:p>
                      </a:txBody>
                      <a:tcPr anchor="ctr">
                        <a:solidFill>
                          <a:srgbClr val="C8CE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 </a:t>
                          </a:r>
                          <a:r>
                            <a:rPr lang="el-GR" sz="2000" dirty="0"/>
                            <a:t>(1.06</a:t>
                          </a:r>
                          <a:r>
                            <a:rPr lang="en-US" sz="2000" dirty="0"/>
                            <a:t> </a:t>
                          </a:r>
                          <a:r>
                            <a:rPr lang="el-GR" sz="2000" dirty="0"/>
                            <a:t>±</a:t>
                          </a:r>
                          <a:r>
                            <a:rPr lang="en-US" sz="2000" dirty="0"/>
                            <a:t> </a:t>
                          </a:r>
                          <a:r>
                            <a:rPr lang="el-GR" sz="2000" dirty="0"/>
                            <a:t>5.07)</a:t>
                          </a:r>
                          <a:r>
                            <a:rPr lang="en-US" sz="2000" dirty="0"/>
                            <a:t> × </a:t>
                          </a:r>
                          <a:r>
                            <a:rPr lang="el-GR" sz="2000" dirty="0"/>
                            <a:t>10</a:t>
                          </a:r>
                          <a:r>
                            <a:rPr lang="el-GR" sz="2000" baseline="30000" dirty="0"/>
                            <a:t>-4</a:t>
                          </a:r>
                          <a:endParaRPr lang="en-US" sz="2000" dirty="0"/>
                        </a:p>
                      </a:txBody>
                      <a:tcPr anchor="ctr">
                        <a:solidFill>
                          <a:srgbClr val="C8CE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~ 3 </a:t>
                          </a:r>
                        </a:p>
                        <a:p>
                          <a:pPr algn="ctr"/>
                          <a:r>
                            <a:rPr lang="en-US" sz="2000" dirty="0"/>
                            <a:t>(but large err.)</a:t>
                          </a:r>
                        </a:p>
                      </a:txBody>
                      <a:tcPr anchor="ctr">
                        <a:solidFill>
                          <a:srgbClr val="C8CED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94925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681CA67B-4D82-4920-BE1C-71271ECA23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6609448"/>
                  </p:ext>
                </p:extLst>
              </p:nvPr>
            </p:nvGraphicFramePr>
            <p:xfrm>
              <a:off x="228600" y="2057400"/>
              <a:ext cx="8610600" cy="11364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03196">
                      <a:extLst>
                        <a:ext uri="{9D8B030D-6E8A-4147-A177-3AD203B41FA5}">
                          <a16:colId xmlns:a16="http://schemas.microsoft.com/office/drawing/2014/main" val="62327857"/>
                        </a:ext>
                      </a:extLst>
                    </a:gridCol>
                    <a:gridCol w="2915217">
                      <a:extLst>
                        <a:ext uri="{9D8B030D-6E8A-4147-A177-3AD203B41FA5}">
                          <a16:colId xmlns:a16="http://schemas.microsoft.com/office/drawing/2014/main" val="520671118"/>
                        </a:ext>
                      </a:extLst>
                    </a:gridCol>
                    <a:gridCol w="2348346">
                      <a:extLst>
                        <a:ext uri="{9D8B030D-6E8A-4147-A177-3AD203B41FA5}">
                          <a16:colId xmlns:a16="http://schemas.microsoft.com/office/drawing/2014/main" val="2235671863"/>
                        </a:ext>
                      </a:extLst>
                    </a:gridCol>
                    <a:gridCol w="1643841">
                      <a:extLst>
                        <a:ext uri="{9D8B030D-6E8A-4147-A177-3AD203B41FA5}">
                          <a16:colId xmlns:a16="http://schemas.microsoft.com/office/drawing/2014/main" val="171055673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observable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Experiment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SM prediction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err="1"/>
                            <a:t>Exp</a:t>
                          </a:r>
                          <a:r>
                            <a:rPr lang="en-US" sz="2000" dirty="0"/>
                            <a:t>/SM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8010519"/>
                      </a:ext>
                    </a:extLst>
                  </a:tr>
                  <a:tr h="7402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58" t="-57377" r="-408244" b="-122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(16.6 ± 2.3) × </a:t>
                          </a:r>
                          <a:r>
                            <a:rPr lang="el-GR" sz="2000" dirty="0"/>
                            <a:t>10</a:t>
                          </a:r>
                          <a:r>
                            <a:rPr lang="el-GR" sz="2000" baseline="30000" dirty="0"/>
                            <a:t>-4</a:t>
                          </a:r>
                          <a:endParaRPr lang="en-US" sz="2000" baseline="0" dirty="0"/>
                        </a:p>
                      </a:txBody>
                      <a:tcPr anchor="ctr">
                        <a:solidFill>
                          <a:srgbClr val="C8CE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 </a:t>
                          </a:r>
                          <a:r>
                            <a:rPr lang="el-GR" sz="2000" dirty="0"/>
                            <a:t>(1.06</a:t>
                          </a:r>
                          <a:r>
                            <a:rPr lang="en-US" sz="2000" dirty="0"/>
                            <a:t> </a:t>
                          </a:r>
                          <a:r>
                            <a:rPr lang="el-GR" sz="2000" dirty="0"/>
                            <a:t>±</a:t>
                          </a:r>
                          <a:r>
                            <a:rPr lang="en-US" sz="2000" dirty="0"/>
                            <a:t> </a:t>
                          </a:r>
                          <a:r>
                            <a:rPr lang="el-GR" sz="2000" dirty="0"/>
                            <a:t>5.07)</a:t>
                          </a:r>
                          <a:r>
                            <a:rPr lang="en-US" sz="2000" dirty="0"/>
                            <a:t> × </a:t>
                          </a:r>
                          <a:r>
                            <a:rPr lang="el-GR" sz="2000" dirty="0"/>
                            <a:t>10</a:t>
                          </a:r>
                          <a:r>
                            <a:rPr lang="el-GR" sz="2000" baseline="30000" dirty="0"/>
                            <a:t>-4</a:t>
                          </a:r>
                          <a:endParaRPr lang="en-US" sz="2000" dirty="0"/>
                        </a:p>
                      </a:txBody>
                      <a:tcPr anchor="ctr">
                        <a:solidFill>
                          <a:srgbClr val="C8CE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~ 3 </a:t>
                          </a:r>
                        </a:p>
                        <a:p>
                          <a:pPr algn="ctr"/>
                          <a:r>
                            <a:rPr lang="en-US" sz="2000" dirty="0"/>
                            <a:t>(but large err.)</a:t>
                          </a:r>
                        </a:p>
                      </a:txBody>
                      <a:tcPr anchor="ctr">
                        <a:solidFill>
                          <a:srgbClr val="C8CED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594925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8F6150A-CB5D-488C-9B05-DCD1F890B1D8}"/>
              </a:ext>
            </a:extLst>
          </p:cNvPr>
          <p:cNvSpPr txBox="1"/>
          <p:nvPr/>
        </p:nvSpPr>
        <p:spPr>
          <a:xfrm>
            <a:off x="1942538" y="366413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SM: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1B20D-2878-457A-B0D5-C19AA35AF54A}"/>
              </a:ext>
            </a:extLst>
          </p:cNvPr>
          <p:cNvSpPr txBox="1"/>
          <p:nvPr/>
        </p:nvSpPr>
        <p:spPr>
          <a:xfrm>
            <a:off x="6150373" y="3962400"/>
            <a:ext cx="972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MSSM: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BD9772-3366-4787-8290-F03C90D55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656" y="4246729"/>
            <a:ext cx="2353003" cy="17939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0D6E4E-F091-42C1-BCF4-FDE4D01B2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7259" y="4364062"/>
            <a:ext cx="1895740" cy="16766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3C75BC-BEF4-4B0C-A75C-FCBDBF7428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493" y="4052662"/>
            <a:ext cx="1933845" cy="19243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CF8215-4061-4F7C-A9DD-EC3D45231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7338" y="4052662"/>
            <a:ext cx="1861718" cy="19243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216AB1-AF94-4902-A250-8E801BF9C9E0}"/>
              </a:ext>
            </a:extLst>
          </p:cNvPr>
          <p:cNvSpPr txBox="1"/>
          <p:nvPr/>
        </p:nvSpPr>
        <p:spPr>
          <a:xfrm>
            <a:off x="6781801" y="3238544"/>
            <a:ext cx="2210534" cy="584775"/>
          </a:xfrm>
          <a:prstGeom prst="rect">
            <a:avLst/>
          </a:prstGeom>
          <a:solidFill>
            <a:srgbClr val="FEF9D3"/>
          </a:solidFill>
          <a:effectLst>
            <a:outerShdw blurRad="50800" dist="38100" dir="8100000" sx="105000" sy="105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[</a:t>
            </a:r>
            <a:r>
              <a:rPr lang="en-US" sz="1600" dirty="0" err="1">
                <a:solidFill>
                  <a:schemeClr val="accent6"/>
                </a:solidFill>
              </a:rPr>
              <a:t>Kitahara</a:t>
            </a:r>
            <a:r>
              <a:rPr lang="en-US" sz="1600" dirty="0">
                <a:solidFill>
                  <a:schemeClr val="accent6"/>
                </a:solidFill>
              </a:rPr>
              <a:t>, </a:t>
            </a:r>
            <a:r>
              <a:rPr lang="en-US" sz="1600" dirty="0" err="1">
                <a:solidFill>
                  <a:schemeClr val="accent6"/>
                </a:solidFill>
              </a:rPr>
              <a:t>Nierste</a:t>
            </a:r>
            <a:r>
              <a:rPr lang="en-US" sz="1600" dirty="0">
                <a:solidFill>
                  <a:schemeClr val="accent6"/>
                </a:solidFill>
              </a:rPr>
              <a:t>, Tremper]</a:t>
            </a:r>
            <a:r>
              <a:rPr lang="en-US" sz="1600" dirty="0"/>
              <a:t> 1607.06727v2</a:t>
            </a:r>
          </a:p>
        </p:txBody>
      </p:sp>
    </p:spTree>
    <p:extLst>
      <p:ext uri="{BB962C8B-B14F-4D97-AF65-F5344CB8AC3E}">
        <p14:creationId xmlns:p14="http://schemas.microsoft.com/office/powerpoint/2010/main" val="2240168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0BC9EE-AB57-4438-84C3-16E025F6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18" y="1343367"/>
            <a:ext cx="7777163" cy="792434"/>
          </a:xfrm>
        </p:spPr>
        <p:txBody>
          <a:bodyPr/>
          <a:lstStyle/>
          <a:p>
            <a:pPr marL="514350" indent="-514350" algn="ctr">
              <a:buFont typeface="+mj-lt"/>
              <a:buAutoNum type="arabicParenR" startAt="3"/>
            </a:pPr>
            <a:r>
              <a:rPr lang="el-GR" sz="2800" i="1" dirty="0">
                <a:solidFill>
                  <a:schemeClr val="tx1"/>
                </a:solidFill>
              </a:rPr>
              <a:t>Δ</a:t>
            </a:r>
            <a:r>
              <a:rPr lang="de-DE" sz="2800" i="1" dirty="0">
                <a:solidFill>
                  <a:schemeClr val="tx1"/>
                </a:solidFill>
              </a:rPr>
              <a:t>F</a:t>
            </a:r>
            <a:r>
              <a:rPr lang="en-US" sz="2800" i="1" dirty="0">
                <a:solidFill>
                  <a:schemeClr val="tx1"/>
                </a:solidFill>
              </a:rPr>
              <a:t>=1 </a:t>
            </a:r>
            <a:r>
              <a:rPr lang="en-US" sz="2800" dirty="0">
                <a:solidFill>
                  <a:schemeClr val="tx1"/>
                </a:solidFill>
              </a:rPr>
              <a:t>radiative processes</a:t>
            </a:r>
            <a:endParaRPr lang="de-DE" sz="28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5D5D427-6982-44A9-859F-148A28A81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952853"/>
              </p:ext>
            </p:extLst>
          </p:nvPr>
        </p:nvGraphicFramePr>
        <p:xfrm>
          <a:off x="381000" y="2057400"/>
          <a:ext cx="8229600" cy="1153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978">
                  <a:extLst>
                    <a:ext uri="{9D8B030D-6E8A-4147-A177-3AD203B41FA5}">
                      <a16:colId xmlns:a16="http://schemas.microsoft.com/office/drawing/2014/main" val="62327857"/>
                    </a:ext>
                  </a:extLst>
                </a:gridCol>
                <a:gridCol w="2837822">
                  <a:extLst>
                    <a:ext uri="{9D8B030D-6E8A-4147-A177-3AD203B41FA5}">
                      <a16:colId xmlns:a16="http://schemas.microsoft.com/office/drawing/2014/main" val="52067111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23567186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710556730"/>
                    </a:ext>
                  </a:extLst>
                </a:gridCol>
              </a:tblGrid>
              <a:tr h="57694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observable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Experiment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SM prediction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Exp</a:t>
                      </a:r>
                      <a:r>
                        <a:rPr lang="en-US" sz="2000" dirty="0"/>
                        <a:t>/SM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8010519"/>
                  </a:ext>
                </a:extLst>
              </a:tr>
              <a:tr h="576943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rgbClr val="C8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</a:t>
                      </a:r>
                      <a:r>
                        <a:rPr lang="el-GR" sz="2000" dirty="0"/>
                        <a:t>3.52</a:t>
                      </a:r>
                      <a:r>
                        <a:rPr lang="en-US" sz="2000" dirty="0"/>
                        <a:t> ± </a:t>
                      </a:r>
                      <a:r>
                        <a:rPr lang="el-GR" sz="2000" dirty="0"/>
                        <a:t>0.</a:t>
                      </a:r>
                      <a:r>
                        <a:rPr lang="en-US" sz="2000" dirty="0"/>
                        <a:t>2</a:t>
                      </a:r>
                      <a:r>
                        <a:rPr lang="el-GR" sz="2000" dirty="0"/>
                        <a:t>4</a:t>
                      </a:r>
                      <a:r>
                        <a:rPr lang="en-US" sz="2000" dirty="0"/>
                        <a:t>) × </a:t>
                      </a:r>
                      <a:r>
                        <a:rPr lang="el-GR" sz="2000" dirty="0"/>
                        <a:t>10</a:t>
                      </a:r>
                      <a:r>
                        <a:rPr lang="el-GR" sz="2000" baseline="30000" dirty="0"/>
                        <a:t>-4</a:t>
                      </a:r>
                      <a:endParaRPr lang="en-US" sz="2000" baseline="0" dirty="0"/>
                    </a:p>
                  </a:txBody>
                  <a:tcPr anchor="ctr">
                    <a:solidFill>
                      <a:srgbClr val="C8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</a:t>
                      </a:r>
                      <a:r>
                        <a:rPr lang="el-GR" sz="2000" dirty="0"/>
                        <a:t>3.13</a:t>
                      </a:r>
                      <a:r>
                        <a:rPr lang="en-US" sz="2000" dirty="0"/>
                        <a:t> ± </a:t>
                      </a:r>
                      <a:r>
                        <a:rPr lang="el-GR" sz="2000" dirty="0"/>
                        <a:t>0.</a:t>
                      </a:r>
                      <a:r>
                        <a:rPr lang="en-US" sz="2000" dirty="0"/>
                        <a:t>23) × </a:t>
                      </a:r>
                      <a:r>
                        <a:rPr lang="el-GR" sz="2000" dirty="0"/>
                        <a:t>10</a:t>
                      </a:r>
                      <a:r>
                        <a:rPr lang="el-GR" sz="2000" baseline="30000" dirty="0"/>
                        <a:t>-4</a:t>
                      </a:r>
                      <a:endParaRPr lang="en-US" sz="2000" baseline="0" dirty="0"/>
                    </a:p>
                  </a:txBody>
                  <a:tcPr anchor="ctr">
                    <a:solidFill>
                      <a:srgbClr val="C8C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1.12 </a:t>
                      </a:r>
                      <a:r>
                        <a:rPr lang="el-GR" sz="2000" dirty="0"/>
                        <a:t>±</a:t>
                      </a:r>
                      <a:r>
                        <a:rPr lang="en-US" sz="2000" dirty="0"/>
                        <a:t> 0.11</a:t>
                      </a:r>
                    </a:p>
                  </a:txBody>
                  <a:tcPr anchor="ctr">
                    <a:solidFill>
                      <a:srgbClr val="C8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175221"/>
                  </a:ext>
                </a:extLst>
              </a:tr>
            </a:tbl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F717238-D577-437A-B555-3010EF8CCD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242840"/>
              </p:ext>
            </p:extLst>
          </p:nvPr>
        </p:nvGraphicFramePr>
        <p:xfrm>
          <a:off x="533400" y="2743200"/>
          <a:ext cx="1447800" cy="435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2" name="Equation" r:id="rId3" imgW="825480" imgH="228600" progId="Equation.DSMT4">
                  <p:embed/>
                </p:oleObj>
              </mc:Choice>
              <mc:Fallback>
                <p:oleObj name="Equation" r:id="rId3" imgW="82548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84B87EE-E239-41B2-AD66-AB76CEBBE5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2743200"/>
                        <a:ext cx="1447800" cy="435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1276C7DF-192E-4597-A367-6D7903A4C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3714750"/>
            <a:ext cx="2514600" cy="22858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62E578-00B4-44A2-916C-1DF418B3A4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3026" y="3845152"/>
            <a:ext cx="2238373" cy="18698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E5612B-F0EF-41FD-90C0-93A93FEBC65C}"/>
              </a:ext>
            </a:extLst>
          </p:cNvPr>
          <p:cNvSpPr txBox="1"/>
          <p:nvPr/>
        </p:nvSpPr>
        <p:spPr>
          <a:xfrm>
            <a:off x="2514600" y="335358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9CF556-1A4D-42FB-B816-DD70059B6629}"/>
              </a:ext>
            </a:extLst>
          </p:cNvPr>
          <p:cNvSpPr txBox="1"/>
          <p:nvPr/>
        </p:nvSpPr>
        <p:spPr>
          <a:xfrm>
            <a:off x="5867400" y="3372128"/>
            <a:ext cx="972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MSSM: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F27F8F-48D3-4A55-B282-0EA7B07B7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3712885"/>
            <a:ext cx="2514600" cy="22858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F38858-8E3E-4795-84B1-E0922194DC80}"/>
              </a:ext>
            </a:extLst>
          </p:cNvPr>
          <p:cNvSpPr txBox="1"/>
          <p:nvPr/>
        </p:nvSpPr>
        <p:spPr>
          <a:xfrm>
            <a:off x="6400800" y="5818692"/>
            <a:ext cx="2334829" cy="584775"/>
          </a:xfrm>
          <a:prstGeom prst="rect">
            <a:avLst/>
          </a:prstGeom>
          <a:solidFill>
            <a:srgbClr val="FEF9D3"/>
          </a:solidFill>
          <a:effectLst>
            <a:outerShdw blurRad="50800" dist="38100" dir="8100000" sx="105000" sy="105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[Hurth, </a:t>
            </a:r>
            <a:r>
              <a:rPr lang="en-US" sz="1600" dirty="0" err="1">
                <a:solidFill>
                  <a:schemeClr val="accent6"/>
                </a:solidFill>
              </a:rPr>
              <a:t>Isidori</a:t>
            </a:r>
            <a:r>
              <a:rPr lang="en-US" sz="1600" dirty="0">
                <a:solidFill>
                  <a:schemeClr val="accent6"/>
                </a:solidFill>
              </a:rPr>
              <a:t>, </a:t>
            </a:r>
            <a:r>
              <a:rPr lang="en-US" sz="1600" dirty="0" err="1">
                <a:solidFill>
                  <a:schemeClr val="accent6"/>
                </a:solidFill>
              </a:rPr>
              <a:t>Kamenik</a:t>
            </a:r>
            <a:r>
              <a:rPr lang="en-US" sz="1600" dirty="0">
                <a:solidFill>
                  <a:schemeClr val="accent6"/>
                </a:solidFill>
              </a:rPr>
              <a:t>, </a:t>
            </a:r>
            <a:r>
              <a:rPr lang="en-US" sz="1600" dirty="0" err="1">
                <a:solidFill>
                  <a:schemeClr val="accent6"/>
                </a:solidFill>
              </a:rPr>
              <a:t>Mescia</a:t>
            </a:r>
            <a:r>
              <a:rPr lang="en-US" sz="1600" dirty="0">
                <a:solidFill>
                  <a:schemeClr val="accent6"/>
                </a:solidFill>
              </a:rPr>
              <a:t>]</a:t>
            </a:r>
            <a:r>
              <a:rPr lang="en-US" sz="1600" dirty="0"/>
              <a:t> 0807.5039v2</a:t>
            </a:r>
          </a:p>
        </p:txBody>
      </p:sp>
    </p:spTree>
    <p:extLst>
      <p:ext uri="{BB962C8B-B14F-4D97-AF65-F5344CB8AC3E}">
        <p14:creationId xmlns:p14="http://schemas.microsoft.com/office/powerpoint/2010/main" val="493805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0BC9EE-AB57-4438-84C3-16E025F6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18" y="1199601"/>
            <a:ext cx="7777163" cy="792434"/>
          </a:xfrm>
        </p:spPr>
        <p:txBody>
          <a:bodyPr/>
          <a:lstStyle/>
          <a:p>
            <a:pPr marL="514350" indent="-514350" algn="ctr">
              <a:buFont typeface="+mj-lt"/>
              <a:buAutoNum type="arabicParenR" startAt="4"/>
            </a:pPr>
            <a:r>
              <a:rPr lang="el-GR" sz="2800" i="1" dirty="0">
                <a:solidFill>
                  <a:schemeClr val="tx1"/>
                </a:solidFill>
              </a:rPr>
              <a:t>Δ</a:t>
            </a:r>
            <a:r>
              <a:rPr lang="de-DE" sz="2800" i="1" dirty="0">
                <a:solidFill>
                  <a:schemeClr val="tx1"/>
                </a:solidFill>
              </a:rPr>
              <a:t>F</a:t>
            </a:r>
            <a:r>
              <a:rPr lang="en-US" sz="2800" i="1" dirty="0">
                <a:solidFill>
                  <a:schemeClr val="tx1"/>
                </a:solidFill>
              </a:rPr>
              <a:t>=1 </a:t>
            </a:r>
            <a:r>
              <a:rPr lang="en-US" sz="2800" dirty="0">
                <a:solidFill>
                  <a:schemeClr val="tx1"/>
                </a:solidFill>
              </a:rPr>
              <a:t>semi-leptonic processes</a:t>
            </a:r>
            <a:endParaRPr lang="de-DE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5D5D427-6982-44A9-859F-148A28A811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5583524"/>
                  </p:ext>
                </p:extLst>
              </p:nvPr>
            </p:nvGraphicFramePr>
            <p:xfrm>
              <a:off x="1052558" y="1835230"/>
              <a:ext cx="6781800" cy="164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7978">
                      <a:extLst>
                        <a:ext uri="{9D8B030D-6E8A-4147-A177-3AD203B41FA5}">
                          <a16:colId xmlns:a16="http://schemas.microsoft.com/office/drawing/2014/main" val="62327857"/>
                        </a:ext>
                      </a:extLst>
                    </a:gridCol>
                    <a:gridCol w="2837822">
                      <a:extLst>
                        <a:ext uri="{9D8B030D-6E8A-4147-A177-3AD203B41FA5}">
                          <a16:colId xmlns:a16="http://schemas.microsoft.com/office/drawing/2014/main" val="520671118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235671863"/>
                        </a:ext>
                      </a:extLst>
                    </a:gridCol>
                  </a:tblGrid>
                  <a:tr h="4064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observable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Experiment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SM prediction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8010519"/>
                      </a:ext>
                    </a:extLst>
                  </a:tr>
                  <a:tr h="4064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l-GR" sz="2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000" i="0" dirty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  <m:sup>
                                    <m:r>
                                      <a:rPr lang="el-GR" sz="2000" b="0" i="1" dirty="0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2000" i="1" baseline="-25000" dirty="0"/>
                        </a:p>
                      </a:txBody>
                      <a:tcPr anchor="ctr">
                        <a:solidFill>
                          <a:srgbClr val="DADE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baseline="0" dirty="0"/>
                            <a:t>-1.59 </a:t>
                          </a:r>
                          <a:r>
                            <a:rPr lang="el-GR" sz="2000" dirty="0"/>
                            <a:t>± 0.46</a:t>
                          </a:r>
                          <a:endParaRPr lang="en-US" sz="2000" baseline="0" dirty="0"/>
                        </a:p>
                      </a:txBody>
                      <a:tcPr anchor="ctr">
                        <a:solidFill>
                          <a:srgbClr val="DADE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baseline="0" dirty="0"/>
                            <a:t>0</a:t>
                          </a:r>
                          <a:endParaRPr lang="en-US" sz="2000" baseline="0" dirty="0"/>
                        </a:p>
                      </a:txBody>
                      <a:tcPr anchor="ctr">
                        <a:solidFill>
                          <a:srgbClr val="DADE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3175221"/>
                      </a:ext>
                    </a:extLst>
                  </a:tr>
                  <a:tr h="406479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>
                        <a:solidFill>
                          <a:srgbClr val="DADE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/>
                            <a:t>1.6 × 10</a:t>
                          </a:r>
                          <a:r>
                            <a:rPr lang="el-GR" sz="2000" baseline="30000" dirty="0"/>
                            <a:t>-4</a:t>
                          </a:r>
                          <a:endParaRPr lang="en-US" sz="2000" dirty="0"/>
                        </a:p>
                      </a:txBody>
                      <a:tcPr anchor="ctr">
                        <a:solidFill>
                          <a:srgbClr val="DADE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/>
                            <a:t>&lt; (1.2 ± 0.3) × 10</a:t>
                          </a:r>
                          <a:r>
                            <a:rPr lang="el-GR" sz="2000" baseline="30000" dirty="0"/>
                            <a:t>-5</a:t>
                          </a:r>
                          <a:endParaRPr lang="en-US" sz="2000" dirty="0"/>
                        </a:p>
                      </a:txBody>
                      <a:tcPr anchor="ctr">
                        <a:solidFill>
                          <a:srgbClr val="DADE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8428748"/>
                      </a:ext>
                    </a:extLst>
                  </a:tr>
                  <a:tr h="406479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>
                        <a:solidFill>
                          <a:srgbClr val="DADE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2.6</a:t>
                          </a:r>
                          <a:r>
                            <a:rPr lang="el-GR" sz="2000" dirty="0"/>
                            <a:t> × 10</a:t>
                          </a:r>
                          <a:r>
                            <a:rPr lang="el-GR" sz="2000" baseline="30000" dirty="0"/>
                            <a:t>-</a:t>
                          </a:r>
                          <a:r>
                            <a:rPr lang="en-US" sz="2000" baseline="30000" dirty="0"/>
                            <a:t>8</a:t>
                          </a:r>
                          <a:endParaRPr lang="en-US" sz="2000" dirty="0"/>
                        </a:p>
                      </a:txBody>
                      <a:tcPr anchor="ctr">
                        <a:solidFill>
                          <a:srgbClr val="DADE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/>
                            <a:t>&lt; (</a:t>
                          </a:r>
                          <a:r>
                            <a:rPr lang="en-US" sz="2000" dirty="0"/>
                            <a:t>2.9 </a:t>
                          </a:r>
                          <a:r>
                            <a:rPr lang="el-GR" sz="2000" dirty="0"/>
                            <a:t>± 0.</a:t>
                          </a:r>
                          <a:r>
                            <a:rPr lang="en-US" sz="2000" dirty="0"/>
                            <a:t>5</a:t>
                          </a:r>
                          <a:r>
                            <a:rPr lang="el-GR" sz="2000" dirty="0"/>
                            <a:t>) × 10</a:t>
                          </a:r>
                          <a:r>
                            <a:rPr lang="el-GR" sz="2000" baseline="30000" dirty="0"/>
                            <a:t>-</a:t>
                          </a:r>
                          <a:r>
                            <a:rPr lang="en-US" sz="2000" baseline="30000" dirty="0"/>
                            <a:t>11</a:t>
                          </a:r>
                          <a:endParaRPr lang="en-US" sz="2000" dirty="0"/>
                        </a:p>
                      </a:txBody>
                      <a:tcPr anchor="ctr">
                        <a:solidFill>
                          <a:srgbClr val="DADE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71317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75D5D427-6982-44A9-859F-148A28A811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5583524"/>
                  </p:ext>
                </p:extLst>
              </p:nvPr>
            </p:nvGraphicFramePr>
            <p:xfrm>
              <a:off x="1052558" y="1835230"/>
              <a:ext cx="6781800" cy="164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7978">
                      <a:extLst>
                        <a:ext uri="{9D8B030D-6E8A-4147-A177-3AD203B41FA5}">
                          <a16:colId xmlns:a16="http://schemas.microsoft.com/office/drawing/2014/main" val="62327857"/>
                        </a:ext>
                      </a:extLst>
                    </a:gridCol>
                    <a:gridCol w="2837822">
                      <a:extLst>
                        <a:ext uri="{9D8B030D-6E8A-4147-A177-3AD203B41FA5}">
                          <a16:colId xmlns:a16="http://schemas.microsoft.com/office/drawing/2014/main" val="520671118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235671863"/>
                        </a:ext>
                      </a:extLst>
                    </a:gridCol>
                  </a:tblGrid>
                  <a:tr h="4064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observable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Experiment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SM prediction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1801051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68" t="-102857" r="-311029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baseline="0" dirty="0"/>
                            <a:t>-1.59 </a:t>
                          </a:r>
                          <a:r>
                            <a:rPr lang="el-GR" sz="2000" dirty="0"/>
                            <a:t>± 0.46</a:t>
                          </a:r>
                          <a:endParaRPr lang="en-US" sz="2000" baseline="0" dirty="0"/>
                        </a:p>
                      </a:txBody>
                      <a:tcPr anchor="ctr">
                        <a:solidFill>
                          <a:srgbClr val="DADE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baseline="0" dirty="0"/>
                            <a:t>0</a:t>
                          </a:r>
                          <a:endParaRPr lang="en-US" sz="2000" baseline="0" dirty="0"/>
                        </a:p>
                      </a:txBody>
                      <a:tcPr anchor="ctr">
                        <a:solidFill>
                          <a:srgbClr val="DADE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53175221"/>
                      </a:ext>
                    </a:extLst>
                  </a:tr>
                  <a:tr h="406479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>
                        <a:solidFill>
                          <a:srgbClr val="DADE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/>
                            <a:t>1.6 × 10</a:t>
                          </a:r>
                          <a:r>
                            <a:rPr lang="el-GR" sz="2000" baseline="30000" dirty="0"/>
                            <a:t>-4</a:t>
                          </a:r>
                          <a:endParaRPr lang="en-US" sz="2000" dirty="0"/>
                        </a:p>
                      </a:txBody>
                      <a:tcPr anchor="ctr">
                        <a:solidFill>
                          <a:srgbClr val="DADE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2000" dirty="0"/>
                            <a:t>&lt; (1.2 ± 0.3) × 10</a:t>
                          </a:r>
                          <a:r>
                            <a:rPr lang="el-GR" sz="2000" baseline="30000" dirty="0"/>
                            <a:t>-5</a:t>
                          </a:r>
                          <a:endParaRPr lang="en-US" sz="2000" dirty="0"/>
                        </a:p>
                      </a:txBody>
                      <a:tcPr anchor="ctr">
                        <a:solidFill>
                          <a:srgbClr val="DADE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8428748"/>
                      </a:ext>
                    </a:extLst>
                  </a:tr>
                  <a:tr h="406479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>
                        <a:solidFill>
                          <a:srgbClr val="DADE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2.6</a:t>
                          </a:r>
                          <a:r>
                            <a:rPr lang="el-GR" sz="2000" dirty="0"/>
                            <a:t> × 10</a:t>
                          </a:r>
                          <a:r>
                            <a:rPr lang="el-GR" sz="2000" baseline="30000" dirty="0"/>
                            <a:t>-</a:t>
                          </a:r>
                          <a:r>
                            <a:rPr lang="en-US" sz="2000" baseline="30000" dirty="0"/>
                            <a:t>8</a:t>
                          </a:r>
                          <a:endParaRPr lang="en-US" sz="2000" dirty="0"/>
                        </a:p>
                      </a:txBody>
                      <a:tcPr anchor="ctr">
                        <a:solidFill>
                          <a:srgbClr val="DADEE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429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/>
                            <a:t>&lt; (</a:t>
                          </a:r>
                          <a:r>
                            <a:rPr lang="en-US" sz="2000" dirty="0"/>
                            <a:t>2.9 </a:t>
                          </a:r>
                          <a:r>
                            <a:rPr lang="el-GR" sz="2000" dirty="0"/>
                            <a:t>± 0.</a:t>
                          </a:r>
                          <a:r>
                            <a:rPr lang="en-US" sz="2000" dirty="0"/>
                            <a:t>5</a:t>
                          </a:r>
                          <a:r>
                            <a:rPr lang="el-GR" sz="2000" dirty="0"/>
                            <a:t>) × 10</a:t>
                          </a:r>
                          <a:r>
                            <a:rPr lang="el-GR" sz="2000" baseline="30000" dirty="0"/>
                            <a:t>-</a:t>
                          </a:r>
                          <a:r>
                            <a:rPr lang="en-US" sz="2000" baseline="30000" dirty="0"/>
                            <a:t>11</a:t>
                          </a:r>
                          <a:endParaRPr lang="en-US" sz="2000" dirty="0"/>
                        </a:p>
                      </a:txBody>
                      <a:tcPr anchor="ctr">
                        <a:solidFill>
                          <a:srgbClr val="DADEE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713172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3DC7AF3-ACCB-4606-8EC1-EB297219AB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454373"/>
              </p:ext>
            </p:extLst>
          </p:nvPr>
        </p:nvGraphicFramePr>
        <p:xfrm>
          <a:off x="1143000" y="2662581"/>
          <a:ext cx="15716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0" name="Equation" r:id="rId4" imgW="888840" imgH="203040" progId="Equation.DSMT4">
                  <p:embed/>
                </p:oleObj>
              </mc:Choice>
              <mc:Fallback>
                <p:oleObj name="Equation" r:id="rId4" imgW="88884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3DC7AF3-ACCB-4606-8EC1-EB297219AB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2662581"/>
                        <a:ext cx="1571625" cy="38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4990E59-2E4A-4508-A00D-C5DDC3E6C7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545296"/>
              </p:ext>
            </p:extLst>
          </p:nvPr>
        </p:nvGraphicFramePr>
        <p:xfrm>
          <a:off x="1142999" y="3078899"/>
          <a:ext cx="15716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1" name="Equation" r:id="rId6" imgW="939600" imgH="228600" progId="Equation.DSMT4">
                  <p:embed/>
                </p:oleObj>
              </mc:Choice>
              <mc:Fallback>
                <p:oleObj name="Equation" r:id="rId6" imgW="93960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4990E59-2E4A-4508-A00D-C5DDC3E6C7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2999" y="3078899"/>
                        <a:ext cx="1571625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4E0AA68-6F48-4900-BE77-0F9CCCEEE0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598" y="4094802"/>
            <a:ext cx="1981200" cy="17335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09F96A-22E4-469B-84E0-62F0DEAE0FDA}"/>
              </a:ext>
            </a:extLst>
          </p:cNvPr>
          <p:cNvSpPr txBox="1"/>
          <p:nvPr/>
        </p:nvSpPr>
        <p:spPr>
          <a:xfrm>
            <a:off x="1752600" y="368639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SM: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D520FC-DCED-4BE8-91DC-AF574BF2010F}"/>
              </a:ext>
            </a:extLst>
          </p:cNvPr>
          <p:cNvSpPr txBox="1"/>
          <p:nvPr/>
        </p:nvSpPr>
        <p:spPr>
          <a:xfrm>
            <a:off x="5486400" y="3548606"/>
            <a:ext cx="972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MSSM: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983D6-84C4-482B-9629-83FD7AB91F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7759" y="5181600"/>
            <a:ext cx="1905266" cy="15623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FF5FDA-750E-4A9E-8715-DD3ED2FDA9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9336" y="3859110"/>
            <a:ext cx="2191056" cy="13813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BFFB1-ED42-4DCD-A19A-02C2DAF6BD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2839" y="3851400"/>
            <a:ext cx="2295845" cy="13622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20480F-054F-4093-A2CF-41FECF999D69}"/>
              </a:ext>
            </a:extLst>
          </p:cNvPr>
          <p:cNvSpPr txBox="1"/>
          <p:nvPr/>
        </p:nvSpPr>
        <p:spPr>
          <a:xfrm>
            <a:off x="1366441" y="5962759"/>
            <a:ext cx="2334829" cy="584775"/>
          </a:xfrm>
          <a:prstGeom prst="rect">
            <a:avLst/>
          </a:prstGeom>
          <a:solidFill>
            <a:srgbClr val="FEF9D3"/>
          </a:solidFill>
          <a:effectLst>
            <a:outerShdw blurRad="50800" dist="38100" dir="8100000" sx="105000" sy="105000" algn="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[</a:t>
            </a:r>
            <a:r>
              <a:rPr lang="en-US" sz="1600" dirty="0" err="1">
                <a:solidFill>
                  <a:schemeClr val="accent6"/>
                </a:solidFill>
              </a:rPr>
              <a:t>Altmannshofer</a:t>
            </a:r>
            <a:r>
              <a:rPr lang="en-US" sz="1600" dirty="0">
                <a:solidFill>
                  <a:schemeClr val="accent6"/>
                </a:solidFill>
              </a:rPr>
              <a:t>, </a:t>
            </a:r>
            <a:r>
              <a:rPr lang="en-US" sz="1600" dirty="0" err="1">
                <a:solidFill>
                  <a:schemeClr val="accent6"/>
                </a:solidFill>
              </a:rPr>
              <a:t>Stangl</a:t>
            </a:r>
            <a:r>
              <a:rPr lang="en-US" sz="1600" dirty="0">
                <a:solidFill>
                  <a:schemeClr val="accent6"/>
                </a:solidFill>
              </a:rPr>
              <a:t> Straub]</a:t>
            </a:r>
            <a:r>
              <a:rPr lang="en-US" sz="1600" dirty="0"/>
              <a:t> </a:t>
            </a:r>
            <a:r>
              <a:rPr lang="en-US" sz="1600" dirty="0">
                <a:latin typeface="Times New Roman" panose="02020603050405020304" pitchFamily="18" charset="0"/>
              </a:rPr>
              <a:t>1704.05435v1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7793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tensions with the 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8001000" cy="3887787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dirty="0"/>
                  <a:t>The largest deviations from the SM arise in the observables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lang="el-GR" dirty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</m:oMath>
                </a14:m>
                <a:r>
                  <a:rPr lang="en-US" dirty="0"/>
                  <a:t> (        </a:t>
                </a:r>
                <a:r>
                  <a:rPr lang="en-US" dirty="0">
                    <a:solidFill>
                      <a:schemeClr val="accent1"/>
                    </a:solidFill>
                  </a:rPr>
                  <a:t>see B-physics anomalies</a:t>
                </a:r>
                <a:r>
                  <a:rPr lang="en-US" dirty="0"/>
                  <a:t>). 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dirty="0"/>
                  <a:t>In the SM, we have: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dirty="0"/>
                  <a:t>While both</a:t>
                </a:r>
                <a:r>
                  <a:rPr lang="el-GR" dirty="0"/>
                  <a:t>             </a:t>
                </a:r>
                <a:r>
                  <a:rPr lang="en-US" dirty="0"/>
                  <a:t>and             receive chiral enhancement, NP is favored as a modification of  the coefficient of       due to the additional 1/</a:t>
                </a:r>
                <a:r>
                  <a:rPr lang="el-GR" i="1" dirty="0"/>
                  <a:t>ω≈</a:t>
                </a:r>
                <a:r>
                  <a:rPr lang="el-GR" dirty="0"/>
                  <a:t>22</a:t>
                </a:r>
                <a:r>
                  <a:rPr lang="en-US" dirty="0"/>
                  <a:t>.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a:rPr lang="el-GR" dirty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</m:oMath>
                </a14:m>
                <a:r>
                  <a:rPr lang="en-US" dirty="0"/>
                  <a:t> in the SM is the Wilson coefficient of the operator:</a:t>
                </a:r>
              </a:p>
              <a:p>
                <a:r>
                  <a:rPr lang="en-US" dirty="0"/>
                  <a:t>                                          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8001000" cy="3887787"/>
              </a:xfrm>
              <a:blipFill>
                <a:blip r:embed="rId3"/>
                <a:stretch>
                  <a:fillRect l="-1829" r="-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8659218-6E28-475B-91BA-B4A984B3B3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737826"/>
              </p:ext>
            </p:extLst>
          </p:nvPr>
        </p:nvGraphicFramePr>
        <p:xfrm>
          <a:off x="1143000" y="3276600"/>
          <a:ext cx="3810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03" name="Equation" r:id="rId4" imgW="2577960" imgH="495000" progId="Equation.DSMT4">
                  <p:embed/>
                </p:oleObj>
              </mc:Choice>
              <mc:Fallback>
                <p:oleObj name="Equation" r:id="rId4" imgW="2577960" imgH="4950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1136D8F-B2DD-4655-9CC5-6C8EF04414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3276600"/>
                        <a:ext cx="38100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1D087F0-1C94-446D-BEBD-B705C40C9D9B}"/>
              </a:ext>
            </a:extLst>
          </p:cNvPr>
          <p:cNvSpPr/>
          <p:nvPr/>
        </p:nvSpPr>
        <p:spPr bwMode="auto">
          <a:xfrm rot="10800000">
            <a:off x="5029200" y="2667000"/>
            <a:ext cx="2438400" cy="609600"/>
          </a:xfrm>
          <a:prstGeom prst="wedgeRoundRectCallout">
            <a:avLst>
              <a:gd name="adj1" fmla="val 111350"/>
              <a:gd name="adj2" fmla="val -8422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DF2DFC6-09F9-4A8D-8FB6-B12DDE3137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34592"/>
              </p:ext>
            </p:extLst>
          </p:nvPr>
        </p:nvGraphicFramePr>
        <p:xfrm>
          <a:off x="1143000" y="5334000"/>
          <a:ext cx="219868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04" name="Equation" r:id="rId6" imgW="1485720" imgH="355320" progId="Equation.DSMT4">
                  <p:embed/>
                </p:oleObj>
              </mc:Choice>
              <mc:Fallback>
                <p:oleObj name="Equation" r:id="rId6" imgW="1485720" imgH="3553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8659218-6E28-475B-91BA-B4A984B3B3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5334000"/>
                        <a:ext cx="2198687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BD9EB82-7B9C-4FCD-A9E9-06E8EC3765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359768"/>
              </p:ext>
            </p:extLst>
          </p:nvPr>
        </p:nvGraphicFramePr>
        <p:xfrm>
          <a:off x="5097463" y="2667000"/>
          <a:ext cx="23034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05" name="Equation" r:id="rId8" imgW="1765080" imgH="482400" progId="Equation.DSMT4">
                  <p:embed/>
                </p:oleObj>
              </mc:Choice>
              <mc:Fallback>
                <p:oleObj name="Equation" r:id="rId8" imgW="1765080" imgH="482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DF2DFC6-09F9-4A8D-8FB6-B12DDE3137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97463" y="2667000"/>
                        <a:ext cx="230346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8AB99B1-8ED6-412C-AC3A-D198608321B5}"/>
              </a:ext>
            </a:extLst>
          </p:cNvPr>
          <p:cNvSpPr/>
          <p:nvPr/>
        </p:nvSpPr>
        <p:spPr bwMode="auto">
          <a:xfrm rot="10800000">
            <a:off x="5791200" y="3352800"/>
            <a:ext cx="2743200" cy="609600"/>
          </a:xfrm>
          <a:prstGeom prst="wedgeRoundRectCallout">
            <a:avLst>
              <a:gd name="adj1" fmla="val 86596"/>
              <a:gd name="adj2" fmla="val 1167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4D11386-1CE5-4D5C-8EA0-A155BC08E0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386916"/>
              </p:ext>
            </p:extLst>
          </p:nvPr>
        </p:nvGraphicFramePr>
        <p:xfrm>
          <a:off x="5867400" y="3352800"/>
          <a:ext cx="26177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06" name="Equation" r:id="rId10" imgW="2006280" imgH="482400" progId="Equation.DSMT4">
                  <p:embed/>
                </p:oleObj>
              </mc:Choice>
              <mc:Fallback>
                <p:oleObj name="Equation" r:id="rId10" imgW="2006280" imgH="4824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BD9EB82-7B9C-4FCD-A9E9-06E8EC3765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67400" y="3352800"/>
                        <a:ext cx="26177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5EE2964-9CD5-44CE-8B31-0DF6805EBC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326118"/>
              </p:ext>
            </p:extLst>
          </p:nvPr>
        </p:nvGraphicFramePr>
        <p:xfrm>
          <a:off x="3444417" y="4249883"/>
          <a:ext cx="6858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07" name="Equation" r:id="rId12" imgW="609480" imgH="279360" progId="Equation.DSMT4">
                  <p:embed/>
                </p:oleObj>
              </mc:Choice>
              <mc:Fallback>
                <p:oleObj name="Equation" r:id="rId12" imgW="609480" imgH="2793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5A912B4-6F59-448D-BF28-17EBB285DC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44417" y="4249883"/>
                        <a:ext cx="685800" cy="35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1B47F86-1FBA-4AFF-81A1-AA5602B1EB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698828"/>
              </p:ext>
            </p:extLst>
          </p:nvPr>
        </p:nvGraphicFramePr>
        <p:xfrm>
          <a:off x="4984077" y="4495800"/>
          <a:ext cx="3048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08" name="Equation" r:id="rId14" imgW="190440" imgH="228600" progId="Equation.DSMT4">
                  <p:embed/>
                </p:oleObj>
              </mc:Choice>
              <mc:Fallback>
                <p:oleObj name="Equation" r:id="rId14" imgW="19044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5EE2964-9CD5-44CE-8B31-0DF6805EBC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84077" y="4495800"/>
                        <a:ext cx="304800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5A912B4-6F59-448D-BF28-17EBB285DC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807668"/>
              </p:ext>
            </p:extLst>
          </p:nvPr>
        </p:nvGraphicFramePr>
        <p:xfrm>
          <a:off x="2222836" y="4249883"/>
          <a:ext cx="6858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09" name="Equation" r:id="rId16" imgW="609480" imgH="279360" progId="Equation.DSMT4">
                  <p:embed/>
                </p:oleObj>
              </mc:Choice>
              <mc:Fallback>
                <p:oleObj name="Equation" r:id="rId16" imgW="609480" imgH="2793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5A912B4-6F59-448D-BF28-17EBB285DC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222836" y="4249883"/>
                        <a:ext cx="685800" cy="35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E9A50B8-0D82-4422-BB24-FF3D6B5FAB74}"/>
              </a:ext>
            </a:extLst>
          </p:cNvPr>
          <p:cNvCxnSpPr>
            <a:cxnSpLocks/>
          </p:cNvCxnSpPr>
          <p:nvPr/>
        </p:nvCxnSpPr>
        <p:spPr bwMode="auto">
          <a:xfrm>
            <a:off x="1219200" y="2681629"/>
            <a:ext cx="4572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86787108"/>
      </p:ext>
    </p:extLst>
  </p:cSld>
  <p:clrMapOvr>
    <a:masterClrMapping/>
  </p:clrMapOvr>
</p:sld>
</file>

<file path=ppt/theme/theme1.xml><?xml version="1.0" encoding="utf-8"?>
<a:theme xmlns:a="http://schemas.openxmlformats.org/drawingml/2006/main" name="eth_praesentation_16zu9_ETH1">
  <a:themeElements>
    <a:clrScheme name="ETH 1 - Ex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407A"/>
      </a:accent1>
      <a:accent2>
        <a:srgbClr val="435F8F"/>
      </a:accent2>
      <a:accent3>
        <a:srgbClr val="677DA5"/>
      </a:accent3>
      <a:accent4>
        <a:srgbClr val="8B9CBA"/>
      </a:accent4>
      <a:accent5>
        <a:srgbClr val="AEBACF"/>
      </a:accent5>
      <a:accent6>
        <a:srgbClr val="D2D9E4"/>
      </a:accent6>
      <a:hlink>
        <a:srgbClr val="000000"/>
      </a:hlink>
      <a:folHlink>
        <a:srgbClr val="00000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_praesentation_16zu9_ETH1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F407A"/>
        </a:accent1>
        <a:accent2>
          <a:srgbClr val="435F8F"/>
        </a:accent2>
        <a:accent3>
          <a:srgbClr val="FFFFFF"/>
        </a:accent3>
        <a:accent4>
          <a:srgbClr val="000000"/>
        </a:accent4>
        <a:accent5>
          <a:srgbClr val="ABAFBE"/>
        </a:accent5>
        <a:accent6>
          <a:srgbClr val="3C558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5D9C827C-5BA7-402A-8ABB-C7F0BA4B4DEC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th_praesentation_16zu9_ETH2">
  <a:themeElements>
    <a:clrScheme name="ETH 2 - Interne Kommunikation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85A2C"/>
      </a:accent1>
      <a:accent2>
        <a:srgbClr val="65744E"/>
      </a:accent2>
      <a:accent3>
        <a:srgbClr val="838F70"/>
      </a:accent3>
      <a:accent4>
        <a:srgbClr val="A0A991"/>
      </a:accent4>
      <a:accent5>
        <a:srgbClr val="BDC4B3"/>
      </a:accent5>
      <a:accent6>
        <a:srgbClr val="DADED5"/>
      </a:accent6>
      <a:hlink>
        <a:srgbClr val="000000"/>
      </a:hlink>
      <a:folHlink>
        <a:srgbClr val="000000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_praesentation_16zu9_ETH2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485A2C"/>
        </a:accent1>
        <a:accent2>
          <a:srgbClr val="65744E"/>
        </a:accent2>
        <a:accent3>
          <a:srgbClr val="FFFFFF"/>
        </a:accent3>
        <a:accent4>
          <a:srgbClr val="000000"/>
        </a:accent4>
        <a:accent5>
          <a:srgbClr val="B1B5AC"/>
        </a:accent5>
        <a:accent6>
          <a:srgbClr val="5B6846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80D4B549-A604-480B-982A-690C6DAEACBC}"/>
    </a:ext>
  </a:extLst>
</a:theme>
</file>

<file path=ppt/theme/theme3.xml><?xml version="1.0" encoding="utf-8"?>
<a:theme xmlns:a="http://schemas.openxmlformats.org/drawingml/2006/main" name="eth_praesentation_16zu9_ETH3">
  <a:themeElements>
    <a:clrScheme name="ETH 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3881BD"/>
      </a:accent2>
      <a:accent3>
        <a:srgbClr val="5E99C9"/>
      </a:accent3>
      <a:accent4>
        <a:srgbClr val="84B1D6"/>
      </a:accent4>
      <a:accent5>
        <a:srgbClr val="AAC9E3"/>
      </a:accent5>
      <a:accent6>
        <a:srgbClr val="D0E1EF"/>
      </a:accent6>
      <a:hlink>
        <a:srgbClr val="000000"/>
      </a:hlink>
      <a:folHlink>
        <a:srgbClr val="000000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_praesentation_16zu9_ETH3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269B0"/>
        </a:accent1>
        <a:accent2>
          <a:srgbClr val="3881BD"/>
        </a:accent2>
        <a:accent3>
          <a:srgbClr val="FFFFFF"/>
        </a:accent3>
        <a:accent4>
          <a:srgbClr val="000000"/>
        </a:accent4>
        <a:accent5>
          <a:srgbClr val="AAB9D4"/>
        </a:accent5>
        <a:accent6>
          <a:srgbClr val="3274A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65D83AE7-8CB6-4A8E-800C-4142635AF384}"/>
    </a:ext>
  </a:extLst>
</a:theme>
</file>

<file path=ppt/theme/theme4.xml><?xml version="1.0" encoding="utf-8"?>
<a:theme xmlns:a="http://schemas.openxmlformats.org/drawingml/2006/main" name="eth_praesentation_16zu9_ETH4">
  <a:themeElements>
    <a:clrScheme name="ETH 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2791C"/>
      </a:accent1>
      <a:accent2>
        <a:srgbClr val="898E40"/>
      </a:accent2>
      <a:accent3>
        <a:srgbClr val="9FA465"/>
      </a:accent3>
      <a:accent4>
        <a:srgbClr val="B6B989"/>
      </a:accent4>
      <a:accent5>
        <a:srgbClr val="CCCFAD"/>
      </a:accent5>
      <a:accent6>
        <a:srgbClr val="E3E4D2"/>
      </a:accent6>
      <a:hlink>
        <a:srgbClr val="000000"/>
      </a:hlink>
      <a:folHlink>
        <a:srgbClr val="000000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_praesentation_16zu9_ETH4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2791C"/>
        </a:accent1>
        <a:accent2>
          <a:srgbClr val="898E40"/>
        </a:accent2>
        <a:accent3>
          <a:srgbClr val="FFFFFF"/>
        </a:accent3>
        <a:accent4>
          <a:srgbClr val="000000"/>
        </a:accent4>
        <a:accent5>
          <a:srgbClr val="BCBEAB"/>
        </a:accent5>
        <a:accent6>
          <a:srgbClr val="7C803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88F882FC-5CCC-4B5D-8D63-45F0B2B71D6D}"/>
    </a:ext>
  </a:extLst>
</a:theme>
</file>

<file path=ppt/theme/theme5.xml><?xml version="1.0" encoding="utf-8"?>
<a:theme xmlns:a="http://schemas.openxmlformats.org/drawingml/2006/main" name="eth_praesentation_16zu9_ETH5">
  <a:themeElements>
    <a:clrScheme name="ETH 5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1056A"/>
      </a:accent1>
      <a:accent2>
        <a:srgbClr val="A32D82"/>
      </a:accent2>
      <a:accent3>
        <a:srgbClr val="B4559A"/>
      </a:accent3>
      <a:accent4>
        <a:srgbClr val="C67DB2"/>
      </a:accent4>
      <a:accent5>
        <a:srgbClr val="D7A5C9"/>
      </a:accent5>
      <a:accent6>
        <a:srgbClr val="DFCDE1"/>
      </a:accent6>
      <a:hlink>
        <a:srgbClr val="000000"/>
      </a:hlink>
      <a:folHlink>
        <a:srgbClr val="000000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_praesentation_16zu9_ETH5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1056A"/>
        </a:accent1>
        <a:accent2>
          <a:srgbClr val="A32D82"/>
        </a:accent2>
        <a:accent3>
          <a:srgbClr val="FFFFFF"/>
        </a:accent3>
        <a:accent4>
          <a:srgbClr val="000000"/>
        </a:accent4>
        <a:accent5>
          <a:srgbClr val="C7AAB9"/>
        </a:accent5>
        <a:accent6>
          <a:srgbClr val="932875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F624AF27-A6D7-4361-9916-E2B7C6EF61C1}"/>
    </a:ext>
  </a:extLst>
</a:theme>
</file>

<file path=ppt/theme/theme6.xml><?xml version="1.0" encoding="utf-8"?>
<a:theme xmlns:a="http://schemas.openxmlformats.org/drawingml/2006/main" name="eth_praesentation_16zu9_ETH7">
  <a:themeElements>
    <a:clrScheme name="ETH 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A8322D"/>
      </a:accent1>
      <a:accent2>
        <a:srgbClr val="B6534F"/>
      </a:accent2>
      <a:accent3>
        <a:srgbClr val="C47470"/>
      </a:accent3>
      <a:accent4>
        <a:srgbClr val="D29492"/>
      </a:accent4>
      <a:accent5>
        <a:srgbClr val="E0B5B3"/>
      </a:accent5>
      <a:accent6>
        <a:srgbClr val="EED6D5"/>
      </a:accent6>
      <a:hlink>
        <a:srgbClr val="000000"/>
      </a:hlink>
      <a:folHlink>
        <a:srgbClr val="000000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_praesentation_16zu9_ETH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A8322D"/>
        </a:accent1>
        <a:accent2>
          <a:srgbClr val="B6534F"/>
        </a:accent2>
        <a:accent3>
          <a:srgbClr val="FFFFFF"/>
        </a:accent3>
        <a:accent4>
          <a:srgbClr val="000000"/>
        </a:accent4>
        <a:accent5>
          <a:srgbClr val="D1ADAD"/>
        </a:accent5>
        <a:accent6>
          <a:srgbClr val="A54A4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BE6E1FED-C21F-4EEA-93F7-14B983C99BF1}"/>
    </a:ext>
  </a:extLst>
</a:theme>
</file>

<file path=ppt/theme/theme7.xml><?xml version="1.0" encoding="utf-8"?>
<a:theme xmlns:a="http://schemas.openxmlformats.org/drawingml/2006/main" name="eth_praesentation_16zu9_ETH8">
  <a:themeElements>
    <a:clrScheme name="ETH 8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A96"/>
      </a:accent1>
      <a:accent2>
        <a:srgbClr val="298FA7"/>
      </a:accent2>
      <a:accent3>
        <a:srgbClr val="52A5B8"/>
      </a:accent3>
      <a:accent4>
        <a:srgbClr val="7ABAC8"/>
      </a:accent4>
      <a:accent5>
        <a:srgbClr val="A3CFD9"/>
      </a:accent5>
      <a:accent6>
        <a:srgbClr val="CCE4EA"/>
      </a:accent6>
      <a:hlink>
        <a:srgbClr val="000000"/>
      </a:hlink>
      <a:folHlink>
        <a:srgbClr val="000000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_praesentation_16zu9_ETH8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7A96"/>
        </a:accent1>
        <a:accent2>
          <a:srgbClr val="298FA7"/>
        </a:accent2>
        <a:accent3>
          <a:srgbClr val="FFFFFF"/>
        </a:accent3>
        <a:accent4>
          <a:srgbClr val="000000"/>
        </a:accent4>
        <a:accent5>
          <a:srgbClr val="AABEC9"/>
        </a:accent5>
        <a:accent6>
          <a:srgbClr val="24819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137B26ED-5F6A-4BF7-9CA4-F4BC3DF89D28}"/>
    </a:ext>
  </a:extLst>
</a:theme>
</file>

<file path=ppt/theme/theme8.xml><?xml version="1.0" encoding="utf-8"?>
<a:theme xmlns:a="http://schemas.openxmlformats.org/drawingml/2006/main" name="eth_praesentation_16zu9_ETH9">
  <a:themeElements>
    <a:clrScheme name="ETH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956013"/>
      </a:accent1>
      <a:accent2>
        <a:srgbClr val="A67939"/>
      </a:accent2>
      <a:accent3>
        <a:srgbClr val="B7935F"/>
      </a:accent3>
      <a:accent4>
        <a:srgbClr val="C8AC84"/>
      </a:accent4>
      <a:accent5>
        <a:srgbClr val="D9C6AA"/>
      </a:accent5>
      <a:accent6>
        <a:srgbClr val="EADFD0"/>
      </a:accent6>
      <a:hlink>
        <a:srgbClr val="000000"/>
      </a:hlink>
      <a:folHlink>
        <a:srgbClr val="000000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th_praesentation_16zu9_ETH9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56013"/>
        </a:accent1>
        <a:accent2>
          <a:srgbClr val="A67939"/>
        </a:accent2>
        <a:accent3>
          <a:srgbClr val="FFFFFF"/>
        </a:accent3>
        <a:accent4>
          <a:srgbClr val="000000"/>
        </a:accent4>
        <a:accent5>
          <a:srgbClr val="C8B6AA"/>
        </a:accent5>
        <a:accent6>
          <a:srgbClr val="966D33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E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eth_praesentation_16zu9_ETH1_d" id="{F9B539DF-8A69-4439-8089-24A40A980317}" vid="{25512192-DDBD-42DF-BDC5-C3931C3C0ADB}"/>
    </a:ext>
  </a:extLst>
</a:theme>
</file>

<file path=ppt/theme/theme9.xml><?xml version="1.0" encoding="utf-8"?>
<a:theme xmlns:a="http://schemas.openxmlformats.org/drawingml/2006/main" name="UZH">
  <a:themeElements>
    <a:clrScheme name="UZH">
      <a:dk1>
        <a:srgbClr val="000000"/>
      </a:dk1>
      <a:lt1>
        <a:srgbClr val="FFFFFF"/>
      </a:lt1>
      <a:dk2>
        <a:srgbClr val="DADEE2"/>
      </a:dk2>
      <a:lt2>
        <a:srgbClr val="FEDC00"/>
      </a:lt2>
      <a:accent1>
        <a:srgbClr val="0028A5"/>
      </a:accent1>
      <a:accent2>
        <a:srgbClr val="A3ADB7"/>
      </a:accent2>
      <a:accent3>
        <a:srgbClr val="DC6027"/>
      </a:accent3>
      <a:accent4>
        <a:srgbClr val="0B82A0"/>
      </a:accent4>
      <a:accent5>
        <a:srgbClr val="2A7F60"/>
      </a:accent5>
      <a:accent6>
        <a:srgbClr val="91C34A"/>
      </a:accent6>
      <a:hlink>
        <a:srgbClr val="DC6027"/>
      </a:hlink>
      <a:folHlink>
        <a:srgbClr val="00000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UZH">
        <a:dk1>
          <a:srgbClr val="000000"/>
        </a:dk1>
        <a:lt1>
          <a:srgbClr val="FFFFFF"/>
        </a:lt1>
        <a:dk2>
          <a:srgbClr val="DADEE2"/>
        </a:dk2>
        <a:lt2>
          <a:srgbClr val="FEDC00"/>
        </a:lt2>
        <a:accent1>
          <a:srgbClr val="0028A5"/>
        </a:accent1>
        <a:accent2>
          <a:srgbClr val="A3ADB7"/>
        </a:accent2>
        <a:accent3>
          <a:srgbClr val="DC6027"/>
        </a:accent3>
        <a:accent4>
          <a:srgbClr val="0B82A0"/>
        </a:accent4>
        <a:accent5>
          <a:srgbClr val="2A7F60"/>
        </a:accent5>
        <a:accent6>
          <a:srgbClr val="91C34A"/>
        </a:accent6>
        <a:hlink>
          <a:srgbClr val="DC6027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lau 100%">
      <a:srgbClr val="0028A5"/>
    </a:custClr>
    <a:custClr name="Grau 100%">
      <a:srgbClr val="A3ADB7"/>
    </a:custClr>
    <a:custClr name="Ockerrot 100%">
      <a:srgbClr val="DC6027"/>
    </a:custClr>
    <a:custClr name="Türkis 100%">
      <a:srgbClr val="0B82A0"/>
    </a:custClr>
    <a:custClr name="Flaschengrün 100%">
      <a:srgbClr val="2A7F62"/>
    </a:custClr>
    <a:custClr name="Lindengrün 100%">
      <a:srgbClr val="91C34A"/>
    </a:custClr>
    <a:custClr name="Warmgelb 100%">
      <a:srgbClr val="FEDE0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u 80%">
      <a:srgbClr val="3353B7"/>
    </a:custClr>
    <a:custClr name="Grau 80%">
      <a:srgbClr val="B5BDC5"/>
    </a:custClr>
    <a:custClr name="Ockerrot 80%">
      <a:srgbClr val="E38052"/>
    </a:custClr>
    <a:custClr name="Türkis 80%">
      <a:srgbClr val="3C9FB6"/>
    </a:custClr>
    <a:custClr name="Flaschengrün 80%">
      <a:srgbClr val="569D85"/>
    </a:custClr>
    <a:custClr name="Lindengrün 80%">
      <a:srgbClr val="AAD470"/>
    </a:custClr>
    <a:custClr name="Warmgelb 80%">
      <a:srgbClr val="FBE651"/>
    </a:custClr>
    <a:custClr name="blank">
      <a:srgbClr val="FFFFFF"/>
    </a:custClr>
    <a:custClr name="blank">
      <a:srgbClr val="FFFFFF"/>
    </a:custClr>
    <a:custClr name="blank">
      <a:srgbClr val="FFFFFF"/>
    </a:custClr>
    <a:custClr name="Blau 60%">
      <a:srgbClr val="667EC9"/>
    </a:custClr>
    <a:custClr name="Grau 60%">
      <a:srgbClr val="C8CED4"/>
    </a:custClr>
    <a:custClr name="Ockerrot 60%">
      <a:srgbClr val="EAA07D"/>
    </a:custClr>
    <a:custClr name="Türkis 60%">
      <a:srgbClr val="6BB7C7"/>
    </a:custClr>
    <a:custClr name="Flaschengrün 60%">
      <a:srgbClr val="80B6A4"/>
    </a:custClr>
    <a:custClr name="Lindengrün 60%">
      <a:srgbClr val="BFDF94"/>
    </a:custClr>
    <a:custClr name="Warmgelb 60%">
      <a:srgbClr val="FCEC7C"/>
    </a:custClr>
    <a:custClr name="blank">
      <a:srgbClr val="FFFFFF"/>
    </a:custClr>
    <a:custClr name="blank">
      <a:srgbClr val="FFFFFF"/>
    </a:custClr>
    <a:custClr name="blank">
      <a:srgbClr val="FFFFFF"/>
    </a:custClr>
    <a:custClr name="Blau 40%">
      <a:srgbClr val="99A9DB"/>
    </a:custClr>
    <a:custClr name="Grau 40%">
      <a:srgbClr val="DADEE2"/>
    </a:custClr>
    <a:custClr name="Ockerrot 40%">
      <a:srgbClr val="F1BFA9"/>
    </a:custClr>
    <a:custClr name="Türkis 40%">
      <a:srgbClr val="ABCEC2"/>
    </a:custClr>
    <a:custClr name="Flaschengrün 40%">
      <a:srgbClr val="ABCEC2"/>
    </a:custClr>
    <a:custClr name="Lindengrün 40%">
      <a:srgbClr val="D5E9B7"/>
    </a:custClr>
    <a:custClr name="Warmgelb 40%">
      <a:srgbClr val="FDF3A8"/>
    </a:custClr>
    <a:custClr name="blank">
      <a:srgbClr val="FFFFFF"/>
    </a:custClr>
    <a:custClr name="blank">
      <a:srgbClr val="FFFFFF"/>
    </a:custClr>
    <a:custClr name="blank">
      <a:srgbClr val="FFFFFF"/>
    </a:custClr>
    <a:custClr name="Blau 20%">
      <a:srgbClr val="CCD4ED"/>
    </a:custClr>
    <a:custClr name="Grau 20%">
      <a:srgbClr val="EDEFF1"/>
    </a:custClr>
    <a:custClr name="Ockerrot 20%">
      <a:srgbClr val="F8DFD4"/>
    </a:custClr>
    <a:custClr name="Türkis 20%">
      <a:srgbClr val="CFE8EC"/>
    </a:custClr>
    <a:custClr name="Flaschengrün 20%">
      <a:srgbClr val="D5E7E1"/>
    </a:custClr>
    <a:custClr name="Lindengrün 20%">
      <a:srgbClr val="EAF4DB"/>
    </a:custClr>
    <a:custClr name="Warmgelb 20%">
      <a:srgbClr val="FEF9D3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UZH" id="{9A4A85F8-4C99-498F-8027-1BD22AFE50D7}" vid="{2CA42E70-E657-4AFC-8BCA-E26D09C6EB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Cherenkov Detectors</Template>
  <TotalTime>5158</TotalTime>
  <Words>1528</Words>
  <Application>Microsoft Office PowerPoint</Application>
  <PresentationFormat>On-screen Show (4:3)</PresentationFormat>
  <Paragraphs>287</Paragraphs>
  <Slides>27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7" baseType="lpstr">
      <vt:lpstr>ＭＳ Ｐゴシック</vt:lpstr>
      <vt:lpstr>Andale Sans UI</vt:lpstr>
      <vt:lpstr>Arial</vt:lpstr>
      <vt:lpstr>Blackadder ITC</vt:lpstr>
      <vt:lpstr>Calibri</vt:lpstr>
      <vt:lpstr>Cambria Math</vt:lpstr>
      <vt:lpstr>Century Gothic (Body)</vt:lpstr>
      <vt:lpstr>Tahoma</vt:lpstr>
      <vt:lpstr>Times New Roman</vt:lpstr>
      <vt:lpstr>Wingdings</vt:lpstr>
      <vt:lpstr>eth_praesentation_16zu9_ETH1</vt:lpstr>
      <vt:lpstr>eth_praesentation_16zu9_ETH2</vt:lpstr>
      <vt:lpstr>eth_praesentation_16zu9_ETH3</vt:lpstr>
      <vt:lpstr>eth_praesentation_16zu9_ETH4</vt:lpstr>
      <vt:lpstr>eth_praesentation_16zu9_ETH5</vt:lpstr>
      <vt:lpstr>eth_praesentation_16zu9_ETH7</vt:lpstr>
      <vt:lpstr>eth_praesentation_16zu9_ETH8</vt:lpstr>
      <vt:lpstr>eth_praesentation_16zu9_ETH9</vt:lpstr>
      <vt:lpstr>UZH</vt:lpstr>
      <vt:lpstr>Equation</vt:lpstr>
      <vt:lpstr>PowerPoint Presentation</vt:lpstr>
      <vt:lpstr>Outline</vt:lpstr>
      <vt:lpstr>PowerPoint Presentation</vt:lpstr>
      <vt:lpstr>Where to look for SUSY traces???</vt:lpstr>
      <vt:lpstr>Flavour physics observables (room for NP)</vt:lpstr>
      <vt:lpstr>ΔF=1 four-quark processes</vt:lpstr>
      <vt:lpstr>ΔF=1 radiative processes</vt:lpstr>
      <vt:lpstr>ΔF=1 semi-leptonic processes</vt:lpstr>
      <vt:lpstr>Major tensions with the SM</vt:lpstr>
      <vt:lpstr>Outline</vt:lpstr>
      <vt:lpstr>Generalities: MSSM mass terms</vt:lpstr>
      <vt:lpstr>Generalities: Diagonalization – Mass insertions δ</vt:lpstr>
      <vt:lpstr>I. Minimal Flavor Violation</vt:lpstr>
      <vt:lpstr>I. MFV mass insertions</vt:lpstr>
      <vt:lpstr>II. U(2) flavour symmetry</vt:lpstr>
      <vt:lpstr>II. U(2) mass insertions</vt:lpstr>
      <vt:lpstr>III. U(1) Froggatt-Nielsen flavour symmetry</vt:lpstr>
      <vt:lpstr>III. U(1) mass insertions</vt:lpstr>
      <vt:lpstr>IV. Disoriented A terms</vt:lpstr>
      <vt:lpstr>Outline</vt:lpstr>
      <vt:lpstr>Results</vt:lpstr>
      <vt:lpstr>Things that cannot be done</vt:lpstr>
      <vt:lpstr>Things that are still possible!</vt:lpstr>
      <vt:lpstr>   well beyond the TeV scale.</vt:lpstr>
      <vt:lpstr>Outline</vt:lpstr>
      <vt:lpstr>Conclusions &amp; Future outlook</vt:lpstr>
      <vt:lpstr> Thank you!!!!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Kaiser</dc:creator>
  <cp:lastModifiedBy>wc</cp:lastModifiedBy>
  <cp:revision>538</cp:revision>
  <dcterms:created xsi:type="dcterms:W3CDTF">2006-08-16T00:00:00Z</dcterms:created>
  <dcterms:modified xsi:type="dcterms:W3CDTF">2017-12-13T18:03:31Z</dcterms:modified>
</cp:coreProperties>
</file>