
<file path=[Content_Types].xml><?xml version="1.0" encoding="utf-8"?>
<Types xmlns="http://schemas.openxmlformats.org/package/2006/content-types">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70" r:id="rId5"/>
    <p:sldId id="271" r:id="rId6"/>
    <p:sldId id="259" r:id="rId7"/>
    <p:sldId id="261" r:id="rId8"/>
    <p:sldId id="272" r:id="rId9"/>
    <p:sldId id="266" r:id="rId10"/>
    <p:sldId id="267" r:id="rId11"/>
    <p:sldId id="268"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74" d="100"/>
          <a:sy n="74" d="100"/>
        </p:scale>
        <p:origin x="126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wmf"/><Relationship Id="rId1" Type="http://schemas.openxmlformats.org/officeDocument/2006/relationships/image" Target="../media/image1.wmf"/><Relationship Id="rId5" Type="http://schemas.openxmlformats.org/officeDocument/2006/relationships/image" Target="../media/image5.wmf"/><Relationship Id="rId4" Type="http://schemas.openxmlformats.org/officeDocument/2006/relationships/image" Target="../media/image4.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7.wmf"/><Relationship Id="rId1" Type="http://schemas.openxmlformats.org/officeDocument/2006/relationships/image" Target="../media/image6.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wmf"/><Relationship Id="rId1" Type="http://schemas.openxmlformats.org/officeDocument/2006/relationships/image" Target="../media/image9.wmf"/><Relationship Id="rId5" Type="http://schemas.openxmlformats.org/officeDocument/2006/relationships/image" Target="../media/image13.wmf"/><Relationship Id="rId4" Type="http://schemas.openxmlformats.org/officeDocument/2006/relationships/image" Target="../media/image12.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6.wmf"/><Relationship Id="rId7" Type="http://schemas.openxmlformats.org/officeDocument/2006/relationships/image" Target="../media/image20.wmf"/><Relationship Id="rId2" Type="http://schemas.openxmlformats.org/officeDocument/2006/relationships/image" Target="../media/image15.wmf"/><Relationship Id="rId1" Type="http://schemas.openxmlformats.org/officeDocument/2006/relationships/image" Target="../media/image14.wmf"/><Relationship Id="rId6" Type="http://schemas.openxmlformats.org/officeDocument/2006/relationships/image" Target="../media/image19.wmf"/><Relationship Id="rId5" Type="http://schemas.openxmlformats.org/officeDocument/2006/relationships/image" Target="../media/image18.wmf"/><Relationship Id="rId4" Type="http://schemas.openxmlformats.org/officeDocument/2006/relationships/image" Target="../media/image17.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22.wmf"/><Relationship Id="rId1" Type="http://schemas.openxmlformats.org/officeDocument/2006/relationships/image" Target="../media/image21.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5745E84A-816B-48F4-910B-04BC89BA00E5}" type="datetimeFigureOut">
              <a:rPr lang="en-US" smtClean="0"/>
              <a:pPr/>
              <a:t>12/11/2017</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B6B4CD0-9925-4393-B64F-6EDEBF018459}" type="slidenum">
              <a:rPr lang="en-IN" smtClean="0"/>
              <a:pPr/>
              <a:t>‹#›</a:t>
            </a:fld>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5745E84A-816B-48F4-910B-04BC89BA00E5}" type="datetimeFigureOut">
              <a:rPr lang="en-US" smtClean="0"/>
              <a:pPr/>
              <a:t>12/11/2017</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B6B4CD0-9925-4393-B64F-6EDEBF018459}"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5745E84A-816B-48F4-910B-04BC89BA00E5}" type="datetimeFigureOut">
              <a:rPr lang="en-US" smtClean="0"/>
              <a:pPr/>
              <a:t>12/11/2017</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B6B4CD0-9925-4393-B64F-6EDEBF018459}" type="slidenum">
              <a:rPr lang="en-IN" smtClean="0"/>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5745E84A-816B-48F4-910B-04BC89BA00E5}" type="datetimeFigureOut">
              <a:rPr lang="en-US" smtClean="0"/>
              <a:pPr/>
              <a:t>12/11/2017</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B6B4CD0-9925-4393-B64F-6EDEBF018459}" type="slidenum">
              <a:rPr lang="en-IN" smtClean="0"/>
              <a:pPr/>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745E84A-816B-48F4-910B-04BC89BA00E5}" type="datetimeFigureOut">
              <a:rPr lang="en-US" smtClean="0"/>
              <a:pPr/>
              <a:t>12/11/2017</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B6B4CD0-9925-4393-B64F-6EDEBF018459}" type="slidenum">
              <a:rPr lang="en-IN" smtClean="0"/>
              <a:pPr/>
              <a:t>‹#›</a:t>
            </a:fld>
            <a:endParaRPr lang="en-I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5745E84A-816B-48F4-910B-04BC89BA00E5}" type="datetimeFigureOut">
              <a:rPr lang="en-US" smtClean="0"/>
              <a:pPr/>
              <a:t>12/11/2017</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B6B4CD0-9925-4393-B64F-6EDEBF018459}" type="slidenum">
              <a:rPr lang="en-IN" smtClean="0"/>
              <a:pPr/>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5745E84A-816B-48F4-910B-04BC89BA00E5}" type="datetimeFigureOut">
              <a:rPr lang="en-US" smtClean="0"/>
              <a:pPr/>
              <a:t>12/11/2017</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6B6B4CD0-9925-4393-B64F-6EDEBF018459}" type="slidenum">
              <a:rPr lang="en-IN" smtClean="0"/>
              <a:pPr/>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5745E84A-816B-48F4-910B-04BC89BA00E5}" type="datetimeFigureOut">
              <a:rPr lang="en-US" smtClean="0"/>
              <a:pPr/>
              <a:t>12/11/2017</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6B6B4CD0-9925-4393-B64F-6EDEBF018459}" type="slidenum">
              <a:rPr lang="en-IN" smtClean="0"/>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45E84A-816B-48F4-910B-04BC89BA00E5}" type="datetimeFigureOut">
              <a:rPr lang="en-US" smtClean="0"/>
              <a:pPr/>
              <a:t>12/11/2017</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6B6B4CD0-9925-4393-B64F-6EDEBF018459}"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745E84A-816B-48F4-910B-04BC89BA00E5}" type="datetimeFigureOut">
              <a:rPr lang="en-US" smtClean="0"/>
              <a:pPr/>
              <a:t>12/11/2017</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B6B4CD0-9925-4393-B64F-6EDEBF018459}" type="slidenum">
              <a:rPr lang="en-IN" smtClean="0"/>
              <a:pPr/>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745E84A-816B-48F4-910B-04BC89BA00E5}" type="datetimeFigureOut">
              <a:rPr lang="en-US" smtClean="0"/>
              <a:pPr/>
              <a:t>12/11/2017</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B6B4CD0-9925-4393-B64F-6EDEBF018459}" type="slidenum">
              <a:rPr lang="en-IN" smtClean="0"/>
              <a:pPr/>
              <a:t>‹#›</a:t>
            </a:fld>
            <a:endParaRPr lang="en-I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45E84A-816B-48F4-910B-04BC89BA00E5}" type="datetimeFigureOut">
              <a:rPr lang="en-US" smtClean="0"/>
              <a:pPr/>
              <a:t>12/11/2017</a:t>
            </a:fld>
            <a:endParaRPr lang="en-I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6B4CD0-9925-4393-B64F-6EDEBF018459}" type="slidenum">
              <a:rPr lang="en-IN" smtClean="0"/>
              <a:pPr/>
              <a:t>‹#›</a:t>
            </a:fld>
            <a:endParaRPr lang="en-IN"/>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3.wmf"/><Relationship Id="rId3" Type="http://schemas.openxmlformats.org/officeDocument/2006/relationships/oleObject" Target="../embeddings/oleObject1.bin"/><Relationship Id="rId7" Type="http://schemas.openxmlformats.org/officeDocument/2006/relationships/oleObject" Target="../embeddings/oleObject3.bin"/><Relationship Id="rId12" Type="http://schemas.openxmlformats.org/officeDocument/2006/relationships/image" Target="../media/image5.wmf"/><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2.wmf"/><Relationship Id="rId11" Type="http://schemas.openxmlformats.org/officeDocument/2006/relationships/oleObject" Target="../embeddings/oleObject5.bin"/><Relationship Id="rId5" Type="http://schemas.openxmlformats.org/officeDocument/2006/relationships/oleObject" Target="../embeddings/oleObject2.bin"/><Relationship Id="rId10" Type="http://schemas.openxmlformats.org/officeDocument/2006/relationships/image" Target="../media/image4.wmf"/><Relationship Id="rId4" Type="http://schemas.openxmlformats.org/officeDocument/2006/relationships/image" Target="../media/image1.wmf"/><Relationship Id="rId9" Type="http://schemas.openxmlformats.org/officeDocument/2006/relationships/oleObject" Target="../embeddings/oleObject4.bin"/></Relationships>
</file>

<file path=ppt/slides/_rels/slide4.xml.rels><?xml version="1.0" encoding="UTF-8" standalone="yes"?>
<Relationships xmlns="http://schemas.openxmlformats.org/package/2006/relationships"><Relationship Id="rId8" Type="http://schemas.openxmlformats.org/officeDocument/2006/relationships/image" Target="../media/image8.wmf"/><Relationship Id="rId3" Type="http://schemas.openxmlformats.org/officeDocument/2006/relationships/oleObject" Target="../embeddings/oleObject6.bin"/><Relationship Id="rId7"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7.wmf"/><Relationship Id="rId5" Type="http://schemas.openxmlformats.org/officeDocument/2006/relationships/oleObject" Target="../embeddings/oleObject7.bin"/><Relationship Id="rId4" Type="http://schemas.openxmlformats.org/officeDocument/2006/relationships/image" Target="../media/image6.wmf"/></Relationships>
</file>

<file path=ppt/slides/_rels/slide5.xml.rels><?xml version="1.0" encoding="UTF-8" standalone="yes"?>
<Relationships xmlns="http://schemas.openxmlformats.org/package/2006/relationships"><Relationship Id="rId8" Type="http://schemas.openxmlformats.org/officeDocument/2006/relationships/image" Target="../media/image11.wmf"/><Relationship Id="rId3" Type="http://schemas.openxmlformats.org/officeDocument/2006/relationships/oleObject" Target="../embeddings/oleObject9.bin"/><Relationship Id="rId7" Type="http://schemas.openxmlformats.org/officeDocument/2006/relationships/oleObject" Target="../embeddings/oleObject11.bin"/><Relationship Id="rId12" Type="http://schemas.openxmlformats.org/officeDocument/2006/relationships/image" Target="../media/image13.wmf"/><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0.wmf"/><Relationship Id="rId11" Type="http://schemas.openxmlformats.org/officeDocument/2006/relationships/oleObject" Target="../embeddings/oleObject13.bin"/><Relationship Id="rId5" Type="http://schemas.openxmlformats.org/officeDocument/2006/relationships/oleObject" Target="../embeddings/oleObject10.bin"/><Relationship Id="rId10" Type="http://schemas.openxmlformats.org/officeDocument/2006/relationships/image" Target="../media/image12.wmf"/><Relationship Id="rId4" Type="http://schemas.openxmlformats.org/officeDocument/2006/relationships/image" Target="../media/image9.wmf"/><Relationship Id="rId9" Type="http://schemas.openxmlformats.org/officeDocument/2006/relationships/oleObject" Target="../embeddings/oleObject12.bin"/></Relationships>
</file>

<file path=ppt/slides/_rels/slide6.xml.rels><?xml version="1.0" encoding="UTF-8" standalone="yes"?>
<Relationships xmlns="http://schemas.openxmlformats.org/package/2006/relationships"><Relationship Id="rId8" Type="http://schemas.openxmlformats.org/officeDocument/2006/relationships/image" Target="../media/image16.wmf"/><Relationship Id="rId13" Type="http://schemas.openxmlformats.org/officeDocument/2006/relationships/oleObject" Target="../embeddings/oleObject19.bin"/><Relationship Id="rId3" Type="http://schemas.openxmlformats.org/officeDocument/2006/relationships/oleObject" Target="../embeddings/oleObject14.bin"/><Relationship Id="rId7" Type="http://schemas.openxmlformats.org/officeDocument/2006/relationships/oleObject" Target="../embeddings/oleObject16.bin"/><Relationship Id="rId12" Type="http://schemas.openxmlformats.org/officeDocument/2006/relationships/image" Target="../media/image18.wmf"/><Relationship Id="rId2" Type="http://schemas.openxmlformats.org/officeDocument/2006/relationships/slideLayout" Target="../slideLayouts/slideLayout2.xml"/><Relationship Id="rId16" Type="http://schemas.openxmlformats.org/officeDocument/2006/relationships/image" Target="../media/image20.wmf"/><Relationship Id="rId1" Type="http://schemas.openxmlformats.org/officeDocument/2006/relationships/vmlDrawing" Target="../drawings/vmlDrawing4.vml"/><Relationship Id="rId6" Type="http://schemas.openxmlformats.org/officeDocument/2006/relationships/image" Target="../media/image15.wmf"/><Relationship Id="rId11" Type="http://schemas.openxmlformats.org/officeDocument/2006/relationships/oleObject" Target="../embeddings/oleObject18.bin"/><Relationship Id="rId5" Type="http://schemas.openxmlformats.org/officeDocument/2006/relationships/oleObject" Target="../embeddings/oleObject15.bin"/><Relationship Id="rId15" Type="http://schemas.openxmlformats.org/officeDocument/2006/relationships/oleObject" Target="../embeddings/oleObject20.bin"/><Relationship Id="rId10" Type="http://schemas.openxmlformats.org/officeDocument/2006/relationships/image" Target="../media/image17.wmf"/><Relationship Id="rId4" Type="http://schemas.openxmlformats.org/officeDocument/2006/relationships/image" Target="../media/image14.wmf"/><Relationship Id="rId9" Type="http://schemas.openxmlformats.org/officeDocument/2006/relationships/oleObject" Target="../embeddings/oleObject17.bin"/><Relationship Id="rId14" Type="http://schemas.openxmlformats.org/officeDocument/2006/relationships/image" Target="../media/image19.w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21.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22.wmf"/><Relationship Id="rId5" Type="http://schemas.openxmlformats.org/officeDocument/2006/relationships/oleObject" Target="../embeddings/oleObject22.bin"/><Relationship Id="rId4" Type="http://schemas.openxmlformats.org/officeDocument/2006/relationships/image" Target="../media/image21.w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7544" y="428605"/>
            <a:ext cx="7990656" cy="2424331"/>
          </a:xfrm>
        </p:spPr>
        <p:txBody>
          <a:bodyPr>
            <a:noAutofit/>
          </a:bodyPr>
          <a:lstStyle/>
          <a:p>
            <a:r>
              <a:rPr lang="en-US" sz="4800" dirty="0" smtClean="0">
                <a:solidFill>
                  <a:srgbClr val="002060"/>
                </a:solidFill>
              </a:rPr>
              <a:t>Annihilation of dark matter particles to produce Higgs</a:t>
            </a:r>
            <a:endParaRPr lang="en-IN" sz="4800" dirty="0">
              <a:solidFill>
                <a:srgbClr val="002060"/>
              </a:solidFill>
            </a:endParaRPr>
          </a:p>
        </p:txBody>
      </p:sp>
      <p:sp>
        <p:nvSpPr>
          <p:cNvPr id="3" name="Subtitle 2"/>
          <p:cNvSpPr>
            <a:spLocks noGrp="1"/>
          </p:cNvSpPr>
          <p:nvPr>
            <p:ph type="subTitle" idx="1"/>
          </p:nvPr>
        </p:nvSpPr>
        <p:spPr>
          <a:xfrm>
            <a:off x="1371600" y="3429000"/>
            <a:ext cx="6400800" cy="2209800"/>
          </a:xfrm>
        </p:spPr>
        <p:txBody>
          <a:bodyPr>
            <a:normAutofit fontScale="92500" lnSpcReduction="20000"/>
          </a:bodyPr>
          <a:lstStyle/>
          <a:p>
            <a:r>
              <a:rPr lang="en-IN" sz="3000" b="1" dirty="0">
                <a:solidFill>
                  <a:srgbClr val="00B0F0"/>
                </a:solidFill>
              </a:rPr>
              <a:t>M. </a:t>
            </a:r>
            <a:r>
              <a:rPr lang="en-IN" sz="3000" b="1" dirty="0" smtClean="0">
                <a:solidFill>
                  <a:srgbClr val="00B0F0"/>
                </a:solidFill>
              </a:rPr>
              <a:t>Kumar </a:t>
            </a:r>
            <a:r>
              <a:rPr lang="en-IN" sz="3000" b="1" dirty="0">
                <a:solidFill>
                  <a:srgbClr val="00B0F0"/>
                </a:solidFill>
              </a:rPr>
              <a:t>and S. </a:t>
            </a:r>
            <a:r>
              <a:rPr lang="en-IN" sz="3000" b="1" dirty="0" err="1" smtClean="0">
                <a:solidFill>
                  <a:srgbClr val="00B0F0"/>
                </a:solidFill>
              </a:rPr>
              <a:t>Sahoo</a:t>
            </a:r>
            <a:endParaRPr lang="en-IN" sz="3000" dirty="0">
              <a:solidFill>
                <a:srgbClr val="00B0F0"/>
              </a:solidFill>
            </a:endParaRPr>
          </a:p>
          <a:p>
            <a:r>
              <a:rPr lang="en-IN" sz="2000" b="1" i="1" dirty="0" smtClean="0">
                <a:solidFill>
                  <a:srgbClr val="0070C0"/>
                </a:solidFill>
              </a:rPr>
              <a:t>Department </a:t>
            </a:r>
            <a:r>
              <a:rPr lang="en-IN" sz="2000" b="1" i="1" dirty="0">
                <a:solidFill>
                  <a:srgbClr val="0070C0"/>
                </a:solidFill>
              </a:rPr>
              <a:t>of Physics, </a:t>
            </a:r>
            <a:endParaRPr lang="en-IN" sz="2000" b="1" i="1" dirty="0" smtClean="0">
              <a:solidFill>
                <a:srgbClr val="0070C0"/>
              </a:solidFill>
            </a:endParaRPr>
          </a:p>
          <a:p>
            <a:r>
              <a:rPr lang="en-IN" sz="2000" b="1" i="1" dirty="0" smtClean="0">
                <a:solidFill>
                  <a:srgbClr val="0070C0"/>
                </a:solidFill>
              </a:rPr>
              <a:t>National </a:t>
            </a:r>
            <a:r>
              <a:rPr lang="en-IN" sz="2000" b="1" i="1" dirty="0">
                <a:solidFill>
                  <a:srgbClr val="0070C0"/>
                </a:solidFill>
              </a:rPr>
              <a:t>Institute of </a:t>
            </a:r>
            <a:r>
              <a:rPr lang="en-IN" sz="2000" b="1" i="1" dirty="0" smtClean="0">
                <a:solidFill>
                  <a:srgbClr val="0070C0"/>
                </a:solidFill>
              </a:rPr>
              <a:t>Technology - Durgapur,</a:t>
            </a:r>
          </a:p>
          <a:p>
            <a:r>
              <a:rPr lang="en-IN" sz="2000" b="1" i="1" dirty="0" smtClean="0">
                <a:solidFill>
                  <a:srgbClr val="0070C0"/>
                </a:solidFill>
              </a:rPr>
              <a:t>Durgapur – 713209, West Bengal, India. </a:t>
            </a:r>
            <a:endParaRPr lang="en-IN" sz="2000" b="1" dirty="0">
              <a:solidFill>
                <a:srgbClr val="0070C0"/>
              </a:solidFill>
            </a:endParaRPr>
          </a:p>
          <a:p>
            <a:endParaRPr lang="en-IN" sz="2000" i="1" dirty="0" smtClean="0"/>
          </a:p>
          <a:p>
            <a:r>
              <a:rPr lang="en-US" sz="2000" b="1" i="1" dirty="0" smtClean="0">
                <a:solidFill>
                  <a:srgbClr val="7030A0"/>
                </a:solidFill>
              </a:rPr>
              <a:t>Presented by: Manish Kumar  </a:t>
            </a:r>
          </a:p>
          <a:p>
            <a:r>
              <a:rPr lang="en-US" sz="2000" i="1" dirty="0" smtClean="0">
                <a:solidFill>
                  <a:srgbClr val="7030A0"/>
                </a:solidFill>
              </a:rPr>
              <a:t>                                                                                  </a:t>
            </a:r>
            <a:r>
              <a:rPr lang="en-US" sz="2000" b="1" i="1" dirty="0" smtClean="0">
                <a:solidFill>
                  <a:srgbClr val="002060"/>
                </a:solidFill>
              </a:rPr>
              <a:t>SUSY - 2017</a:t>
            </a:r>
            <a:endParaRPr lang="en-IN" sz="2000" b="1" dirty="0">
              <a:solidFill>
                <a:srgbClr val="002060"/>
              </a:solidFill>
            </a:endParaRPr>
          </a:p>
          <a:p>
            <a:endParaRPr lang="en-IN" dirty="0">
              <a:solidFill>
                <a:srgbClr val="7030A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B050"/>
                </a:solidFill>
              </a:rPr>
              <a:t>References</a:t>
            </a:r>
            <a:endParaRPr lang="en-IN" b="1" dirty="0">
              <a:solidFill>
                <a:srgbClr val="00B050"/>
              </a:solidFill>
            </a:endParaRPr>
          </a:p>
        </p:txBody>
      </p:sp>
      <p:sp>
        <p:nvSpPr>
          <p:cNvPr id="3" name="Content Placeholder 2"/>
          <p:cNvSpPr>
            <a:spLocks noGrp="1"/>
          </p:cNvSpPr>
          <p:nvPr>
            <p:ph idx="1"/>
          </p:nvPr>
        </p:nvSpPr>
        <p:spPr/>
        <p:txBody>
          <a:bodyPr>
            <a:normAutofit fontScale="92500" lnSpcReduction="10000"/>
          </a:bodyPr>
          <a:lstStyle/>
          <a:p>
            <a:r>
              <a:rPr lang="en-US" sz="2000" b="1" dirty="0" smtClean="0"/>
              <a:t>[1] D. de Florian </a:t>
            </a:r>
            <a:r>
              <a:rPr lang="en-US" sz="2000" b="1" i="1" dirty="0" smtClean="0"/>
              <a:t>et al. </a:t>
            </a:r>
            <a:r>
              <a:rPr lang="en-US" sz="2000" b="1" dirty="0" smtClean="0"/>
              <a:t>[LHC Higgs Cross Section Working Group Collaboration], </a:t>
            </a:r>
            <a:r>
              <a:rPr lang="en-US" sz="2000" b="1" dirty="0" err="1" smtClean="0"/>
              <a:t>arXiv</a:t>
            </a:r>
            <a:r>
              <a:rPr lang="en-US" sz="2000" b="1" dirty="0" smtClean="0"/>
              <a:t>: 1610.07922 [</a:t>
            </a:r>
            <a:r>
              <a:rPr lang="en-US" sz="2000" b="1" dirty="0" err="1" smtClean="0"/>
              <a:t>hep</a:t>
            </a:r>
            <a:r>
              <a:rPr lang="en-US" sz="2000" b="1" dirty="0" smtClean="0"/>
              <a:t>].</a:t>
            </a:r>
          </a:p>
          <a:p>
            <a:r>
              <a:rPr lang="en-US" sz="2000" b="1" dirty="0" smtClean="0"/>
              <a:t>E. </a:t>
            </a:r>
            <a:r>
              <a:rPr lang="en-US" sz="2000" b="1" dirty="0" err="1" smtClean="0"/>
              <a:t>Gabrielli</a:t>
            </a:r>
            <a:r>
              <a:rPr lang="en-US" sz="2000" b="1" dirty="0" smtClean="0"/>
              <a:t> </a:t>
            </a:r>
            <a:r>
              <a:rPr lang="en-US" sz="2000" b="1" i="1" dirty="0" smtClean="0"/>
              <a:t>et al., </a:t>
            </a:r>
            <a:r>
              <a:rPr lang="en-US" sz="2000" b="1" dirty="0" smtClean="0"/>
              <a:t>Phys. Rev. D 90(2014) 055032 [</a:t>
            </a:r>
            <a:r>
              <a:rPr lang="en-US" sz="2000" b="1" dirty="0" err="1" smtClean="0"/>
              <a:t>arXiv</a:t>
            </a:r>
            <a:r>
              <a:rPr lang="en-US" sz="2000" b="1" smtClean="0"/>
              <a:t>: 1405.5196].</a:t>
            </a:r>
            <a:endParaRPr lang="en-US" sz="2000" b="1" i="1" dirty="0" smtClean="0"/>
          </a:p>
          <a:p>
            <a:r>
              <a:rPr lang="en-US" sz="2000" b="1" dirty="0" smtClean="0"/>
              <a:t>[3] </a:t>
            </a:r>
            <a:r>
              <a:rPr lang="en-US" sz="2000" b="1" dirty="0" smtClean="0"/>
              <a:t>G. </a:t>
            </a:r>
            <a:r>
              <a:rPr lang="en-US" sz="2000" b="1" dirty="0" err="1" smtClean="0"/>
              <a:t>Aad</a:t>
            </a:r>
            <a:r>
              <a:rPr lang="en-US" sz="2000" b="1" dirty="0" smtClean="0"/>
              <a:t> </a:t>
            </a:r>
            <a:r>
              <a:rPr lang="en-US" sz="2000" b="1" i="1" dirty="0" smtClean="0"/>
              <a:t>et al. </a:t>
            </a:r>
            <a:r>
              <a:rPr lang="en-US" sz="2000" b="1" dirty="0" smtClean="0"/>
              <a:t>[ATLAS Collaboration], Phys. </a:t>
            </a:r>
            <a:r>
              <a:rPr lang="en-US" sz="2000" b="1" dirty="0" err="1" smtClean="0"/>
              <a:t>Lett</a:t>
            </a:r>
            <a:r>
              <a:rPr lang="en-US" sz="2000" b="1" dirty="0" smtClean="0"/>
              <a:t>. B 716, 1 (2012) </a:t>
            </a:r>
            <a:r>
              <a:rPr lang="en-US" sz="2000" b="1" dirty="0" err="1" smtClean="0"/>
              <a:t>arXiv</a:t>
            </a:r>
            <a:r>
              <a:rPr lang="en-US" sz="2000" b="1" dirty="0" smtClean="0"/>
              <a:t>: 1207.7214[</a:t>
            </a:r>
            <a:r>
              <a:rPr lang="en-US" sz="2000" b="1" dirty="0" err="1" smtClean="0"/>
              <a:t>hep</a:t>
            </a:r>
            <a:r>
              <a:rPr lang="en-US" sz="2000" b="1" dirty="0" smtClean="0"/>
              <a:t> – ex].</a:t>
            </a:r>
          </a:p>
          <a:p>
            <a:r>
              <a:rPr lang="en-US" sz="2000" b="1" dirty="0" smtClean="0"/>
              <a:t>[4] </a:t>
            </a:r>
            <a:r>
              <a:rPr lang="en-US" sz="2000" b="1" dirty="0" smtClean="0"/>
              <a:t>S. </a:t>
            </a:r>
            <a:r>
              <a:rPr lang="en-US" sz="2000" b="1" dirty="0" err="1" smtClean="0"/>
              <a:t>Chatrchyan</a:t>
            </a:r>
            <a:r>
              <a:rPr lang="en-US" sz="2000" b="1" dirty="0" smtClean="0"/>
              <a:t> </a:t>
            </a:r>
            <a:r>
              <a:rPr lang="en-US" sz="2000" b="1" i="1" dirty="0" smtClean="0"/>
              <a:t>et al. </a:t>
            </a:r>
            <a:r>
              <a:rPr lang="en-US" sz="2000" b="1" dirty="0" smtClean="0"/>
              <a:t>[CMS Collaboration], Phys. </a:t>
            </a:r>
            <a:r>
              <a:rPr lang="en-US" sz="2000" b="1" dirty="0" err="1" smtClean="0"/>
              <a:t>Lett</a:t>
            </a:r>
            <a:r>
              <a:rPr lang="en-US" sz="2000" b="1" dirty="0" smtClean="0"/>
              <a:t>. B 716, 30 (2012) </a:t>
            </a:r>
            <a:r>
              <a:rPr lang="en-US" sz="2000" b="1" dirty="0" err="1" smtClean="0"/>
              <a:t>arXiv</a:t>
            </a:r>
            <a:r>
              <a:rPr lang="en-US" sz="2000" b="1" dirty="0" smtClean="0"/>
              <a:t>: 1207.7235[</a:t>
            </a:r>
            <a:r>
              <a:rPr lang="en-US" sz="2000" b="1" dirty="0" err="1" smtClean="0"/>
              <a:t>hep</a:t>
            </a:r>
            <a:r>
              <a:rPr lang="en-US" sz="2000" b="1" dirty="0" smtClean="0"/>
              <a:t> – ex].</a:t>
            </a:r>
          </a:p>
          <a:p>
            <a:r>
              <a:rPr lang="en-US" sz="2000" b="1" dirty="0" smtClean="0"/>
              <a:t>[5] </a:t>
            </a:r>
            <a:r>
              <a:rPr lang="en-US" sz="2000" b="1" dirty="0" smtClean="0"/>
              <a:t>G. </a:t>
            </a:r>
            <a:r>
              <a:rPr lang="en-US" sz="2000" b="1" dirty="0" err="1" smtClean="0"/>
              <a:t>Aad</a:t>
            </a:r>
            <a:r>
              <a:rPr lang="en-US" sz="2000" b="1" dirty="0" smtClean="0"/>
              <a:t> </a:t>
            </a:r>
            <a:r>
              <a:rPr lang="en-US" sz="2000" b="1" i="1" dirty="0" smtClean="0"/>
              <a:t>et al. </a:t>
            </a:r>
            <a:r>
              <a:rPr lang="en-US" sz="2000" b="1" dirty="0" smtClean="0"/>
              <a:t>[ATLAS and CMS Collaboration], Phys. Rev. </a:t>
            </a:r>
            <a:r>
              <a:rPr lang="en-US" sz="2000" b="1" dirty="0" err="1" smtClean="0"/>
              <a:t>Lett</a:t>
            </a:r>
            <a:r>
              <a:rPr lang="en-US" sz="2000" b="1" dirty="0" smtClean="0"/>
              <a:t>. 114, 191803 (2015) </a:t>
            </a:r>
            <a:r>
              <a:rPr lang="en-US" sz="2000" b="1" dirty="0" err="1" smtClean="0"/>
              <a:t>arXiv</a:t>
            </a:r>
            <a:r>
              <a:rPr lang="en-US" sz="2000" b="1" dirty="0" smtClean="0"/>
              <a:t>: 1503.07589 [</a:t>
            </a:r>
            <a:r>
              <a:rPr lang="en-US" sz="2000" b="1" dirty="0" err="1" smtClean="0"/>
              <a:t>hep</a:t>
            </a:r>
            <a:r>
              <a:rPr lang="en-US" sz="2000" b="1" dirty="0" smtClean="0"/>
              <a:t> – ex].</a:t>
            </a:r>
          </a:p>
          <a:p>
            <a:r>
              <a:rPr lang="en-US" sz="2000" b="1" dirty="0" smtClean="0"/>
              <a:t>[6] </a:t>
            </a:r>
            <a:r>
              <a:rPr lang="en-US" sz="2000" b="1" dirty="0" smtClean="0"/>
              <a:t>C. B. Jackson </a:t>
            </a:r>
            <a:r>
              <a:rPr lang="en-US" sz="2000" b="1" i="1" dirty="0" smtClean="0"/>
              <a:t>et al. </a:t>
            </a:r>
            <a:r>
              <a:rPr lang="en-US" sz="2000" b="1" dirty="0" smtClean="0"/>
              <a:t>JCAP, 1004, 004 (2010) [</a:t>
            </a:r>
            <a:r>
              <a:rPr lang="en-US" sz="2000" b="1" dirty="0" err="1" smtClean="0"/>
              <a:t>arXiv</a:t>
            </a:r>
            <a:r>
              <a:rPr lang="en-US" sz="2000" b="1" dirty="0" smtClean="0"/>
              <a:t>: 0912.0004[</a:t>
            </a:r>
            <a:r>
              <a:rPr lang="en-US" sz="2000" b="1" dirty="0" err="1" smtClean="0"/>
              <a:t>hep</a:t>
            </a:r>
            <a:r>
              <a:rPr lang="en-US" sz="2000" b="1" dirty="0" smtClean="0"/>
              <a:t> – ph]].</a:t>
            </a:r>
          </a:p>
          <a:p>
            <a:r>
              <a:rPr lang="en-US" sz="2000" b="1" dirty="0" smtClean="0"/>
              <a:t>[7] </a:t>
            </a:r>
            <a:r>
              <a:rPr lang="en-US" sz="2000" b="1" dirty="0" smtClean="0"/>
              <a:t>M. P. Hertzberg, adv. High Energy Phys. 6295927 (2017).</a:t>
            </a:r>
          </a:p>
          <a:p>
            <a:r>
              <a:rPr lang="en-US" sz="2000" b="1" dirty="0" smtClean="0"/>
              <a:t>[8] </a:t>
            </a:r>
            <a:r>
              <a:rPr lang="en-US" sz="2000" b="1" dirty="0" smtClean="0"/>
              <a:t>E. </a:t>
            </a:r>
            <a:r>
              <a:rPr lang="en-US" sz="2000" b="1" dirty="0" err="1" smtClean="0"/>
              <a:t>Tempel</a:t>
            </a:r>
            <a:r>
              <a:rPr lang="en-US" sz="2000" b="1" dirty="0" smtClean="0"/>
              <a:t> </a:t>
            </a:r>
            <a:r>
              <a:rPr lang="en-US" sz="2000" b="1" i="1" dirty="0" smtClean="0"/>
              <a:t>et al. </a:t>
            </a:r>
            <a:r>
              <a:rPr lang="en-US" sz="2000" b="1" dirty="0" smtClean="0"/>
              <a:t>JCAP, 1211, 004 (2010) [</a:t>
            </a:r>
            <a:r>
              <a:rPr lang="en-US" sz="2000" b="1" dirty="0" err="1" smtClean="0"/>
              <a:t>arXiv</a:t>
            </a:r>
            <a:r>
              <a:rPr lang="en-US" sz="2000" b="1" dirty="0" smtClean="0"/>
              <a:t>: 1205.1045[</a:t>
            </a:r>
            <a:r>
              <a:rPr lang="en-US" sz="2000" b="1" dirty="0" err="1" smtClean="0"/>
              <a:t>hep</a:t>
            </a:r>
            <a:r>
              <a:rPr lang="en-US" sz="2000" b="1" dirty="0" smtClean="0"/>
              <a:t> – ph]].</a:t>
            </a:r>
          </a:p>
          <a:p>
            <a:r>
              <a:rPr lang="en-US" sz="2000" b="1" dirty="0" smtClean="0"/>
              <a:t>[9] </a:t>
            </a:r>
            <a:r>
              <a:rPr lang="en-US" sz="2000" b="1" dirty="0" smtClean="0"/>
              <a:t>N. Bernal </a:t>
            </a:r>
            <a:r>
              <a:rPr lang="en-US" sz="2000" b="1" i="1" dirty="0" smtClean="0"/>
              <a:t>et al. </a:t>
            </a:r>
            <a:r>
              <a:rPr lang="en-US" sz="2000" b="1" dirty="0" smtClean="0"/>
              <a:t>Phys. </a:t>
            </a:r>
            <a:r>
              <a:rPr lang="en-US" sz="2000" b="1" dirty="0" err="1" smtClean="0"/>
              <a:t>Lett</a:t>
            </a:r>
            <a:r>
              <a:rPr lang="en-US" sz="2000" b="1" dirty="0" smtClean="0"/>
              <a:t>. B 723, 100 (2013).</a:t>
            </a:r>
          </a:p>
          <a:p>
            <a:r>
              <a:rPr lang="en-US" sz="2000" b="1" dirty="0" smtClean="0"/>
              <a:t>[10] </a:t>
            </a:r>
            <a:r>
              <a:rPr lang="en-US" sz="2000" b="1" dirty="0" smtClean="0"/>
              <a:t>M. Ackermann </a:t>
            </a:r>
            <a:r>
              <a:rPr lang="en-US" sz="2000" b="1" i="1" dirty="0" smtClean="0"/>
              <a:t>et al.</a:t>
            </a:r>
            <a:r>
              <a:rPr lang="en-US" sz="2000" b="1" dirty="0" smtClean="0"/>
              <a:t> (Fermi - LAT Collaboration) Phys. Rev. D 86, 022002 (2012), [</a:t>
            </a:r>
            <a:r>
              <a:rPr lang="en-US" sz="2000" b="1" dirty="0" err="1" smtClean="0"/>
              <a:t>arXiv</a:t>
            </a:r>
            <a:r>
              <a:rPr lang="en-US" sz="2000" b="1" dirty="0" smtClean="0"/>
              <a:t>: 1205.2739 [</a:t>
            </a:r>
            <a:r>
              <a:rPr lang="en-US" sz="2000" b="1" dirty="0" err="1" smtClean="0"/>
              <a:t>astro</a:t>
            </a:r>
            <a:r>
              <a:rPr lang="en-US" sz="2000" b="1" dirty="0" smtClean="0"/>
              <a:t> – ph]].</a:t>
            </a:r>
          </a:p>
          <a:p>
            <a:endParaRPr lang="en-US" sz="2000" dirty="0" smtClean="0"/>
          </a:p>
          <a:p>
            <a:endParaRPr lang="en-US" sz="2000" dirty="0" smtClean="0"/>
          </a:p>
          <a:p>
            <a:endParaRPr lang="en-US" sz="2000" dirty="0" smtClean="0"/>
          </a:p>
          <a:p>
            <a:endParaRPr lang="en-US" sz="2000" dirty="0" smtClean="0"/>
          </a:p>
          <a:p>
            <a:endParaRPr lang="en-US" sz="2000" dirty="0" smtClean="0"/>
          </a:p>
          <a:p>
            <a:endParaRPr lang="en-IN" sz="2000" i="1"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2" descr="C:\Users\User\Desktop\saying-thank-you-flowers-five-dahlia-heads-laid-row-word-emerging-top-wide-banner-white-background-61720474.jpg"/>
          <p:cNvPicPr>
            <a:picLocks noGrp="1" noChangeAspect="1" noChangeArrowheads="1"/>
          </p:cNvPicPr>
          <p:nvPr>
            <p:ph idx="1"/>
          </p:nvPr>
        </p:nvPicPr>
        <p:blipFill>
          <a:blip r:embed="rId2"/>
          <a:stretch>
            <a:fillRect/>
          </a:stretch>
        </p:blipFill>
        <p:spPr bwMode="auto">
          <a:xfrm>
            <a:off x="457200" y="980728"/>
            <a:ext cx="8229600" cy="3804607"/>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solidFill>
                  <a:srgbClr val="00B050"/>
                </a:solidFill>
              </a:rPr>
              <a:t>OUTLINE</a:t>
            </a:r>
            <a:endParaRPr lang="en-IN" b="1" dirty="0">
              <a:solidFill>
                <a:srgbClr val="00B050"/>
              </a:solidFill>
            </a:endParaRPr>
          </a:p>
        </p:txBody>
      </p:sp>
      <p:sp>
        <p:nvSpPr>
          <p:cNvPr id="3" name="Content Placeholder 2"/>
          <p:cNvSpPr>
            <a:spLocks noGrp="1"/>
          </p:cNvSpPr>
          <p:nvPr>
            <p:ph idx="1"/>
          </p:nvPr>
        </p:nvSpPr>
        <p:spPr/>
        <p:txBody>
          <a:bodyPr>
            <a:normAutofit/>
          </a:bodyPr>
          <a:lstStyle/>
          <a:p>
            <a:r>
              <a:rPr lang="en-US" sz="2000" b="1" dirty="0" smtClean="0"/>
              <a:t>Introduction</a:t>
            </a:r>
          </a:p>
          <a:p>
            <a:r>
              <a:rPr lang="en-US" sz="2000" b="1" dirty="0" smtClean="0"/>
              <a:t>Area of cross section for the annihilation of dark matter particles to produce Higgs</a:t>
            </a:r>
            <a:endParaRPr lang="en-US" sz="2000" b="1" dirty="0" smtClean="0"/>
          </a:p>
          <a:p>
            <a:r>
              <a:rPr lang="en-US" sz="2000" b="1" dirty="0" smtClean="0"/>
              <a:t>Energy radiated when the dark matter particles annihilate to produce Higgs</a:t>
            </a:r>
          </a:p>
          <a:p>
            <a:r>
              <a:rPr lang="en-US" sz="2000" b="1" dirty="0" smtClean="0"/>
              <a:t>Dark matter coupling constants</a:t>
            </a:r>
          </a:p>
          <a:p>
            <a:r>
              <a:rPr lang="en-US" sz="2000" b="1" dirty="0" smtClean="0"/>
              <a:t>Results and discussions</a:t>
            </a:r>
          </a:p>
          <a:p>
            <a:r>
              <a:rPr lang="en-US" sz="2000" b="1" dirty="0" smtClean="0"/>
              <a:t>Acknowledgement</a:t>
            </a:r>
          </a:p>
          <a:p>
            <a:r>
              <a:rPr lang="en-US" sz="2000" b="1" dirty="0" smtClean="0"/>
              <a:t>References</a:t>
            </a:r>
            <a:endParaRPr lang="en-IN" sz="2000"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285728"/>
            <a:ext cx="8229600" cy="1143000"/>
          </a:xfrm>
        </p:spPr>
        <p:txBody>
          <a:bodyPr>
            <a:normAutofit/>
          </a:bodyPr>
          <a:lstStyle/>
          <a:p>
            <a:r>
              <a:rPr lang="en-US" b="1" dirty="0" smtClean="0">
                <a:solidFill>
                  <a:srgbClr val="00B050"/>
                </a:solidFill>
              </a:rPr>
              <a:t>INTRODUCTION</a:t>
            </a:r>
            <a:endParaRPr lang="en-IN" b="1" dirty="0">
              <a:solidFill>
                <a:srgbClr val="00B050"/>
              </a:solidFill>
            </a:endParaRPr>
          </a:p>
        </p:txBody>
      </p:sp>
      <p:sp>
        <p:nvSpPr>
          <p:cNvPr id="3" name="Content Placeholder 2"/>
          <p:cNvSpPr>
            <a:spLocks noGrp="1"/>
          </p:cNvSpPr>
          <p:nvPr>
            <p:ph idx="1"/>
          </p:nvPr>
        </p:nvSpPr>
        <p:spPr/>
        <p:txBody>
          <a:bodyPr>
            <a:normAutofit/>
          </a:bodyPr>
          <a:lstStyle/>
          <a:p>
            <a:r>
              <a:rPr lang="en-US" sz="2000" b="1" dirty="0" smtClean="0">
                <a:solidFill>
                  <a:srgbClr val="0070C0"/>
                </a:solidFill>
              </a:rPr>
              <a:t>Higgs boson is a spin zero and even parity particle with mass around 125.5 </a:t>
            </a:r>
            <a:r>
              <a:rPr lang="en-US" sz="2000" b="1" dirty="0" err="1" smtClean="0">
                <a:solidFill>
                  <a:srgbClr val="0070C0"/>
                </a:solidFill>
              </a:rPr>
              <a:t>GeV</a:t>
            </a:r>
            <a:r>
              <a:rPr lang="en-US" sz="2000" b="1" dirty="0" smtClean="0">
                <a:solidFill>
                  <a:srgbClr val="0070C0"/>
                </a:solidFill>
              </a:rPr>
              <a:t>[1 – 3].</a:t>
            </a:r>
          </a:p>
          <a:p>
            <a:r>
              <a:rPr lang="en-US" sz="2000" b="1" dirty="0" smtClean="0">
                <a:solidFill>
                  <a:srgbClr val="7030A0"/>
                </a:solidFill>
              </a:rPr>
              <a:t>Two or more than two number of dark matter particles can annihilate to produce Higgs</a:t>
            </a:r>
          </a:p>
          <a:p>
            <a:r>
              <a:rPr lang="en-US" sz="2000" b="1" dirty="0" smtClean="0">
                <a:solidFill>
                  <a:schemeClr val="bg2">
                    <a:lumMod val="50000"/>
                  </a:schemeClr>
                </a:solidFill>
              </a:rPr>
              <a:t>The masses of the dark matter particles annihilating to produce Higgs  varies according to the variation in the energy radiated</a:t>
            </a:r>
            <a:r>
              <a:rPr lang="en-US" sz="2000" b="1" dirty="0" smtClean="0">
                <a:solidFill>
                  <a:srgbClr val="0070C0"/>
                </a:solidFill>
              </a:rPr>
              <a:t>.</a:t>
            </a:r>
          </a:p>
          <a:p>
            <a:r>
              <a:rPr lang="en-US" sz="2000" b="1" dirty="0" smtClean="0"/>
              <a:t>The coupling constant of dark matter particle can be found out using the relation, </a:t>
            </a:r>
          </a:p>
          <a:p>
            <a:r>
              <a:rPr lang="en-US" sz="2000" b="1" dirty="0" smtClean="0">
                <a:solidFill>
                  <a:schemeClr val="accent2">
                    <a:lumMod val="75000"/>
                  </a:schemeClr>
                </a:solidFill>
              </a:rPr>
              <a:t>Mass of dark matter </a:t>
            </a:r>
          </a:p>
          <a:p>
            <a:r>
              <a:rPr lang="en-US" sz="2000" b="1" dirty="0" smtClean="0"/>
              <a:t>Dark matter coupling constant</a:t>
            </a:r>
          </a:p>
          <a:p>
            <a:r>
              <a:rPr lang="en-US" sz="2000" b="1" dirty="0" smtClean="0">
                <a:solidFill>
                  <a:srgbClr val="0070C0"/>
                </a:solidFill>
              </a:rPr>
              <a:t>Vacuum expectation value of Higgs field    </a:t>
            </a:r>
          </a:p>
          <a:p>
            <a:endParaRPr lang="en-US" sz="2000" dirty="0" smtClean="0"/>
          </a:p>
          <a:p>
            <a:endParaRPr lang="en-US" sz="2000" dirty="0"/>
          </a:p>
          <a:p>
            <a:endParaRPr lang="en-US" sz="2000" dirty="0" smtClean="0"/>
          </a:p>
          <a:p>
            <a:endParaRPr lang="en-IN" sz="2000" dirty="0"/>
          </a:p>
        </p:txBody>
      </p:sp>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sp>
        <p:nvSpPr>
          <p:cNvPr id="102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sp>
        <p:nvSpPr>
          <p:cNvPr id="1030"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sp>
        <p:nvSpPr>
          <p:cNvPr id="1032"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sp>
        <p:nvSpPr>
          <p:cNvPr id="1034" name="Rectangle 1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sp>
        <p:nvSpPr>
          <p:cNvPr id="1036" name="Rectangle 1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sp>
        <p:nvSpPr>
          <p:cNvPr id="1038" name="Rectangle 1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sp>
        <p:nvSpPr>
          <p:cNvPr id="1040" name="Rectangle 1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graphicFrame>
        <p:nvGraphicFramePr>
          <p:cNvPr id="23" name="Object 22"/>
          <p:cNvGraphicFramePr>
            <a:graphicFrameLocks noChangeAspect="1"/>
          </p:cNvGraphicFramePr>
          <p:nvPr/>
        </p:nvGraphicFramePr>
        <p:xfrm>
          <a:off x="1857356" y="4000504"/>
          <a:ext cx="801688" cy="357190"/>
        </p:xfrm>
        <a:graphic>
          <a:graphicData uri="http://schemas.openxmlformats.org/presentationml/2006/ole">
            <mc:AlternateContent xmlns:mc="http://schemas.openxmlformats.org/markup-compatibility/2006">
              <mc:Choice xmlns:v="urn:schemas-microsoft-com:vml" Requires="v">
                <p:oleObj spid="_x0000_s1101" name="Equation" r:id="rId3" imgW="634725" imgH="241195" progId="Equation.3">
                  <p:embed/>
                </p:oleObj>
              </mc:Choice>
              <mc:Fallback>
                <p:oleObj name="Equation" r:id="rId3" imgW="634725" imgH="241195" progId="Equation.3">
                  <p:embed/>
                  <p:pic>
                    <p:nvPicPr>
                      <p:cNvPr id="0" name="Picture 5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57356" y="4000504"/>
                        <a:ext cx="801688" cy="35719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48" name="Object 24"/>
          <p:cNvGraphicFramePr>
            <a:graphicFrameLocks noChangeAspect="1"/>
          </p:cNvGraphicFramePr>
          <p:nvPr/>
        </p:nvGraphicFramePr>
        <p:xfrm>
          <a:off x="3067050" y="4021138"/>
          <a:ext cx="150813" cy="342900"/>
        </p:xfrm>
        <a:graphic>
          <a:graphicData uri="http://schemas.openxmlformats.org/presentationml/2006/ole">
            <mc:AlternateContent xmlns:mc="http://schemas.openxmlformats.org/markup-compatibility/2006">
              <mc:Choice xmlns:v="urn:schemas-microsoft-com:vml" Requires="v">
                <p:oleObj spid="_x0000_s1102" name="Equation" r:id="rId5" imgW="114151" imgH="215619" progId="Equation.3">
                  <p:embed/>
                </p:oleObj>
              </mc:Choice>
              <mc:Fallback>
                <p:oleObj name="Equation" r:id="rId5" imgW="114151" imgH="215619" progId="Equation.3">
                  <p:embed/>
                  <p:pic>
                    <p:nvPicPr>
                      <p:cNvPr id="0" name="Picture 5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67050" y="4021138"/>
                        <a:ext cx="150813"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50" name="Object 26"/>
          <p:cNvGraphicFramePr>
            <a:graphicFrameLocks noChangeAspect="1"/>
          </p:cNvGraphicFramePr>
          <p:nvPr/>
        </p:nvGraphicFramePr>
        <p:xfrm>
          <a:off x="4143372" y="4714884"/>
          <a:ext cx="214314" cy="357181"/>
        </p:xfrm>
        <a:graphic>
          <a:graphicData uri="http://schemas.openxmlformats.org/presentationml/2006/ole">
            <mc:AlternateContent xmlns:mc="http://schemas.openxmlformats.org/markup-compatibility/2006">
              <mc:Choice xmlns:v="urn:schemas-microsoft-com:vml" Requires="v">
                <p:oleObj spid="_x0000_s1103" name="Equation" r:id="rId7" imgW="203112" imgH="241195" progId="Equation.3">
                  <p:embed/>
                </p:oleObj>
              </mc:Choice>
              <mc:Fallback>
                <p:oleObj name="Equation" r:id="rId7" imgW="203112" imgH="241195" progId="Equation.3">
                  <p:embed/>
                  <p:pic>
                    <p:nvPicPr>
                      <p:cNvPr id="0" name="Picture 5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143372" y="4714884"/>
                        <a:ext cx="214314" cy="3571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 name="Object 29"/>
          <p:cNvGraphicFramePr>
            <a:graphicFrameLocks noChangeAspect="1"/>
          </p:cNvGraphicFramePr>
          <p:nvPr/>
        </p:nvGraphicFramePr>
        <p:xfrm>
          <a:off x="5143504" y="5072074"/>
          <a:ext cx="214314" cy="285752"/>
        </p:xfrm>
        <a:graphic>
          <a:graphicData uri="http://schemas.openxmlformats.org/presentationml/2006/ole">
            <mc:AlternateContent xmlns:mc="http://schemas.openxmlformats.org/markup-compatibility/2006">
              <mc:Choice xmlns:v="urn:schemas-microsoft-com:vml" Requires="v">
                <p:oleObj spid="_x0000_s1104" name="Equation" r:id="rId9" imgW="114201" imgH="139579" progId="Equation.3">
                  <p:embed/>
                </p:oleObj>
              </mc:Choice>
              <mc:Fallback>
                <p:oleObj name="Equation" r:id="rId9" imgW="114201" imgH="139579" progId="Equation.3">
                  <p:embed/>
                  <p:pic>
                    <p:nvPicPr>
                      <p:cNvPr id="0" name="Picture 5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143504" y="5072074"/>
                        <a:ext cx="214314" cy="28575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80" name="Object 56"/>
          <p:cNvGraphicFramePr>
            <a:graphicFrameLocks noChangeAspect="1"/>
          </p:cNvGraphicFramePr>
          <p:nvPr/>
        </p:nvGraphicFramePr>
        <p:xfrm>
          <a:off x="3071802" y="4357694"/>
          <a:ext cx="285752" cy="312738"/>
        </p:xfrm>
        <a:graphic>
          <a:graphicData uri="http://schemas.openxmlformats.org/presentationml/2006/ole">
            <mc:AlternateContent xmlns:mc="http://schemas.openxmlformats.org/markup-compatibility/2006">
              <mc:Choice xmlns:v="urn:schemas-microsoft-com:vml" Requires="v">
                <p:oleObj spid="_x0000_s1105" name="Equation" r:id="rId11" imgW="215640" imgH="241200" progId="Equation.3">
                  <p:embed/>
                </p:oleObj>
              </mc:Choice>
              <mc:Fallback>
                <p:oleObj name="Equation" r:id="rId11" imgW="215640" imgH="241200" progId="Equation.3">
                  <p:embed/>
                  <p:pic>
                    <p:nvPicPr>
                      <p:cNvPr id="0" name="Picture 5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071802" y="4357694"/>
                        <a:ext cx="285752" cy="3127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rgbClr val="00B050"/>
                </a:solidFill>
              </a:rPr>
              <a:t>Area of cross section for the annihilation of dark matter particles to produce Higgs</a:t>
            </a:r>
            <a:endParaRPr lang="en-US" dirty="0"/>
          </a:p>
        </p:txBody>
      </p:sp>
      <p:sp>
        <p:nvSpPr>
          <p:cNvPr id="3" name="Content Placeholder 2"/>
          <p:cNvSpPr>
            <a:spLocks noGrp="1"/>
          </p:cNvSpPr>
          <p:nvPr>
            <p:ph idx="1"/>
          </p:nvPr>
        </p:nvSpPr>
        <p:spPr/>
        <p:txBody>
          <a:bodyPr>
            <a:normAutofit lnSpcReduction="10000"/>
          </a:bodyPr>
          <a:lstStyle/>
          <a:p>
            <a:r>
              <a:rPr lang="en-US" sz="2000" dirty="0" smtClean="0">
                <a:solidFill>
                  <a:srgbClr val="0070C0"/>
                </a:solidFill>
              </a:rPr>
              <a:t>The relationship between the decay width of Higgs decaying into two gluons and area of cross section for the two gluon fusion to produce Higgs is given as [1]:</a:t>
            </a:r>
          </a:p>
          <a:p>
            <a:pPr algn="ctr"/>
            <a:endParaRPr lang="en-US" sz="2000" dirty="0" smtClean="0"/>
          </a:p>
          <a:p>
            <a:endParaRPr lang="en-US" sz="2000" dirty="0" smtClean="0"/>
          </a:p>
          <a:p>
            <a:r>
              <a:rPr lang="en-US" sz="2000" dirty="0" smtClean="0">
                <a:solidFill>
                  <a:srgbClr val="FFC000"/>
                </a:solidFill>
              </a:rPr>
              <a:t>Analogous to equation (1), the relationship between the decay width of Higgs decaying into two dark matter particles and the area of cross section for the annihilation of two dark matter particles to produce Higgs is given as:</a:t>
            </a:r>
          </a:p>
          <a:p>
            <a:pPr algn="ctr"/>
            <a:endParaRPr lang="en-US" sz="2000" dirty="0" smtClean="0"/>
          </a:p>
          <a:p>
            <a:endParaRPr lang="en-US" sz="2000" dirty="0" smtClean="0"/>
          </a:p>
          <a:p>
            <a:r>
              <a:rPr lang="en-US" sz="2000" dirty="0" smtClean="0">
                <a:solidFill>
                  <a:srgbClr val="7030A0"/>
                </a:solidFill>
              </a:rPr>
              <a:t>The decay of Higgs into two dark photons can be considered as Higgs decay into two dark matter particles and the area of cross section for the annihilation of two dark matter particles to produce Higgs is as:</a:t>
            </a:r>
          </a:p>
        </p:txBody>
      </p:sp>
      <p:graphicFrame>
        <p:nvGraphicFramePr>
          <p:cNvPr id="6" name="Object 5"/>
          <p:cNvGraphicFramePr>
            <a:graphicFrameLocks noChangeAspect="1"/>
          </p:cNvGraphicFramePr>
          <p:nvPr>
            <p:extLst>
              <p:ext uri="{D42A27DB-BD31-4B8C-83A1-F6EECF244321}">
                <p14:modId xmlns:p14="http://schemas.microsoft.com/office/powerpoint/2010/main" val="978005841"/>
              </p:ext>
            </p:extLst>
          </p:nvPr>
        </p:nvGraphicFramePr>
        <p:xfrm>
          <a:off x="2627784" y="2420888"/>
          <a:ext cx="4032448" cy="648072"/>
        </p:xfrm>
        <a:graphic>
          <a:graphicData uri="http://schemas.openxmlformats.org/presentationml/2006/ole">
            <mc:AlternateContent xmlns:mc="http://schemas.openxmlformats.org/markup-compatibility/2006">
              <mc:Choice xmlns:v="urn:schemas-microsoft-com:vml" Requires="v">
                <p:oleObj spid="_x0000_s22545" name="Equation" r:id="rId3" imgW="2616120" imgH="431640" progId="Equation.3">
                  <p:embed/>
                </p:oleObj>
              </mc:Choice>
              <mc:Fallback>
                <p:oleObj name="Equation" r:id="rId3" imgW="2616120" imgH="431640" progId="Equation.3">
                  <p:embed/>
                  <p:pic>
                    <p:nvPicPr>
                      <p:cNvPr id="0" name=""/>
                      <p:cNvPicPr/>
                      <p:nvPr/>
                    </p:nvPicPr>
                    <p:blipFill>
                      <a:blip r:embed="rId4"/>
                      <a:stretch>
                        <a:fillRect/>
                      </a:stretch>
                    </p:blipFill>
                    <p:spPr>
                      <a:xfrm>
                        <a:off x="2627784" y="2420888"/>
                        <a:ext cx="4032448" cy="648072"/>
                      </a:xfrm>
                      <a:prstGeom prst="rect">
                        <a:avLst/>
                      </a:prstGeom>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3165609401"/>
              </p:ext>
            </p:extLst>
          </p:nvPr>
        </p:nvGraphicFramePr>
        <p:xfrm>
          <a:off x="2706688" y="4271963"/>
          <a:ext cx="3732212" cy="592137"/>
        </p:xfrm>
        <a:graphic>
          <a:graphicData uri="http://schemas.openxmlformats.org/presentationml/2006/ole">
            <mc:AlternateContent xmlns:mc="http://schemas.openxmlformats.org/markup-compatibility/2006">
              <mc:Choice xmlns:v="urn:schemas-microsoft-com:vml" Requires="v">
                <p:oleObj spid="_x0000_s22546" name="Equation" r:id="rId5" imgW="2755800" imgH="431640" progId="Equation.3">
                  <p:embed/>
                </p:oleObj>
              </mc:Choice>
              <mc:Fallback>
                <p:oleObj name="Equation" r:id="rId5" imgW="2755800" imgH="431640" progId="Equation.3">
                  <p:embed/>
                  <p:pic>
                    <p:nvPicPr>
                      <p:cNvPr id="0" name=""/>
                      <p:cNvPicPr/>
                      <p:nvPr/>
                    </p:nvPicPr>
                    <p:blipFill>
                      <a:blip r:embed="rId6"/>
                      <a:stretch>
                        <a:fillRect/>
                      </a:stretch>
                    </p:blipFill>
                    <p:spPr>
                      <a:xfrm>
                        <a:off x="2706688" y="4271963"/>
                        <a:ext cx="3732212" cy="592137"/>
                      </a:xfrm>
                      <a:prstGeom prst="rect">
                        <a:avLst/>
                      </a:prstGeom>
                    </p:spPr>
                  </p:pic>
                </p:oleObj>
              </mc:Fallback>
            </mc:AlternateContent>
          </a:graphicData>
        </a:graphic>
      </p:graphicFrame>
      <p:graphicFrame>
        <p:nvGraphicFramePr>
          <p:cNvPr id="8" name="Object 7"/>
          <p:cNvGraphicFramePr>
            <a:graphicFrameLocks noChangeAspect="1"/>
          </p:cNvGraphicFramePr>
          <p:nvPr>
            <p:extLst>
              <p:ext uri="{D42A27DB-BD31-4B8C-83A1-F6EECF244321}">
                <p14:modId xmlns:p14="http://schemas.microsoft.com/office/powerpoint/2010/main" val="2027447362"/>
              </p:ext>
            </p:extLst>
          </p:nvPr>
        </p:nvGraphicFramePr>
        <p:xfrm>
          <a:off x="2627784" y="6067102"/>
          <a:ext cx="4032448" cy="602257"/>
        </p:xfrm>
        <a:graphic>
          <a:graphicData uri="http://schemas.openxmlformats.org/presentationml/2006/ole">
            <mc:AlternateContent xmlns:mc="http://schemas.openxmlformats.org/markup-compatibility/2006">
              <mc:Choice xmlns:v="urn:schemas-microsoft-com:vml" Requires="v">
                <p:oleObj spid="_x0000_s22547" name="Equation" r:id="rId7" imgW="2717640" imgH="431640" progId="Equation.3">
                  <p:embed/>
                </p:oleObj>
              </mc:Choice>
              <mc:Fallback>
                <p:oleObj name="Equation" r:id="rId7" imgW="2717640" imgH="431640" progId="Equation.3">
                  <p:embed/>
                  <p:pic>
                    <p:nvPicPr>
                      <p:cNvPr id="0" name=""/>
                      <p:cNvPicPr/>
                      <p:nvPr/>
                    </p:nvPicPr>
                    <p:blipFill>
                      <a:blip r:embed="rId8"/>
                      <a:stretch>
                        <a:fillRect/>
                      </a:stretch>
                    </p:blipFill>
                    <p:spPr>
                      <a:xfrm>
                        <a:off x="2627784" y="6067102"/>
                        <a:ext cx="4032448" cy="602257"/>
                      </a:xfrm>
                      <a:prstGeom prst="rect">
                        <a:avLst/>
                      </a:prstGeom>
                    </p:spPr>
                  </p:pic>
                </p:oleObj>
              </mc:Fallback>
            </mc:AlternateContent>
          </a:graphicData>
        </a:graphic>
      </p:graphicFrame>
    </p:spTree>
    <p:extLst>
      <p:ext uri="{BB962C8B-B14F-4D97-AF65-F5344CB8AC3E}">
        <p14:creationId xmlns:p14="http://schemas.microsoft.com/office/powerpoint/2010/main" val="26498770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4169" y="332656"/>
            <a:ext cx="8229600" cy="1143000"/>
          </a:xfrm>
        </p:spPr>
        <p:txBody>
          <a:bodyPr/>
          <a:lstStyle/>
          <a:p>
            <a:r>
              <a:rPr lang="en-US" dirty="0" smtClean="0">
                <a:solidFill>
                  <a:srgbClr val="00B050"/>
                </a:solidFill>
              </a:rPr>
              <a:t>Continue</a:t>
            </a:r>
            <a:endParaRPr lang="en-US" dirty="0">
              <a:solidFill>
                <a:srgbClr val="00B050"/>
              </a:solidFill>
            </a:endParaRPr>
          </a:p>
        </p:txBody>
      </p:sp>
      <p:sp>
        <p:nvSpPr>
          <p:cNvPr id="3" name="Content Placeholder 2"/>
          <p:cNvSpPr>
            <a:spLocks noGrp="1"/>
          </p:cNvSpPr>
          <p:nvPr>
            <p:ph idx="1"/>
          </p:nvPr>
        </p:nvSpPr>
        <p:spPr>
          <a:xfrm>
            <a:off x="107504" y="1844824"/>
            <a:ext cx="8280920" cy="4886003"/>
          </a:xfrm>
        </p:spPr>
        <p:txBody>
          <a:bodyPr>
            <a:normAutofit/>
          </a:bodyPr>
          <a:lstStyle/>
          <a:p>
            <a:r>
              <a:rPr lang="en-US" sz="2000" b="1" dirty="0"/>
              <a:t>The decay width of Higgs decaying into two dark photons is given below as [2]:</a:t>
            </a:r>
          </a:p>
          <a:p>
            <a:pPr algn="ctr"/>
            <a:endParaRPr lang="en-US" sz="2000" dirty="0" smtClean="0"/>
          </a:p>
          <a:p>
            <a:endParaRPr lang="en-US" sz="2000" dirty="0" smtClean="0"/>
          </a:p>
          <a:p>
            <a:endParaRPr lang="en-US" sz="2000" dirty="0" smtClean="0"/>
          </a:p>
          <a:p>
            <a:pPr algn="just"/>
            <a:endParaRPr lang="en-US" sz="2000" dirty="0" smtClean="0"/>
          </a:p>
          <a:p>
            <a:endParaRPr lang="en-US" sz="2000" dirty="0"/>
          </a:p>
          <a:p>
            <a:r>
              <a:rPr lang="en-US" sz="2000" dirty="0" smtClean="0">
                <a:solidFill>
                  <a:srgbClr val="FFC000"/>
                </a:solidFill>
              </a:rPr>
              <a:t>The area of cross section for the annihilation of two dark matter particles to produce Higgs is found as:</a:t>
            </a:r>
          </a:p>
          <a:p>
            <a:pPr algn="ctr"/>
            <a:endParaRPr lang="en-US" sz="2000" dirty="0" smtClean="0"/>
          </a:p>
          <a:p>
            <a:endParaRPr lang="en-US" sz="2000" dirty="0"/>
          </a:p>
        </p:txBody>
      </p:sp>
      <p:graphicFrame>
        <p:nvGraphicFramePr>
          <p:cNvPr id="4" name="Object 3"/>
          <p:cNvGraphicFramePr>
            <a:graphicFrameLocks noChangeAspect="1"/>
          </p:cNvGraphicFramePr>
          <p:nvPr>
            <p:extLst>
              <p:ext uri="{D42A27DB-BD31-4B8C-83A1-F6EECF244321}">
                <p14:modId xmlns:p14="http://schemas.microsoft.com/office/powerpoint/2010/main" val="812288141"/>
              </p:ext>
            </p:extLst>
          </p:nvPr>
        </p:nvGraphicFramePr>
        <p:xfrm>
          <a:off x="1763688" y="2420888"/>
          <a:ext cx="5832648" cy="568173"/>
        </p:xfrm>
        <a:graphic>
          <a:graphicData uri="http://schemas.openxmlformats.org/presentationml/2006/ole">
            <mc:AlternateContent xmlns:mc="http://schemas.openxmlformats.org/markup-compatibility/2006">
              <mc:Choice xmlns:v="urn:schemas-microsoft-com:vml" Requires="v">
                <p:oleObj spid="_x0000_s23572" name="Equation" r:id="rId3" imgW="2641320" imgH="253800" progId="Equation.3">
                  <p:embed/>
                </p:oleObj>
              </mc:Choice>
              <mc:Fallback>
                <p:oleObj name="Equation" r:id="rId3" imgW="2641320" imgH="253800" progId="Equation.3">
                  <p:embed/>
                  <p:pic>
                    <p:nvPicPr>
                      <p:cNvPr id="0" name=""/>
                      <p:cNvPicPr/>
                      <p:nvPr/>
                    </p:nvPicPr>
                    <p:blipFill>
                      <a:blip r:embed="rId4"/>
                      <a:stretch>
                        <a:fillRect/>
                      </a:stretch>
                    </p:blipFill>
                    <p:spPr>
                      <a:xfrm>
                        <a:off x="1763688" y="2420888"/>
                        <a:ext cx="5832648" cy="568173"/>
                      </a:xfrm>
                      <a:prstGeom prst="rect">
                        <a:avLst/>
                      </a:prstGeom>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2066157430"/>
              </p:ext>
            </p:extLst>
          </p:nvPr>
        </p:nvGraphicFramePr>
        <p:xfrm>
          <a:off x="1619672" y="4941168"/>
          <a:ext cx="5478462" cy="576262"/>
        </p:xfrm>
        <a:graphic>
          <a:graphicData uri="http://schemas.openxmlformats.org/presentationml/2006/ole">
            <mc:AlternateContent xmlns:mc="http://schemas.openxmlformats.org/markup-compatibility/2006">
              <mc:Choice xmlns:v="urn:schemas-microsoft-com:vml" Requires="v">
                <p:oleObj spid="_x0000_s23573" name="Equation" r:id="rId5" imgW="2476440" imgH="253800" progId="Equation.3">
                  <p:embed/>
                </p:oleObj>
              </mc:Choice>
              <mc:Fallback>
                <p:oleObj name="Equation" r:id="rId5" imgW="2476440" imgH="253800" progId="Equation.3">
                  <p:embed/>
                  <p:pic>
                    <p:nvPicPr>
                      <p:cNvPr id="0" name=""/>
                      <p:cNvPicPr/>
                      <p:nvPr/>
                    </p:nvPicPr>
                    <p:blipFill>
                      <a:blip r:embed="rId6"/>
                      <a:stretch>
                        <a:fillRect/>
                      </a:stretch>
                    </p:blipFill>
                    <p:spPr>
                      <a:xfrm>
                        <a:off x="1619672" y="4941168"/>
                        <a:ext cx="5478462" cy="576262"/>
                      </a:xfrm>
                      <a:prstGeom prst="rect">
                        <a:avLst/>
                      </a:prstGeom>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1292241096"/>
              </p:ext>
            </p:extLst>
          </p:nvPr>
        </p:nvGraphicFramePr>
        <p:xfrm>
          <a:off x="1774712" y="3051333"/>
          <a:ext cx="1861184" cy="805473"/>
        </p:xfrm>
        <a:graphic>
          <a:graphicData uri="http://schemas.openxmlformats.org/presentationml/2006/ole">
            <mc:AlternateContent xmlns:mc="http://schemas.openxmlformats.org/markup-compatibility/2006">
              <mc:Choice xmlns:v="urn:schemas-microsoft-com:vml" Requires="v">
                <p:oleObj spid="_x0000_s23574" name="Equation" r:id="rId7" imgW="1155600" imgH="469800" progId="Equation.3">
                  <p:embed/>
                </p:oleObj>
              </mc:Choice>
              <mc:Fallback>
                <p:oleObj name="Equation" r:id="rId7" imgW="1155600" imgH="469800" progId="Equation.3">
                  <p:embed/>
                  <p:pic>
                    <p:nvPicPr>
                      <p:cNvPr id="0" name=""/>
                      <p:cNvPicPr/>
                      <p:nvPr/>
                    </p:nvPicPr>
                    <p:blipFill>
                      <a:blip r:embed="rId8"/>
                      <a:stretch>
                        <a:fillRect/>
                      </a:stretch>
                    </p:blipFill>
                    <p:spPr>
                      <a:xfrm>
                        <a:off x="1774712" y="3051333"/>
                        <a:ext cx="1861184" cy="805473"/>
                      </a:xfrm>
                      <a:prstGeom prst="rect">
                        <a:avLst/>
                      </a:prstGeom>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1161108589"/>
              </p:ext>
            </p:extLst>
          </p:nvPr>
        </p:nvGraphicFramePr>
        <p:xfrm>
          <a:off x="3751263" y="3113088"/>
          <a:ext cx="2074862" cy="742950"/>
        </p:xfrm>
        <a:graphic>
          <a:graphicData uri="http://schemas.openxmlformats.org/presentationml/2006/ole">
            <mc:AlternateContent xmlns:mc="http://schemas.openxmlformats.org/markup-compatibility/2006">
              <mc:Choice xmlns:v="urn:schemas-microsoft-com:vml" Requires="v">
                <p:oleObj spid="_x0000_s23575" name="Equation" r:id="rId9" imgW="1320480" imgH="431640" progId="Equation.3">
                  <p:embed/>
                </p:oleObj>
              </mc:Choice>
              <mc:Fallback>
                <p:oleObj name="Equation" r:id="rId9" imgW="1320480" imgH="431640" progId="Equation.3">
                  <p:embed/>
                  <p:pic>
                    <p:nvPicPr>
                      <p:cNvPr id="0" name=""/>
                      <p:cNvPicPr/>
                      <p:nvPr/>
                    </p:nvPicPr>
                    <p:blipFill>
                      <a:blip r:embed="rId10"/>
                      <a:stretch>
                        <a:fillRect/>
                      </a:stretch>
                    </p:blipFill>
                    <p:spPr>
                      <a:xfrm>
                        <a:off x="3751263" y="3113088"/>
                        <a:ext cx="2074862" cy="742950"/>
                      </a:xfrm>
                      <a:prstGeom prst="rect">
                        <a:avLst/>
                      </a:prstGeom>
                    </p:spPr>
                  </p:pic>
                </p:oleObj>
              </mc:Fallback>
            </mc:AlternateContent>
          </a:graphicData>
        </a:graphic>
      </p:graphicFrame>
      <p:graphicFrame>
        <p:nvGraphicFramePr>
          <p:cNvPr id="8" name="Object 7"/>
          <p:cNvGraphicFramePr>
            <a:graphicFrameLocks noChangeAspect="1"/>
          </p:cNvGraphicFramePr>
          <p:nvPr>
            <p:extLst>
              <p:ext uri="{D42A27DB-BD31-4B8C-83A1-F6EECF244321}">
                <p14:modId xmlns:p14="http://schemas.microsoft.com/office/powerpoint/2010/main" val="770086021"/>
              </p:ext>
            </p:extLst>
          </p:nvPr>
        </p:nvGraphicFramePr>
        <p:xfrm>
          <a:off x="5940152" y="3242365"/>
          <a:ext cx="2088232" cy="538531"/>
        </p:xfrm>
        <a:graphic>
          <a:graphicData uri="http://schemas.openxmlformats.org/presentationml/2006/ole">
            <mc:AlternateContent xmlns:mc="http://schemas.openxmlformats.org/markup-compatibility/2006">
              <mc:Choice xmlns:v="urn:schemas-microsoft-com:vml" Requires="v">
                <p:oleObj spid="_x0000_s23576" name="Equation" r:id="rId11" imgW="952200" imgH="228600" progId="Equation.3">
                  <p:embed/>
                </p:oleObj>
              </mc:Choice>
              <mc:Fallback>
                <p:oleObj name="Equation" r:id="rId11" imgW="952200" imgH="228600" progId="Equation.3">
                  <p:embed/>
                  <p:pic>
                    <p:nvPicPr>
                      <p:cNvPr id="0" name=""/>
                      <p:cNvPicPr/>
                      <p:nvPr/>
                    </p:nvPicPr>
                    <p:blipFill>
                      <a:blip r:embed="rId12"/>
                      <a:stretch>
                        <a:fillRect/>
                      </a:stretch>
                    </p:blipFill>
                    <p:spPr>
                      <a:xfrm>
                        <a:off x="5940152" y="3242365"/>
                        <a:ext cx="2088232" cy="538531"/>
                      </a:xfrm>
                      <a:prstGeom prst="rect">
                        <a:avLst/>
                      </a:prstGeom>
                    </p:spPr>
                  </p:pic>
                </p:oleObj>
              </mc:Fallback>
            </mc:AlternateContent>
          </a:graphicData>
        </a:graphic>
      </p:graphicFrame>
    </p:spTree>
    <p:extLst>
      <p:ext uri="{BB962C8B-B14F-4D97-AF65-F5344CB8AC3E}">
        <p14:creationId xmlns:p14="http://schemas.microsoft.com/office/powerpoint/2010/main" val="20706080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smtClean="0">
                <a:solidFill>
                  <a:srgbClr val="00B050"/>
                </a:solidFill>
              </a:rPr>
              <a:t>Energy radiated when Higgs decays into two dark matter particles</a:t>
            </a:r>
            <a:endParaRPr lang="en-IN" dirty="0">
              <a:solidFill>
                <a:srgbClr val="00B050"/>
              </a:solidFill>
            </a:endParaRPr>
          </a:p>
        </p:txBody>
      </p:sp>
      <p:sp>
        <p:nvSpPr>
          <p:cNvPr id="3" name="Content Placeholder 2"/>
          <p:cNvSpPr>
            <a:spLocks noGrp="1"/>
          </p:cNvSpPr>
          <p:nvPr>
            <p:ph idx="1"/>
          </p:nvPr>
        </p:nvSpPr>
        <p:spPr/>
        <p:txBody>
          <a:bodyPr/>
          <a:lstStyle/>
          <a:p>
            <a:r>
              <a:rPr lang="en-US" sz="2000" b="1" dirty="0" smtClean="0">
                <a:solidFill>
                  <a:srgbClr val="7030A0"/>
                </a:solidFill>
              </a:rPr>
              <a:t>Energy radiated when the two dark matter particles annihilate to produce Higgs is given by </a:t>
            </a:r>
            <a:r>
              <a:rPr lang="en-US" sz="2000" b="1" dirty="0" smtClean="0">
                <a:solidFill>
                  <a:srgbClr val="7030A0"/>
                </a:solidFill>
              </a:rPr>
              <a:t>[6 </a:t>
            </a:r>
            <a:r>
              <a:rPr lang="en-US" sz="2000" b="1" dirty="0" smtClean="0">
                <a:solidFill>
                  <a:srgbClr val="7030A0"/>
                </a:solidFill>
              </a:rPr>
              <a:t>– </a:t>
            </a:r>
            <a:r>
              <a:rPr lang="en-US" sz="2000" b="1" dirty="0" smtClean="0">
                <a:solidFill>
                  <a:srgbClr val="7030A0"/>
                </a:solidFill>
              </a:rPr>
              <a:t>10]:  </a:t>
            </a:r>
            <a:endParaRPr lang="en-US" sz="2000" b="1" dirty="0" smtClean="0">
              <a:solidFill>
                <a:srgbClr val="7030A0"/>
              </a:solidFill>
            </a:endParaRPr>
          </a:p>
          <a:p>
            <a:pPr>
              <a:buNone/>
            </a:pPr>
            <a:r>
              <a:rPr lang="en-US" sz="2000" b="1" dirty="0" smtClean="0">
                <a:solidFill>
                  <a:srgbClr val="7030A0"/>
                </a:solidFill>
              </a:rPr>
              <a:t> </a:t>
            </a:r>
          </a:p>
          <a:p>
            <a:r>
              <a:rPr lang="en-US" sz="2000" b="1" dirty="0" smtClean="0"/>
              <a:t>Energy radiated</a:t>
            </a:r>
          </a:p>
          <a:p>
            <a:r>
              <a:rPr lang="en-US" sz="2000" b="1" dirty="0" smtClean="0">
                <a:solidFill>
                  <a:srgbClr val="0070C0"/>
                </a:solidFill>
              </a:rPr>
              <a:t>Mass of Higgs boson</a:t>
            </a:r>
          </a:p>
          <a:p>
            <a:r>
              <a:rPr lang="en-US" sz="2000" b="1" dirty="0" smtClean="0"/>
              <a:t>Mass of dark matter particles produced</a:t>
            </a:r>
          </a:p>
          <a:p>
            <a:r>
              <a:rPr lang="en-US" sz="2000" b="1" dirty="0" smtClean="0">
                <a:solidFill>
                  <a:srgbClr val="FFC000"/>
                </a:solidFill>
              </a:rPr>
              <a:t>Required condition </a:t>
            </a:r>
          </a:p>
          <a:p>
            <a:r>
              <a:rPr lang="en-US" sz="2000" b="1" dirty="0" smtClean="0">
                <a:solidFill>
                  <a:srgbClr val="7030A0"/>
                </a:solidFill>
              </a:rPr>
              <a:t>Energy radiated when </a:t>
            </a:r>
            <a:r>
              <a:rPr lang="en-US" sz="2000" b="1" dirty="0" smtClean="0">
                <a:solidFill>
                  <a:srgbClr val="7030A0"/>
                </a:solidFill>
              </a:rPr>
              <a:t> </a:t>
            </a:r>
            <a:r>
              <a:rPr lang="en-US" sz="2000" b="1" dirty="0" smtClean="0">
                <a:solidFill>
                  <a:srgbClr val="7030A0"/>
                </a:solidFill>
              </a:rPr>
              <a:t>three, four and     number of dark matter having equal masses </a:t>
            </a:r>
            <a:r>
              <a:rPr lang="en-US" sz="2000" b="1" dirty="0" smtClean="0">
                <a:solidFill>
                  <a:srgbClr val="7030A0"/>
                </a:solidFill>
              </a:rPr>
              <a:t>annihilate to produce Higgs is </a:t>
            </a:r>
            <a:r>
              <a:rPr lang="en-US" sz="2000" b="1" dirty="0" smtClean="0">
                <a:solidFill>
                  <a:srgbClr val="7030A0"/>
                </a:solidFill>
              </a:rPr>
              <a:t>given </a:t>
            </a:r>
            <a:r>
              <a:rPr lang="en-US" sz="2000" b="1" dirty="0" smtClean="0">
                <a:solidFill>
                  <a:srgbClr val="7030A0"/>
                </a:solidFill>
              </a:rPr>
              <a:t>below as:   </a:t>
            </a:r>
            <a:endParaRPr lang="en-IN" sz="2000" b="1" dirty="0" smtClean="0">
              <a:solidFill>
                <a:srgbClr val="7030A0"/>
              </a:solidFill>
            </a:endParaRPr>
          </a:p>
          <a:p>
            <a:pPr>
              <a:buNone/>
            </a:pPr>
            <a:r>
              <a:rPr lang="en-US" dirty="0" smtClean="0"/>
              <a:t> </a:t>
            </a:r>
          </a:p>
          <a:p>
            <a:endParaRPr lang="en-IN" dirty="0"/>
          </a:p>
        </p:txBody>
      </p:sp>
      <p:graphicFrame>
        <p:nvGraphicFramePr>
          <p:cNvPr id="15" name="Object 14"/>
          <p:cNvGraphicFramePr>
            <a:graphicFrameLocks noChangeAspect="1"/>
          </p:cNvGraphicFramePr>
          <p:nvPr>
            <p:extLst>
              <p:ext uri="{D42A27DB-BD31-4B8C-83A1-F6EECF244321}">
                <p14:modId xmlns:p14="http://schemas.microsoft.com/office/powerpoint/2010/main" val="1650663554"/>
              </p:ext>
            </p:extLst>
          </p:nvPr>
        </p:nvGraphicFramePr>
        <p:xfrm>
          <a:off x="3669910" y="2283965"/>
          <a:ext cx="3606800" cy="355600"/>
        </p:xfrm>
        <a:graphic>
          <a:graphicData uri="http://schemas.openxmlformats.org/presentationml/2006/ole">
            <mc:AlternateContent xmlns:mc="http://schemas.openxmlformats.org/markup-compatibility/2006">
              <mc:Choice xmlns:v="urn:schemas-microsoft-com:vml" Requires="v">
                <p:oleObj spid="_x0000_s17512" name="Equation" r:id="rId3" imgW="1981080" imgH="253800" progId="Equation.3">
                  <p:embed/>
                </p:oleObj>
              </mc:Choice>
              <mc:Fallback>
                <p:oleObj name="Equation" r:id="rId3" imgW="1981080" imgH="253800" progId="Equation.3">
                  <p:embed/>
                  <p:pic>
                    <p:nvPicPr>
                      <p:cNvPr id="0" name="Picture 55"/>
                      <p:cNvPicPr>
                        <a:picLocks noChangeAspect="1" noChangeArrowheads="1"/>
                      </p:cNvPicPr>
                      <p:nvPr/>
                    </p:nvPicPr>
                    <p:blipFill>
                      <a:blip r:embed="rId4"/>
                      <a:srcRect/>
                      <a:stretch>
                        <a:fillRect/>
                      </a:stretch>
                    </p:blipFill>
                    <p:spPr bwMode="auto">
                      <a:xfrm>
                        <a:off x="3669910" y="2283965"/>
                        <a:ext cx="3606800" cy="35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 name="Object 16"/>
          <p:cNvGraphicFramePr>
            <a:graphicFrameLocks noChangeAspect="1"/>
          </p:cNvGraphicFramePr>
          <p:nvPr/>
        </p:nvGraphicFramePr>
        <p:xfrm>
          <a:off x="2643174" y="2714620"/>
          <a:ext cx="285752" cy="285752"/>
        </p:xfrm>
        <a:graphic>
          <a:graphicData uri="http://schemas.openxmlformats.org/presentationml/2006/ole">
            <mc:AlternateContent xmlns:mc="http://schemas.openxmlformats.org/markup-compatibility/2006">
              <mc:Choice xmlns:v="urn:schemas-microsoft-com:vml" Requires="v">
                <p:oleObj spid="_x0000_s17513" name="Equation" r:id="rId5" imgW="203112" imgH="241195" progId="Equation.3">
                  <p:embed/>
                </p:oleObj>
              </mc:Choice>
              <mc:Fallback>
                <p:oleObj name="Equation" r:id="rId5" imgW="203112" imgH="241195" progId="Equation.3">
                  <p:embed/>
                  <p:pic>
                    <p:nvPicPr>
                      <p:cNvPr id="0" name="Picture 5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643174" y="2714620"/>
                        <a:ext cx="285752" cy="28575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8" name="Object 17"/>
          <p:cNvGraphicFramePr>
            <a:graphicFrameLocks noChangeAspect="1"/>
          </p:cNvGraphicFramePr>
          <p:nvPr/>
        </p:nvGraphicFramePr>
        <p:xfrm>
          <a:off x="3071802" y="3000372"/>
          <a:ext cx="428628" cy="357190"/>
        </p:xfrm>
        <a:graphic>
          <a:graphicData uri="http://schemas.openxmlformats.org/presentationml/2006/ole">
            <mc:AlternateContent xmlns:mc="http://schemas.openxmlformats.org/markup-compatibility/2006">
              <mc:Choice xmlns:v="urn:schemas-microsoft-com:vml" Requires="v">
                <p:oleObj spid="_x0000_s17514" name="Equation" r:id="rId7" imgW="241091" imgH="215713" progId="Equation.3">
                  <p:embed/>
                </p:oleObj>
              </mc:Choice>
              <mc:Fallback>
                <p:oleObj name="Equation" r:id="rId7" imgW="241091" imgH="215713" progId="Equation.3">
                  <p:embed/>
                  <p:pic>
                    <p:nvPicPr>
                      <p:cNvPr id="0" name="Picture 5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71802" y="3000372"/>
                        <a:ext cx="428628" cy="35719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9" name="Object 18"/>
          <p:cNvGraphicFramePr>
            <a:graphicFrameLocks noChangeAspect="1"/>
          </p:cNvGraphicFramePr>
          <p:nvPr/>
        </p:nvGraphicFramePr>
        <p:xfrm>
          <a:off x="5072066" y="3429000"/>
          <a:ext cx="285752" cy="357190"/>
        </p:xfrm>
        <a:graphic>
          <a:graphicData uri="http://schemas.openxmlformats.org/presentationml/2006/ole">
            <mc:AlternateContent xmlns:mc="http://schemas.openxmlformats.org/markup-compatibility/2006">
              <mc:Choice xmlns:v="urn:schemas-microsoft-com:vml" Requires="v">
                <p:oleObj spid="_x0000_s17515" name="Equation" r:id="rId9" imgW="215640" imgH="241200" progId="Equation.3">
                  <p:embed/>
                </p:oleObj>
              </mc:Choice>
              <mc:Fallback>
                <p:oleObj name="Equation" r:id="rId9" imgW="215640" imgH="241200" progId="Equation.3">
                  <p:embed/>
                  <p:pic>
                    <p:nvPicPr>
                      <p:cNvPr id="0" name="Picture 5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072066" y="3429000"/>
                        <a:ext cx="285752" cy="35719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 name="Object 19"/>
          <p:cNvGraphicFramePr>
            <a:graphicFrameLocks noChangeAspect="1"/>
          </p:cNvGraphicFramePr>
          <p:nvPr/>
        </p:nvGraphicFramePr>
        <p:xfrm>
          <a:off x="2928926" y="3786190"/>
          <a:ext cx="1071570" cy="357190"/>
        </p:xfrm>
        <a:graphic>
          <a:graphicData uri="http://schemas.openxmlformats.org/presentationml/2006/ole">
            <mc:AlternateContent xmlns:mc="http://schemas.openxmlformats.org/markup-compatibility/2006">
              <mc:Choice xmlns:v="urn:schemas-microsoft-com:vml" Requires="v">
                <p:oleObj spid="_x0000_s17516" name="Equation" r:id="rId11" imgW="761760" imgH="241200" progId="Equation.3">
                  <p:embed/>
                </p:oleObj>
              </mc:Choice>
              <mc:Fallback>
                <p:oleObj name="Equation" r:id="rId11" imgW="761760" imgH="241200" progId="Equation.3">
                  <p:embed/>
                  <p:pic>
                    <p:nvPicPr>
                      <p:cNvPr id="0" name="Picture 5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928926" y="3786190"/>
                        <a:ext cx="1071570" cy="35719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1" name="Object 20"/>
          <p:cNvGraphicFramePr>
            <a:graphicFrameLocks noChangeAspect="1"/>
          </p:cNvGraphicFramePr>
          <p:nvPr>
            <p:extLst>
              <p:ext uri="{D42A27DB-BD31-4B8C-83A1-F6EECF244321}">
                <p14:modId xmlns:p14="http://schemas.microsoft.com/office/powerpoint/2010/main" val="2250804526"/>
              </p:ext>
            </p:extLst>
          </p:nvPr>
        </p:nvGraphicFramePr>
        <p:xfrm>
          <a:off x="4939676" y="4203696"/>
          <a:ext cx="214314" cy="214314"/>
        </p:xfrm>
        <a:graphic>
          <a:graphicData uri="http://schemas.openxmlformats.org/presentationml/2006/ole">
            <mc:AlternateContent xmlns:mc="http://schemas.openxmlformats.org/markup-compatibility/2006">
              <mc:Choice xmlns:v="urn:schemas-microsoft-com:vml" Requires="v">
                <p:oleObj spid="_x0000_s17517" name="Equation" r:id="rId13" imgW="126835" imgH="139518" progId="Equation.3">
                  <p:embed/>
                </p:oleObj>
              </mc:Choice>
              <mc:Fallback>
                <p:oleObj name="Equation" r:id="rId13" imgW="126835" imgH="139518" progId="Equation.3">
                  <p:embed/>
                  <p:pic>
                    <p:nvPicPr>
                      <p:cNvPr id="0" name="Picture 6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939676" y="4203696"/>
                        <a:ext cx="214314" cy="21431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427" name="Object 19"/>
          <p:cNvGraphicFramePr>
            <a:graphicFrameLocks noChangeAspect="1"/>
          </p:cNvGraphicFramePr>
          <p:nvPr>
            <p:extLst>
              <p:ext uri="{D42A27DB-BD31-4B8C-83A1-F6EECF244321}">
                <p14:modId xmlns:p14="http://schemas.microsoft.com/office/powerpoint/2010/main" val="385758214"/>
              </p:ext>
            </p:extLst>
          </p:nvPr>
        </p:nvGraphicFramePr>
        <p:xfrm>
          <a:off x="3657600" y="4775200"/>
          <a:ext cx="3327400" cy="2070100"/>
        </p:xfrm>
        <a:graphic>
          <a:graphicData uri="http://schemas.openxmlformats.org/presentationml/2006/ole">
            <mc:AlternateContent xmlns:mc="http://schemas.openxmlformats.org/markup-compatibility/2006">
              <mc:Choice xmlns:v="urn:schemas-microsoft-com:vml" Requires="v">
                <p:oleObj spid="_x0000_s17518" name="Equation" r:id="rId15" imgW="2095200" imgH="1549080" progId="Equation.3">
                  <p:embed/>
                </p:oleObj>
              </mc:Choice>
              <mc:Fallback>
                <p:oleObj name="Equation" r:id="rId15" imgW="2095200" imgH="1549080" progId="Equation.3">
                  <p:embed/>
                  <p:pic>
                    <p:nvPicPr>
                      <p:cNvPr id="0" name="Picture 61"/>
                      <p:cNvPicPr>
                        <a:picLocks noChangeAspect="1" noChangeArrowheads="1"/>
                      </p:cNvPicPr>
                      <p:nvPr/>
                    </p:nvPicPr>
                    <p:blipFill>
                      <a:blip r:embed="rId16"/>
                      <a:srcRect/>
                      <a:stretch>
                        <a:fillRect/>
                      </a:stretch>
                    </p:blipFill>
                    <p:spPr bwMode="auto">
                      <a:xfrm>
                        <a:off x="3657600" y="4775200"/>
                        <a:ext cx="3327400" cy="2070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rgbClr val="00B050"/>
                </a:solidFill>
              </a:rPr>
              <a:t>Dark matter coupling constants</a:t>
            </a:r>
            <a:endParaRPr lang="en-IN" dirty="0">
              <a:solidFill>
                <a:srgbClr val="00B050"/>
              </a:solidFill>
            </a:endParaRPr>
          </a:p>
        </p:txBody>
      </p:sp>
      <p:sp>
        <p:nvSpPr>
          <p:cNvPr id="3" name="Content Placeholder 2"/>
          <p:cNvSpPr>
            <a:spLocks noGrp="1"/>
          </p:cNvSpPr>
          <p:nvPr>
            <p:ph idx="1"/>
          </p:nvPr>
        </p:nvSpPr>
        <p:spPr/>
        <p:txBody>
          <a:bodyPr>
            <a:normAutofit/>
          </a:bodyPr>
          <a:lstStyle/>
          <a:p>
            <a:r>
              <a:rPr lang="en-US" sz="2000" b="1" dirty="0" smtClean="0">
                <a:solidFill>
                  <a:srgbClr val="7030A0"/>
                </a:solidFill>
              </a:rPr>
              <a:t>The mass and coupling constant of the dark matter </a:t>
            </a:r>
            <a:r>
              <a:rPr lang="en-US" sz="2000" b="1" dirty="0" smtClean="0">
                <a:solidFill>
                  <a:srgbClr val="7030A0"/>
                </a:solidFill>
              </a:rPr>
              <a:t>when </a:t>
            </a:r>
            <a:r>
              <a:rPr lang="en-US" sz="2000" b="1" dirty="0" smtClean="0">
                <a:solidFill>
                  <a:srgbClr val="7030A0"/>
                </a:solidFill>
              </a:rPr>
              <a:t>two, three, and </a:t>
            </a:r>
            <a:r>
              <a:rPr lang="en-US" sz="2000" b="1" i="1" dirty="0" smtClean="0">
                <a:solidFill>
                  <a:srgbClr val="7030A0"/>
                </a:solidFill>
              </a:rPr>
              <a:t>n</a:t>
            </a:r>
            <a:r>
              <a:rPr lang="en-US" sz="2000" b="1" dirty="0" smtClean="0">
                <a:solidFill>
                  <a:srgbClr val="7030A0"/>
                </a:solidFill>
              </a:rPr>
              <a:t>   number of dark matter particles </a:t>
            </a:r>
            <a:r>
              <a:rPr lang="en-US" sz="2000" b="1" dirty="0" smtClean="0">
                <a:solidFill>
                  <a:srgbClr val="7030A0"/>
                </a:solidFill>
              </a:rPr>
              <a:t>annihilate to produce Higgs can </a:t>
            </a:r>
            <a:r>
              <a:rPr lang="en-US" sz="2000" b="1" dirty="0" smtClean="0">
                <a:solidFill>
                  <a:srgbClr val="7030A0"/>
                </a:solidFill>
              </a:rPr>
              <a:t>be given as:</a:t>
            </a:r>
          </a:p>
          <a:p>
            <a:pPr>
              <a:buNone/>
            </a:pPr>
            <a:r>
              <a:rPr lang="en-US" sz="2000" b="1" dirty="0" smtClean="0"/>
              <a:t> </a:t>
            </a:r>
          </a:p>
          <a:p>
            <a:endParaRPr lang="en-US" sz="2000" b="1" dirty="0" smtClean="0"/>
          </a:p>
          <a:p>
            <a:endParaRPr lang="en-US" sz="2000" b="1" dirty="0" smtClean="0"/>
          </a:p>
          <a:p>
            <a:endParaRPr lang="en-US" sz="2000" b="1" dirty="0" smtClean="0"/>
          </a:p>
          <a:p>
            <a:endParaRPr lang="en-US" sz="2000" b="1" dirty="0" smtClean="0"/>
          </a:p>
          <a:p>
            <a:endParaRPr lang="en-US" sz="2000" b="1" dirty="0" smtClean="0"/>
          </a:p>
          <a:p>
            <a:pPr>
              <a:buNone/>
            </a:pPr>
            <a:r>
              <a:rPr lang="en-US" sz="2000" b="1" dirty="0" smtClean="0">
                <a:solidFill>
                  <a:schemeClr val="accent2">
                    <a:lumMod val="75000"/>
                  </a:schemeClr>
                </a:solidFill>
              </a:rPr>
              <a:t>Required condition for each case is </a:t>
            </a:r>
            <a:endParaRPr lang="en-IN" sz="2000" b="1" dirty="0">
              <a:solidFill>
                <a:schemeClr val="accent2">
                  <a:lumMod val="75000"/>
                </a:schemeClr>
              </a:solidFill>
            </a:endParaRPr>
          </a:p>
        </p:txBody>
      </p:sp>
      <p:graphicFrame>
        <p:nvGraphicFramePr>
          <p:cNvPr id="5" name="Object 4"/>
          <p:cNvGraphicFramePr>
            <a:graphicFrameLocks noChangeAspect="1"/>
          </p:cNvGraphicFramePr>
          <p:nvPr>
            <p:extLst>
              <p:ext uri="{D42A27DB-BD31-4B8C-83A1-F6EECF244321}">
                <p14:modId xmlns:p14="http://schemas.microsoft.com/office/powerpoint/2010/main" val="2760094102"/>
              </p:ext>
            </p:extLst>
          </p:nvPr>
        </p:nvGraphicFramePr>
        <p:xfrm>
          <a:off x="3190875" y="2214563"/>
          <a:ext cx="3333750" cy="2336800"/>
        </p:xfrm>
        <a:graphic>
          <a:graphicData uri="http://schemas.openxmlformats.org/presentationml/2006/ole">
            <mc:AlternateContent xmlns:mc="http://schemas.openxmlformats.org/markup-compatibility/2006">
              <mc:Choice xmlns:v="urn:schemas-microsoft-com:vml" Requires="v">
                <p:oleObj spid="_x0000_s18462" name="Equation" r:id="rId3" imgW="2400120" imgH="1854000" progId="Equation.3">
                  <p:embed/>
                </p:oleObj>
              </mc:Choice>
              <mc:Fallback>
                <p:oleObj name="Equation" r:id="rId3" imgW="2400120" imgH="1854000" progId="Equation.3">
                  <p:embed/>
                  <p:pic>
                    <p:nvPicPr>
                      <p:cNvPr id="0" name="Picture 18"/>
                      <p:cNvPicPr>
                        <a:picLocks noChangeAspect="1" noChangeArrowheads="1"/>
                      </p:cNvPicPr>
                      <p:nvPr/>
                    </p:nvPicPr>
                    <p:blipFill>
                      <a:blip r:embed="rId4"/>
                      <a:srcRect/>
                      <a:stretch>
                        <a:fillRect/>
                      </a:stretch>
                    </p:blipFill>
                    <p:spPr bwMode="auto">
                      <a:xfrm>
                        <a:off x="3190875" y="2214563"/>
                        <a:ext cx="3333750" cy="2336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2973284022"/>
              </p:ext>
            </p:extLst>
          </p:nvPr>
        </p:nvGraphicFramePr>
        <p:xfrm>
          <a:off x="4464841" y="4910135"/>
          <a:ext cx="785818" cy="285752"/>
        </p:xfrm>
        <a:graphic>
          <a:graphicData uri="http://schemas.openxmlformats.org/presentationml/2006/ole">
            <mc:AlternateContent xmlns:mc="http://schemas.openxmlformats.org/markup-compatibility/2006">
              <mc:Choice xmlns:v="urn:schemas-microsoft-com:vml" Requires="v">
                <p:oleObj spid="_x0000_s18463" name="Equation" r:id="rId5" imgW="711000" imgH="241200" progId="Equation.3">
                  <p:embed/>
                </p:oleObj>
              </mc:Choice>
              <mc:Fallback>
                <p:oleObj name="Equation" r:id="rId5" imgW="711000" imgH="241200" progId="Equation.3">
                  <p:embed/>
                  <p:pic>
                    <p:nvPicPr>
                      <p:cNvPr id="0" name="Picture 1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464841" y="4910135"/>
                        <a:ext cx="785818" cy="28575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00B050"/>
                </a:solidFill>
              </a:rPr>
              <a:t>Conclusions</a:t>
            </a:r>
            <a:endParaRPr lang="en-US" dirty="0"/>
          </a:p>
        </p:txBody>
      </p:sp>
      <p:sp>
        <p:nvSpPr>
          <p:cNvPr id="3" name="Content Placeholder 2"/>
          <p:cNvSpPr>
            <a:spLocks noGrp="1"/>
          </p:cNvSpPr>
          <p:nvPr>
            <p:ph idx="1"/>
          </p:nvPr>
        </p:nvSpPr>
        <p:spPr/>
        <p:txBody>
          <a:bodyPr/>
          <a:lstStyle/>
          <a:p>
            <a:r>
              <a:rPr lang="en-US" sz="2000" dirty="0" smtClean="0">
                <a:solidFill>
                  <a:srgbClr val="7030A0"/>
                </a:solidFill>
              </a:rPr>
              <a:t>We have found the area of cross section for the annihilation of two dark matter particles to produce Higgs assuming this similar to two gluon fusion and using the relationship between the decay width of Higgs decaying into two gluons and area of cross section to produce Higgs.</a:t>
            </a:r>
          </a:p>
          <a:p>
            <a:r>
              <a:rPr lang="en-US" sz="2000" dirty="0" smtClean="0">
                <a:solidFill>
                  <a:srgbClr val="FFC000"/>
                </a:solidFill>
              </a:rPr>
              <a:t>We have found the energy radiated for n number of dark matter particles having equal masses annihilating to produce Higgs.</a:t>
            </a:r>
          </a:p>
          <a:p>
            <a:r>
              <a:rPr lang="en-US" sz="2000" b="1" dirty="0" smtClean="0"/>
              <a:t>Finally, we have calculated, the </a:t>
            </a:r>
            <a:r>
              <a:rPr lang="en-US" sz="2000" b="1" dirty="0"/>
              <a:t>mass and coupling constant of the dark matter when two, three, and </a:t>
            </a:r>
            <a:r>
              <a:rPr lang="en-US" sz="2000" b="1" i="1" dirty="0"/>
              <a:t>n</a:t>
            </a:r>
            <a:r>
              <a:rPr lang="en-US" sz="2000" b="1" dirty="0"/>
              <a:t>   number of dark matter particles annihilate to produce </a:t>
            </a:r>
            <a:r>
              <a:rPr lang="en-US" sz="2000" b="1" dirty="0" smtClean="0"/>
              <a:t>Higgs.</a:t>
            </a:r>
            <a:endParaRPr lang="en-US" sz="2000" dirty="0" smtClean="0"/>
          </a:p>
          <a:p>
            <a:endParaRPr lang="en-US" sz="2000" dirty="0" smtClean="0"/>
          </a:p>
          <a:p>
            <a:pPr marL="0" indent="0">
              <a:buNone/>
            </a:pPr>
            <a:r>
              <a:rPr lang="en-US" dirty="0" smtClean="0"/>
              <a:t> </a:t>
            </a:r>
            <a:endParaRPr lang="en-US" dirty="0"/>
          </a:p>
        </p:txBody>
      </p:sp>
    </p:spTree>
    <p:extLst>
      <p:ext uri="{BB962C8B-B14F-4D97-AF65-F5344CB8AC3E}">
        <p14:creationId xmlns:p14="http://schemas.microsoft.com/office/powerpoint/2010/main" val="33632345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B050"/>
                </a:solidFill>
              </a:rPr>
              <a:t>Acknowledgement</a:t>
            </a:r>
            <a:endParaRPr lang="en-IN" dirty="0">
              <a:solidFill>
                <a:srgbClr val="00B050"/>
              </a:solidFill>
            </a:endParaRPr>
          </a:p>
        </p:txBody>
      </p:sp>
      <p:sp>
        <p:nvSpPr>
          <p:cNvPr id="3" name="Content Placeholder 2"/>
          <p:cNvSpPr>
            <a:spLocks noGrp="1"/>
          </p:cNvSpPr>
          <p:nvPr>
            <p:ph idx="1"/>
          </p:nvPr>
        </p:nvSpPr>
        <p:spPr/>
        <p:txBody>
          <a:bodyPr>
            <a:normAutofit/>
          </a:bodyPr>
          <a:lstStyle/>
          <a:p>
            <a:pPr algn="just"/>
            <a:r>
              <a:rPr lang="en-US" sz="2000" b="1" dirty="0" smtClean="0">
                <a:solidFill>
                  <a:srgbClr val="0070C0"/>
                </a:solidFill>
              </a:rPr>
              <a:t>M. Kumar would like to thank NIT Durgapur for providing fellowship for his research work. </a:t>
            </a:r>
          </a:p>
          <a:p>
            <a:pPr algn="just"/>
            <a:r>
              <a:rPr lang="en-US" sz="2000" b="1" dirty="0" smtClean="0">
                <a:solidFill>
                  <a:srgbClr val="7030A0"/>
                </a:solidFill>
              </a:rPr>
              <a:t>S. </a:t>
            </a:r>
            <a:r>
              <a:rPr lang="en-US" sz="2000" b="1" dirty="0" err="1" smtClean="0">
                <a:solidFill>
                  <a:srgbClr val="7030A0"/>
                </a:solidFill>
              </a:rPr>
              <a:t>Sahoo</a:t>
            </a:r>
            <a:r>
              <a:rPr lang="en-US" sz="2000" b="1" dirty="0" smtClean="0">
                <a:solidFill>
                  <a:srgbClr val="7030A0"/>
                </a:solidFill>
              </a:rPr>
              <a:t> would like to thank Science and Engineering Research Board (SERB), Department of Science and Technology, Govt. of India for financial support through grant no. EMR/2015/000817. </a:t>
            </a:r>
          </a:p>
          <a:p>
            <a:pPr algn="just"/>
            <a:r>
              <a:rPr lang="en-US" sz="2000" b="1" dirty="0" smtClean="0">
                <a:solidFill>
                  <a:schemeClr val="accent2">
                    <a:lumMod val="75000"/>
                  </a:schemeClr>
                </a:solidFill>
              </a:rPr>
              <a:t>S. </a:t>
            </a:r>
            <a:r>
              <a:rPr lang="en-US" sz="2000" b="1" dirty="0" err="1">
                <a:solidFill>
                  <a:schemeClr val="accent2">
                    <a:lumMod val="75000"/>
                  </a:schemeClr>
                </a:solidFill>
              </a:rPr>
              <a:t>S</a:t>
            </a:r>
            <a:r>
              <a:rPr lang="en-US" sz="2000" b="1" dirty="0" err="1" smtClean="0">
                <a:solidFill>
                  <a:schemeClr val="accent2">
                    <a:lumMod val="75000"/>
                  </a:schemeClr>
                </a:solidFill>
              </a:rPr>
              <a:t>ahoo</a:t>
            </a:r>
            <a:r>
              <a:rPr lang="en-US" sz="2000" b="1" dirty="0" smtClean="0">
                <a:solidFill>
                  <a:schemeClr val="accent2">
                    <a:lumMod val="75000"/>
                  </a:schemeClr>
                </a:solidFill>
              </a:rPr>
              <a:t> also acknowledges the financial support of NIT </a:t>
            </a:r>
            <a:r>
              <a:rPr lang="en-US" sz="2000" b="1" dirty="0">
                <a:solidFill>
                  <a:schemeClr val="accent2">
                    <a:lumMod val="75000"/>
                  </a:schemeClr>
                </a:solidFill>
              </a:rPr>
              <a:t>D</a:t>
            </a:r>
            <a:r>
              <a:rPr lang="en-US" sz="2000" b="1" dirty="0" smtClean="0">
                <a:solidFill>
                  <a:schemeClr val="accent2">
                    <a:lumMod val="75000"/>
                  </a:schemeClr>
                </a:solidFill>
              </a:rPr>
              <a:t>urgapur through “Research Initiation Grant” office order No. NITD/Regis/OR/25 dated 31</a:t>
            </a:r>
            <a:r>
              <a:rPr lang="en-US" sz="2000" b="1" baseline="30000" dirty="0" smtClean="0">
                <a:solidFill>
                  <a:schemeClr val="accent2">
                    <a:lumMod val="75000"/>
                  </a:schemeClr>
                </a:solidFill>
              </a:rPr>
              <a:t>st</a:t>
            </a:r>
            <a:r>
              <a:rPr lang="en-US" sz="2000" b="1" dirty="0" smtClean="0">
                <a:solidFill>
                  <a:schemeClr val="accent2">
                    <a:lumMod val="75000"/>
                  </a:schemeClr>
                </a:solidFill>
              </a:rPr>
              <a:t> March, 2014.</a:t>
            </a:r>
            <a:endParaRPr lang="en-IN" sz="2000" b="1" dirty="0">
              <a:solidFill>
                <a:schemeClr val="accent2">
                  <a:lumMod val="75000"/>
                </a:schemeClr>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484</TotalTime>
  <Words>885</Words>
  <Application>Microsoft Office PowerPoint</Application>
  <PresentationFormat>On-screen Show (4:3)</PresentationFormat>
  <Paragraphs>85</Paragraphs>
  <Slides>11</Slides>
  <Notes>0</Notes>
  <HiddenSlides>0</HiddenSlides>
  <MMClips>0</MMClips>
  <ScaleCrop>false</ScaleCrop>
  <HeadingPairs>
    <vt:vector size="8" baseType="variant">
      <vt:variant>
        <vt:lpstr>Fonts Used</vt:lpstr>
      </vt:variant>
      <vt:variant>
        <vt:i4>2</vt:i4>
      </vt:variant>
      <vt:variant>
        <vt:lpstr>Theme</vt:lpstr>
      </vt:variant>
      <vt:variant>
        <vt:i4>1</vt:i4>
      </vt:variant>
      <vt:variant>
        <vt:lpstr>Embedded OLE Servers</vt:lpstr>
      </vt:variant>
      <vt:variant>
        <vt:i4>2</vt:i4>
      </vt:variant>
      <vt:variant>
        <vt:lpstr>Slide Titles</vt:lpstr>
      </vt:variant>
      <vt:variant>
        <vt:i4>11</vt:i4>
      </vt:variant>
    </vt:vector>
  </HeadingPairs>
  <TitlesOfParts>
    <vt:vector size="16" baseType="lpstr">
      <vt:lpstr>Arial</vt:lpstr>
      <vt:lpstr>Calibri</vt:lpstr>
      <vt:lpstr>Office Theme</vt:lpstr>
      <vt:lpstr>Microsoft Equation 3.0</vt:lpstr>
      <vt:lpstr>Equation</vt:lpstr>
      <vt:lpstr>Annihilation of dark matter particles to produce Higgs</vt:lpstr>
      <vt:lpstr>OUTLINE</vt:lpstr>
      <vt:lpstr>INTRODUCTION</vt:lpstr>
      <vt:lpstr>Area of cross section for the annihilation of dark matter particles to produce Higgs</vt:lpstr>
      <vt:lpstr>Continue</vt:lpstr>
      <vt:lpstr>Energy radiated when Higgs decays into two dark matter particles</vt:lpstr>
      <vt:lpstr>Dark matter coupling constants</vt:lpstr>
      <vt:lpstr>Conclusions</vt:lpstr>
      <vt:lpstr>Acknowledgement</vt:lpstr>
      <vt:lpstr>References</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Higgs decays into dark matter particles</dc:title>
  <dc:creator>User</dc:creator>
  <cp:lastModifiedBy>user</cp:lastModifiedBy>
  <cp:revision>60</cp:revision>
  <dcterms:created xsi:type="dcterms:W3CDTF">2017-11-17T05:46:25Z</dcterms:created>
  <dcterms:modified xsi:type="dcterms:W3CDTF">2017-12-11T14:07:48Z</dcterms:modified>
</cp:coreProperties>
</file>