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63" r:id="rId4"/>
    <p:sldId id="282" r:id="rId5"/>
    <p:sldId id="267" r:id="rId6"/>
    <p:sldId id="273" r:id="rId7"/>
    <p:sldId id="278" r:id="rId8"/>
    <p:sldId id="279" r:id="rId9"/>
    <p:sldId id="286" r:id="rId10"/>
    <p:sldId id="283" r:id="rId11"/>
    <p:sldId id="258" r:id="rId12"/>
    <p:sldId id="259" r:id="rId13"/>
    <p:sldId id="265" r:id="rId14"/>
    <p:sldId id="274" r:id="rId15"/>
    <p:sldId id="268" r:id="rId16"/>
    <p:sldId id="269" r:id="rId17"/>
    <p:sldId id="272" r:id="rId18"/>
    <p:sldId id="285" r:id="rId19"/>
    <p:sldId id="275" r:id="rId20"/>
    <p:sldId id="284" r:id="rId21"/>
    <p:sldId id="277" r:id="rId22"/>
    <p:sldId id="281" r:id="rId23"/>
    <p:sldId id="280" r:id="rId24"/>
    <p:sldId id="292" r:id="rId25"/>
    <p:sldId id="293" r:id="rId26"/>
    <p:sldId id="287" r:id="rId27"/>
    <p:sldId id="294" r:id="rId28"/>
    <p:sldId id="295" r:id="rId29"/>
    <p:sldId id="296" r:id="rId30"/>
    <p:sldId id="271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20447-EBA5-44F0-9404-1F931BEAA626}" type="datetime1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CAM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634B4-4EA4-450D-BC27-81ADA1BAF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854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10E11-7CB0-4838-89A5-3A86CF1A6251}" type="datetime1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CAM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03CB0-81DF-4F40-AD0B-30724C66C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9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3CB0-81DF-4F40-AD0B-30724C66C29B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9AC454E-04DC-407A-A0AC-33CBC49520DC}" type="datetime1">
              <a:rPr lang="en-US" smtClean="0"/>
              <a:t>12/12/2017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ED5EB0-6024-49E6-9EAB-8032E782842A}" type="datetime1">
              <a:rPr lang="en-US" smtClean="0"/>
              <a:t>12/12/2017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03CB0-81DF-4F40-AD0B-30724C66C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1A1D37-60ED-469D-A380-061016A6268C}" type="datetime1">
              <a:rPr lang="en-US" smtClean="0"/>
              <a:t>12/12/2017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03CB0-81DF-4F40-AD0B-30724C66C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0DED9F-3C17-4626-8166-EAB255F35577}" type="datetime1">
              <a:rPr lang="en-US" smtClean="0"/>
              <a:t>12/12/2017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03CB0-81DF-4F40-AD0B-30724C66C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7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3D1C70E-5D8F-4BEF-94D0-5F68A43A68C2}" type="datetime1">
              <a:rPr lang="en-US" smtClean="0"/>
              <a:t>12/12/2017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03CB0-81DF-4F40-AD0B-30724C66C2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00590A9-1F74-4904-98D1-88DBCE0F778D}" type="datetime1">
              <a:rPr lang="en-US" smtClean="0"/>
              <a:t>12/12/2017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03CB0-81DF-4F40-AD0B-30724C66C2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D065DFA-936F-4EBF-BC31-CC14561EEEC7}" type="datetime1">
              <a:rPr lang="en-US" smtClean="0"/>
              <a:t>12/12/2017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03CB0-81DF-4F40-AD0B-30724C66C2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1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BAA826-D0F3-465B-8DA2-95F842229791}" type="datetime1">
              <a:rPr lang="en-US" smtClean="0"/>
              <a:t>12/12/2017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03CB0-81DF-4F40-AD0B-30724C66C2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5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75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920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60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25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69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53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7856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925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1988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68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439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SUSY 2017, 12/12/2017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Joydeep Roy, Wayne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8964-7DEA-4194-88D6-1439A847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4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404078" y="234922"/>
                <a:ext cx="9144000" cy="279043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i="1" dirty="0"/>
                  <a:t>Imposing LHC Constraints on the Combined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i="1" dirty="0" smtClean="0"/>
                  <a:t>Anomaly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i="1" dirty="0" smtClean="0"/>
                  <a:t>-Mediation Mechanism of Supersymmetry Breaking</a:t>
                </a:r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04078" y="234922"/>
                <a:ext cx="9144000" cy="279043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051" y="2157426"/>
            <a:ext cx="9144000" cy="34938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Joydeep Roy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Department of Physics and Astronomy</a:t>
            </a:r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Wayne State University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14" y="3240710"/>
            <a:ext cx="1849728" cy="170715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91637" y="5651292"/>
            <a:ext cx="484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SUSY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2017, </a:t>
            </a:r>
            <a:r>
              <a:rPr lang="en-US" dirty="0" smtClean="0">
                <a:latin typeface="Cambria" panose="02040503050406030204" pitchFamily="18" charset="0"/>
              </a:rPr>
              <a:t>11</a:t>
            </a:r>
            <a:r>
              <a:rPr lang="en-US" dirty="0" smtClean="0">
                <a:latin typeface="Cambria" panose="02040503050406030204" pitchFamily="18" charset="0"/>
              </a:rPr>
              <a:t>-15 December, 2017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Tata Institute of Fundamental Research, INDIA 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86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0"/>
            <a:ext cx="9144000" cy="2387600"/>
          </a:xfrm>
        </p:spPr>
        <p:txBody>
          <a:bodyPr/>
          <a:lstStyle/>
          <a:p>
            <a:r>
              <a:rPr lang="en-US" u="sng" dirty="0"/>
              <a:t>Previous work (</a:t>
            </a:r>
            <a:r>
              <a:rPr lang="en-US" u="sng" dirty="0" smtClean="0"/>
              <a:t>2009)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17431" y="2975021"/>
                <a:ext cx="10135673" cy="2794714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“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Combining Anomaly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Mediation of Supersymmetry Breaking”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</a:rPr>
                  <a:t>JHEP 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1001 </a:t>
                </a:r>
                <a:r>
                  <a:rPr lang="en-US" sz="2800" dirty="0">
                    <a:solidFill>
                      <a:srgbClr val="002060"/>
                    </a:solidFill>
                  </a:rPr>
                  <a:t>037 (2010) [arXiv:0911.1996]</a:t>
                </a:r>
                <a:br>
                  <a:rPr lang="en-US" sz="2800" dirty="0">
                    <a:solidFill>
                      <a:srgbClr val="002060"/>
                    </a:solidFill>
                  </a:rPr>
                </a:br>
                <a:r>
                  <a:rPr lang="en-US" sz="2800" dirty="0">
                    <a:solidFill>
                      <a:srgbClr val="002060"/>
                    </a:solidFill>
                  </a:rPr>
                  <a:t/>
                </a:r>
                <a:br>
                  <a:rPr lang="en-US" sz="2800" dirty="0">
                    <a:solidFill>
                      <a:srgbClr val="002060"/>
                    </a:solidFill>
                  </a:rPr>
                </a:br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Jorge </a:t>
                </a:r>
                <a:r>
                  <a:rPr lang="en-US" sz="2800" dirty="0">
                    <a:solidFill>
                      <a:srgbClr val="002060"/>
                    </a:solidFill>
                  </a:rPr>
                  <a:t>de Blas, Paul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Langacker</a:t>
                </a:r>
                <a:r>
                  <a:rPr lang="en-US" sz="2800" dirty="0">
                    <a:solidFill>
                      <a:srgbClr val="002060"/>
                    </a:solidFill>
                  </a:rPr>
                  <a:t>, 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Gil Paz,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Lian</a:t>
                </a:r>
                <a:r>
                  <a:rPr lang="en-US" sz="2800" dirty="0">
                    <a:solidFill>
                      <a:srgbClr val="002060"/>
                    </a:solidFill>
                  </a:rPr>
                  <a:t>-Tao 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Wang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17431" y="2975021"/>
                <a:ext cx="10135673" cy="2794714"/>
              </a:xfrm>
              <a:blipFill rotWithShape="0">
                <a:blip r:embed="rId2"/>
                <a:stretch>
                  <a:fillRect l="-902" t="-3493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99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66670"/>
                <a:ext cx="10515600" cy="7856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u="sng" dirty="0" smtClean="0">
                    <a:solidFill>
                      <a:schemeClr val="tx1"/>
                    </a:solidFill>
                  </a:rPr>
                  <a:t>Some specifics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u="sng" dirty="0" smtClean="0">
                    <a:solidFill>
                      <a:schemeClr val="tx1"/>
                    </a:solidFill>
                  </a:rPr>
                  <a:t>Model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/>
                </a:r>
                <a:br>
                  <a:rPr lang="en-US" dirty="0" smtClean="0">
                    <a:solidFill>
                      <a:srgbClr val="00206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66670"/>
                <a:ext cx="10515600" cy="785612"/>
              </a:xfrm>
              <a:blipFill rotWithShape="0">
                <a:blip r:embed="rId2"/>
                <a:stretch>
                  <a:fillRect t="-47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578" y="1352282"/>
                <a:ext cx="11642502" cy="475230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5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charges are family universal.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5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5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5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term is replaced by a SM singlet superfield </a:t>
                </a:r>
                <a:r>
                  <a:rPr lang="en-US" sz="25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25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which is charged 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such that the superpotential term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is allowed.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5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To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cancel the anomalies the following “exotic” matters are introduced:</a:t>
                </a:r>
              </a:p>
              <a:p>
                <a:pPr marL="1885950" lvl="3" indent="-514350">
                  <a:buFont typeface="+mj-lt"/>
                  <a:buAutoNum type="alphaLcParenR"/>
                </a:pPr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3 pairs of  colored,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singlet exotics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with hypercharge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type m:val="li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.</a:t>
                </a:r>
              </a:p>
              <a:p>
                <a:pPr marL="1885950" lvl="3" indent="-514350">
                  <a:buFont typeface="+mj-lt"/>
                  <a:buAutoNum type="alphaLcParenR"/>
                </a:pPr>
                <a:endParaRPr lang="en-US" sz="2000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1885950" lvl="3" indent="-514350">
                  <a:buFont typeface="+mj-lt"/>
                  <a:buAutoNum type="alphaLcParenR"/>
                </a:pPr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2 pairs of  uncolored,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singlet exotics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with hypercharge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500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3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300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78" y="1352282"/>
                <a:ext cx="11642502" cy="4752304"/>
              </a:xfrm>
              <a:blipFill rotWithShape="0">
                <a:blip r:embed="rId3"/>
                <a:stretch>
                  <a:fillRect l="-890" t="-1926" r="-1832" b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11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3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u="sng" dirty="0" smtClean="0">
                    <a:solidFill>
                      <a:schemeClr val="tx1"/>
                    </a:solidFill>
                  </a:rPr>
                  <a:t>Some specifics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u="sng" dirty="0" smtClean="0">
                    <a:solidFill>
                      <a:schemeClr val="tx1"/>
                    </a:solidFill>
                  </a:rPr>
                  <a:t>Model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2235" y="1825625"/>
                <a:ext cx="11530360" cy="435133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endParaRPr lang="en-US" sz="2200" dirty="0" smtClean="0"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The exotic fields can couple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namely the superpotential terms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𝑆𝐷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𝑆𝐸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are allowed</a:t>
                </a:r>
                <a:r>
                  <a:rPr lang="en-US" sz="2400" dirty="0" smtClean="0">
                    <a:latin typeface="Bookman Old Style" panose="020506040505050202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400" dirty="0" smtClean="0">
                  <a:latin typeface="Bookman Old Style" panose="02050604050505020204" pitchFamily="18" charset="0"/>
                </a:endParaRPr>
              </a:p>
              <a:p>
                <a:pPr lvl="0">
                  <a:buFont typeface="Wingdings" panose="05000000000000000000" pitchFamily="2" charset="2"/>
                  <a:buChar char="v"/>
                </a:pPr>
                <a:r>
                  <a:rPr lang="en-US" sz="24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The superpotential is given by </a:t>
                </a:r>
              </a:p>
              <a:p>
                <a:pPr lvl="0">
                  <a:buFont typeface="Wingdings" panose="05000000000000000000" pitchFamily="2" charset="2"/>
                  <a:buChar char="v"/>
                </a:pPr>
                <a:endParaRPr lang="en-US" sz="2200" i="1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𝑆𝐻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1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sz="21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1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235" y="1825625"/>
                <a:ext cx="11530360" cy="4351338"/>
              </a:xfrm>
              <a:blipFill rotWithShape="0">
                <a:blip r:embed="rId3"/>
                <a:stretch>
                  <a:fillRect l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12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51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70"/>
            <a:ext cx="10515600" cy="60079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Anomaly </a:t>
            </a:r>
            <a:r>
              <a:rPr lang="en-US" sz="3200" u="sng" dirty="0" smtClean="0"/>
              <a:t>Mediated </a:t>
            </a:r>
            <a:r>
              <a:rPr lang="en-US" sz="3200" u="sng" dirty="0"/>
              <a:t>SUSY Breaking (AMSB)</a:t>
            </a:r>
            <a:r>
              <a:rPr lang="en-US" sz="3200" u="sng" dirty="0">
                <a:latin typeface="Bookman Old Style" panose="02050604050505020204" pitchFamily="18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429" y="872588"/>
                <a:ext cx="10947042" cy="531049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Scalars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get mass at 2-loops</a:t>
                </a: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𝜕𝛾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𝜕𝛾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Gauginos get mass at 1-loop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ln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ln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g /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ln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dy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/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ln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endParaRPr lang="en-US" sz="28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Pure anomaly mediation has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‘negative’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slepton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mass problem</a:t>
                </a: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9" y="872588"/>
                <a:ext cx="10947042" cy="5310498"/>
              </a:xfrm>
              <a:blipFill rotWithShape="0">
                <a:blip r:embed="rId3"/>
                <a:stretch>
                  <a:fillRect l="-1114" t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13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6184"/>
                <a:ext cx="10515600" cy="80685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u="sng" dirty="0" smtClean="0"/>
                  <a:t>Combining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u="sng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600" i="1" u="sng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u="sng" dirty="0"/>
                  <a:t>and anomaly mediation</a:t>
                </a:r>
                <a:r>
                  <a:rPr lang="en-US" sz="3600" u="sng" dirty="0">
                    <a:latin typeface="Bookman Old Style" panose="02050604050505020204" pitchFamily="18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6184"/>
                <a:ext cx="10515600" cy="806853"/>
              </a:xfrm>
              <a:blipFill rotWithShape="0">
                <a:blip r:embed="rId3"/>
                <a:stretch>
                  <a:fillRect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3037"/>
                <a:ext cx="10515600" cy="52239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Avoid </a:t>
                </a:r>
                <a:r>
                  <a:rPr lang="en-US" sz="32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fine tuning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Bookman Old Style" panose="02050604050505020204" pitchFamily="18" charset="0"/>
                          </a:rPr>
                          <m:t>Z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mediation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3200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Addresses </a:t>
                </a:r>
                <a:r>
                  <a:rPr lang="en-US" sz="32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the negative ‘slepton’ mass problem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of anomaly mediation due </a:t>
                </a:r>
                <a:r>
                  <a:rPr lang="en-US" sz="32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to small Yukawa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coupling.</a:t>
                </a: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32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Comparing the scalar masses for two cases we find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3/2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3037"/>
                <a:ext cx="10515600" cy="5223926"/>
              </a:xfrm>
              <a:blipFill rotWithShape="0">
                <a:blip r:embed="rId4"/>
                <a:stretch>
                  <a:fillRect l="-1333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14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39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Specific Illustration point I: Inputs(2009)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Dimensionful input parameters: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=80 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TeV,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TeV,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SUSY</m:t>
                        </m:r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breaking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TeV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Dimensionless input parameters: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charges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;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The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Yukawa (superpotential) couplings at EW scale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9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9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=0.294</m:t>
                    </m:r>
                  </m:oMath>
                </a14:m>
                <a:r>
                  <a:rPr lang="en-US" sz="29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29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29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9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gauge coupling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0.45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351338"/>
              </a:xfrm>
              <a:blipFill rotWithShape="0">
                <a:blip r:embed="rId2"/>
                <a:stretch>
                  <a:fillRect l="-52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15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21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-252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Specific Illustration </a:t>
            </a:r>
            <a:r>
              <a:rPr lang="en-US" sz="4000" u="sng" dirty="0" smtClean="0"/>
              <a:t>point I: Results(2009)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928036"/>
                <a:ext cx="10515600" cy="5283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Higgs particles including one loop radiative corrections: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600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6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Gauginos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600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600" dirty="0">
                  <a:solidFill>
                    <a:srgbClr val="002060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Stops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600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600" dirty="0">
                  <a:solidFill>
                    <a:srgbClr val="002060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gauge boson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=2.78 TeV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6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928036"/>
                <a:ext cx="10515600" cy="5283200"/>
              </a:xfrm>
              <a:blipFill rotWithShape="0">
                <a:blip r:embed="rId2"/>
                <a:stretch>
                  <a:fillRect l="-870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16</a:t>
            </a:fld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557966"/>
                  </p:ext>
                </p:extLst>
              </p:nvPr>
            </p:nvGraphicFramePr>
            <p:xfrm>
              <a:off x="2031999" y="1326234"/>
              <a:ext cx="8127999" cy="800037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bSup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bSup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256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0.138 TeV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2.79 TeV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4.78 TeV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557966"/>
                  </p:ext>
                </p:extLst>
              </p:nvPr>
            </p:nvGraphicFramePr>
            <p:xfrm>
              <a:off x="2031999" y="1326234"/>
              <a:ext cx="8127999" cy="800037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709333"/>
                    <a:gridCol w="2709333"/>
                    <a:gridCol w="2709333"/>
                  </a:tblGrid>
                  <a:tr h="434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" t="-1389" r="-200225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50" t="-1389" r="-100676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1389" r="-449" b="-1041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0.138 TeV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2.79 TeV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4.78 TeV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03666"/>
              </p:ext>
            </p:extLst>
          </p:nvPr>
        </p:nvGraphicFramePr>
        <p:xfrm>
          <a:off x="2031998" y="2674052"/>
          <a:ext cx="8127999" cy="74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Wino</a:t>
                      </a:r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Gluino</a:t>
                      </a:r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Bino</a:t>
                      </a:r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0.279 TeV</a:t>
                      </a:r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0.399 TeV</a:t>
                      </a:r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1.17 TeV</a:t>
                      </a:r>
                      <a:endPara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623298"/>
                  </p:ext>
                </p:extLst>
              </p:nvPr>
            </p:nvGraphicFramePr>
            <p:xfrm>
              <a:off x="3893709" y="3702232"/>
              <a:ext cx="4404575" cy="7010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125820"/>
                    <a:gridCol w="2278755"/>
                  </a:tblGrid>
                  <a:tr h="2171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13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0.695 TeV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3.16 TeV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623298"/>
                  </p:ext>
                </p:extLst>
              </p:nvPr>
            </p:nvGraphicFramePr>
            <p:xfrm>
              <a:off x="3893709" y="3702232"/>
              <a:ext cx="4404575" cy="7010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125820"/>
                    <a:gridCol w="2278755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7" t="-3279" r="-108023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3333" t="-3279" r="-533" b="-108197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0.695 TeV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3.16 TeV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Oval 7"/>
          <p:cNvSpPr/>
          <p:nvPr/>
        </p:nvSpPr>
        <p:spPr>
          <a:xfrm>
            <a:off x="2794715" y="1690394"/>
            <a:ext cx="1243885" cy="5448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7733" y="4689772"/>
            <a:ext cx="4275787" cy="4785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7734" y="5553493"/>
                <a:ext cx="5038880" cy="49244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5.68 TeV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=0.142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TeV 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4" y="5553493"/>
                <a:ext cx="503888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8046" r="-120" b="-24138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6596150" y="5778576"/>
            <a:ext cx="1243819" cy="16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53400" y="5556202"/>
            <a:ext cx="33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Bookman Old Style" panose="02050604050505020204" pitchFamily="18" charset="0"/>
              </a:rPr>
              <a:t>Illustration point </a:t>
            </a:r>
            <a:r>
              <a:rPr lang="en-US" sz="2400" u="sng" dirty="0" smtClean="0">
                <a:latin typeface="Bookman Old Style" panose="02050604050505020204" pitchFamily="18" charset="0"/>
              </a:rPr>
              <a:t>II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11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Results(2009)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17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2793"/>
            <a:ext cx="7697055" cy="4572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0309" y="5833130"/>
            <a:ext cx="22860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Spectrum calculation for the illustration point</a:t>
            </a:r>
            <a:endParaRPr lang="en-US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flipH="1" flipV="1">
            <a:off x="3065170" y="5035639"/>
            <a:ext cx="746976" cy="3219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78244" y="4250028"/>
            <a:ext cx="752878" cy="3348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91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2509"/>
            <a:ext cx="9144000" cy="2387600"/>
          </a:xfrm>
        </p:spPr>
        <p:txBody>
          <a:bodyPr/>
          <a:lstStyle/>
          <a:p>
            <a:r>
              <a:rPr lang="en-US" u="sng" dirty="0" smtClean="0"/>
              <a:t>Present work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“Imposing LHC constraints on combined Anomaly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Mediation mechanism”</a:t>
                </a:r>
              </a:p>
              <a:p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 Joydeep Roy,</a:t>
                </a:r>
                <a:r>
                  <a:rPr lang="en-US" sz="2800" dirty="0">
                    <a:solidFill>
                      <a:srgbClr val="002060"/>
                    </a:solidFill>
                  </a:rPr>
                  <a:t> Gil Paz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0">
                <a:blip r:embed="rId2"/>
                <a:stretch>
                  <a:fillRect t="-6250" b="-23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001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35169" y="52476"/>
                <a:ext cx="10515600" cy="1325563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u="sng" dirty="0" smtClean="0"/>
                  <a:t> Production &amp; Decay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5169" y="52476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427" y="1378039"/>
                <a:ext cx="10985679" cy="479892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Leading Order (LO) Cross-section at LHC relevant for </a:t>
                </a:r>
                <a:r>
                  <a:rPr lang="en-US" dirty="0" err="1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Drell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-Yan process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𝐿𝑂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   </a:t>
                </a: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7" y="1378039"/>
                <a:ext cx="10985679" cy="4798924"/>
              </a:xfrm>
              <a:blipFill rotWithShape="0">
                <a:blip r:embed="rId3"/>
                <a:stretch>
                  <a:fillRect l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19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8" y="715257"/>
            <a:ext cx="6465194" cy="32325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2749" y="5273417"/>
            <a:ext cx="566670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Carena</a:t>
            </a:r>
            <a:r>
              <a:rPr lang="en-US" dirty="0" smtClean="0">
                <a:latin typeface="Bookman Old Style" panose="02050604050505020204" pitchFamily="18" charset="0"/>
              </a:rPr>
              <a:t> et. al PRD </a:t>
            </a:r>
            <a:r>
              <a:rPr lang="en-US" b="1" dirty="0" smtClean="0">
                <a:latin typeface="Bookman Old Style" panose="02050604050505020204" pitchFamily="18" charset="0"/>
              </a:rPr>
              <a:t>70</a:t>
            </a:r>
            <a:r>
              <a:rPr lang="en-US" dirty="0" smtClean="0">
                <a:latin typeface="Bookman Old Style" panose="02050604050505020204" pitchFamily="18" charset="0"/>
              </a:rPr>
              <a:t> 093009 (2004)</a:t>
            </a:r>
          </a:p>
          <a:p>
            <a:r>
              <a:rPr lang="en-US" dirty="0" err="1" smtClean="0">
                <a:latin typeface="Bookman Old Style" panose="02050604050505020204" pitchFamily="18" charset="0"/>
              </a:rPr>
              <a:t>Accomando</a:t>
            </a:r>
            <a:r>
              <a:rPr lang="en-US" dirty="0" smtClean="0">
                <a:latin typeface="Bookman Old Style" panose="02050604050505020204" pitchFamily="18" charset="0"/>
              </a:rPr>
              <a:t> et. al PRD </a:t>
            </a:r>
            <a:r>
              <a:rPr lang="en-US" b="1" dirty="0" smtClean="0">
                <a:latin typeface="Bookman Old Style" panose="02050604050505020204" pitchFamily="18" charset="0"/>
              </a:rPr>
              <a:t>83</a:t>
            </a:r>
            <a:r>
              <a:rPr lang="en-US" dirty="0" smtClean="0">
                <a:latin typeface="Bookman Old Style" panose="02050604050505020204" pitchFamily="18" charset="0"/>
              </a:rPr>
              <a:t> 075012 (2</a:t>
            </a:r>
            <a:r>
              <a:rPr lang="en-US" dirty="0" smtClean="0"/>
              <a:t>011)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59132" y="2478280"/>
                <a:ext cx="79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/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132" y="2478280"/>
                <a:ext cx="79811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839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638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12" y="0"/>
            <a:ext cx="10515600" cy="1106623"/>
          </a:xfrm>
        </p:spPr>
        <p:txBody>
          <a:bodyPr/>
          <a:lstStyle/>
          <a:p>
            <a:pPr algn="ctr"/>
            <a:r>
              <a:rPr lang="en-US" u="sng" dirty="0" smtClean="0"/>
              <a:t>SUSY Breaking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5059" y="1080865"/>
                <a:ext cx="9581881" cy="635635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Supersymmetry </a:t>
                </a:r>
                <a:r>
                  <a:rPr lang="en-US" sz="22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is a symmetry between a fermion and a boson: </a:t>
                </a:r>
                <a:r>
                  <a:rPr lang="en-US" sz="2200" dirty="0">
                    <a:solidFill>
                      <a:srgbClr val="002060"/>
                    </a:solidFill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Q|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Boson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 = 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Fermion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 ;    Q|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Fermion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 = 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Boson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.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2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No </a:t>
                </a:r>
                <a:r>
                  <a:rPr lang="en-US" sz="22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electronic superpartner ‘selectron’ observed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SUSY must be 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broken.</a:t>
                </a:r>
              </a:p>
              <a:p>
                <a:pPr marL="0" indent="0">
                  <a:buNone/>
                </a:pPr>
                <a:endParaRPr lang="en-US" sz="22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2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Schematic structure of SUSY breaking: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5059" y="1080865"/>
                <a:ext cx="9581881" cy="6356350"/>
              </a:xfrm>
              <a:blipFill rotWithShape="0">
                <a:blip r:embed="rId3"/>
                <a:stretch>
                  <a:fillRect l="-700" t="-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186" y="3976941"/>
            <a:ext cx="6323663" cy="149106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2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7932" y="5650567"/>
            <a:ext cx="2651760" cy="52322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Image taken from S. Martin arXiv:hep-ph/9709356v6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4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u="sng" dirty="0"/>
                  <a:t> Production &amp; Decay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p>
                    </m:sSub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with    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bSup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Bookman Old Style" panose="0205060405050502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bSup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Bookman Old Style" panose="0205060405050502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],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endParaRPr lang="en-US" sz="1900" dirty="0" smtClean="0">
                  <a:solidFill>
                    <a:schemeClr val="accent2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and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nary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              </a:t>
                </a: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20</a:t>
            </a:fld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31099" y="5247850"/>
            <a:ext cx="0" cy="33547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4012843" y="5583327"/>
            <a:ext cx="359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Hadronic </a:t>
            </a:r>
            <a:r>
              <a:rPr lang="en-US" dirty="0">
                <a:solidFill>
                  <a:schemeClr val="accent2"/>
                </a:solidFill>
                <a:latin typeface="Bookman Old Style" panose="02050604050505020204" pitchFamily="18" charset="0"/>
              </a:rPr>
              <a:t>structure functions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816628"/>
            <a:ext cx="303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Vector/Axial couplings</a:t>
            </a:r>
            <a:endParaRPr lang="en-US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248660" y="4001294"/>
            <a:ext cx="6535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25869" y="3816628"/>
            <a:ext cx="245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Bookman Old Style" panose="02050604050505020204" pitchFamily="18" charset="0"/>
              </a:rPr>
              <a:t>Chiral </a:t>
            </a:r>
            <a:r>
              <a:rPr lang="en-US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couplings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742386" y="4010137"/>
            <a:ext cx="5409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08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 </a:t>
            </a:r>
            <a:r>
              <a:rPr lang="en-US" u="sng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All the model dependence of cross-section is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3600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Collider limits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mass can be obtained by contours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plane for benchmark models.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3600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</a:t>
                </a:r>
                <a:r>
                  <a:rPr lang="en-US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)=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5.6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.8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21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23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4855"/>
            <a:ext cx="10515600" cy="689647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/>
              <a:t>2010 </a:t>
            </a:r>
            <a:r>
              <a:rPr lang="en-US" sz="3600" u="sng" dirty="0"/>
              <a:t>Constraints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93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                 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22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29" y="594792"/>
            <a:ext cx="8004234" cy="4977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857" y="1449430"/>
            <a:ext cx="553998" cy="34574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Tevatron</a:t>
            </a:r>
            <a:r>
              <a:rPr lang="en-US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limits (2010)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68527" y="1449430"/>
                <a:ext cx="742511" cy="3454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vert="vert"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=2.78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TeV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527" y="1449430"/>
                <a:ext cx="742511" cy="3454000"/>
              </a:xfrm>
              <a:prstGeom prst="rect">
                <a:avLst/>
              </a:prstGeom>
              <a:blipFill rotWithShape="0">
                <a:blip r:embed="rId3"/>
                <a:stretch>
                  <a:fillRect l="-20313" r="-3125" b="-17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5529" y="5677138"/>
            <a:ext cx="8004234" cy="8617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Data taken from </a:t>
            </a:r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D0 </a:t>
            </a:r>
            <a:r>
              <a:rPr lang="en-US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Collaboration (</a:t>
            </a:r>
            <a:r>
              <a:rPr lang="en-US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Phys.Lett</a:t>
            </a:r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en-US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 695 </a:t>
            </a:r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(2011</a:t>
            </a:r>
            <a:r>
              <a:rPr lang="en-US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)) and Image taken from </a:t>
            </a:r>
            <a:r>
              <a:rPr lang="en-US" sz="1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Accomando</a:t>
            </a:r>
            <a:r>
              <a:rPr lang="en-US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et. al PRD </a:t>
            </a:r>
            <a:r>
              <a:rPr lang="en-US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83</a:t>
            </a:r>
            <a:r>
              <a:rPr lang="en-US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075012 (2011)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606862" y="1007610"/>
            <a:ext cx="12882" cy="132346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38600" y="617711"/>
                <a:ext cx="4533363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(5.6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.8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17711"/>
                <a:ext cx="453336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937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533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295299"/>
                <a:ext cx="10515600" cy="105973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u="sng" dirty="0" smtClean="0"/>
                  <a:t>2014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u="sng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4000" i="1" u="sng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u="sng" dirty="0" smtClean="0"/>
                  <a:t> </a:t>
                </a:r>
                <a:r>
                  <a:rPr lang="en-US" sz="4000" u="sng" dirty="0"/>
                  <a:t>Constraints</a:t>
                </a:r>
                <a:endParaRPr lang="en-US" sz="4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295299"/>
                <a:ext cx="10515600" cy="1059737"/>
              </a:xfrm>
              <a:blipFill rotWithShape="0">
                <a:blip r:embed="rId2"/>
                <a:stretch>
                  <a:fillRect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0" y="656822"/>
            <a:ext cx="10515600" cy="47474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         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23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41" y="527871"/>
            <a:ext cx="8319751" cy="5829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18846" y="1716558"/>
            <a:ext cx="553998" cy="35038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CMS limits </a:t>
            </a:r>
            <a:r>
              <a:rPr lang="en-US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2014)</a:t>
            </a:r>
            <a:endParaRPr lang="en-US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20975" y="3159495"/>
            <a:ext cx="5342710" cy="25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 rot="16200000" flipH="1">
                <a:off x="799591" y="2295041"/>
                <a:ext cx="463460" cy="17793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vert="vert"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=2.78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TeV</a:t>
                </a:r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799591" y="2295041"/>
                <a:ext cx="463460" cy="1779308"/>
              </a:xfrm>
              <a:prstGeom prst="rect">
                <a:avLst/>
              </a:prstGeom>
              <a:blipFill rotWithShape="0">
                <a:blip r:embed="rId4"/>
                <a:stretch>
                  <a:fillRect b="-609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1667" y="539504"/>
                <a:ext cx="1757760" cy="37112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TeV</a:t>
                </a:r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7" y="539504"/>
                <a:ext cx="1757760" cy="371127"/>
              </a:xfrm>
              <a:prstGeom prst="rect">
                <a:avLst/>
              </a:prstGeom>
              <a:blipFill rotWithShape="0">
                <a:blip r:embed="rId5"/>
                <a:stretch>
                  <a:fillRect t="-4545" r="-339" b="-1969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111842"/>
            <a:ext cx="239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Image taken from: 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JHEP </a:t>
            </a:r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04 (2015) 025</a:t>
            </a:r>
          </a:p>
        </p:txBody>
      </p:sp>
    </p:spTree>
    <p:extLst>
      <p:ext uri="{BB962C8B-B14F-4D97-AF65-F5344CB8AC3E}">
        <p14:creationId xmlns:p14="http://schemas.microsoft.com/office/powerpoint/2010/main" val="1716791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pPr algn="ctr"/>
            <a:r>
              <a:rPr lang="en-US" u="sng" dirty="0" smtClean="0"/>
              <a:t>Our Result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2854"/>
                <a:ext cx="10515600" cy="4844109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endParaRPr lang="en-US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𝐿𝑂</m:t>
                          </m:r>
                        </m:sup>
                      </m:sSubSup>
                      <m:r>
                        <a:rPr lang="en-US" sz="7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7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7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7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7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7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7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7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7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7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7000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endParaRPr lang="en-US" sz="5900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endParaRPr lang="en-US" sz="59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59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“</a:t>
                </a:r>
                <a:r>
                  <a:rPr lang="en-US" sz="5900" u="sng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A </a:t>
                </a:r>
                <a:r>
                  <a:rPr lang="en-US" sz="5900" u="sng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comment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900" i="1" u="sng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900" b="0" i="1" u="sng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5900" b="0" i="1" u="sng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5900" u="sng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5900" u="sng" dirty="0" err="1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Drell</a:t>
                </a:r>
                <a:r>
                  <a:rPr lang="en-US" sz="5900" u="sng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-Yan </a:t>
                </a:r>
                <a:r>
                  <a:rPr lang="en-US" sz="5900" u="sng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cross </a:t>
                </a:r>
                <a:r>
                  <a:rPr lang="en-US" sz="5900" u="sng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section</a:t>
                </a:r>
                <a:r>
                  <a:rPr lang="en-US" sz="59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”</a:t>
                </a:r>
              </a:p>
              <a:p>
                <a:pPr marL="0" indent="0" algn="ctr">
                  <a:buNone/>
                </a:pPr>
                <a:r>
                  <a:rPr lang="en-US" sz="5900" dirty="0">
                    <a:solidFill>
                      <a:srgbClr val="002060"/>
                    </a:solidFill>
                  </a:rPr>
                  <a:t>Joydeep </a:t>
                </a:r>
                <a:r>
                  <a:rPr lang="en-US" sz="5900" dirty="0" smtClean="0">
                    <a:solidFill>
                      <a:srgbClr val="002060"/>
                    </a:solidFill>
                  </a:rPr>
                  <a:t>Roy, </a:t>
                </a:r>
                <a:r>
                  <a:rPr lang="en-US" sz="5900" dirty="0">
                    <a:solidFill>
                      <a:srgbClr val="002060"/>
                    </a:solidFill>
                  </a:rPr>
                  <a:t>Gil Paz</a:t>
                </a:r>
              </a:p>
              <a:p>
                <a:pPr marL="0" indent="0" algn="ctr">
                  <a:buNone/>
                </a:pPr>
                <a:endParaRPr lang="en-US" sz="5900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5900" u="sng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arXiv:1711.02655v2</a:t>
                </a:r>
                <a:r>
                  <a:rPr lang="en-US" sz="5900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4500" dirty="0" smtClean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sz="4500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              </a:t>
                </a: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2854"/>
                <a:ext cx="10515600" cy="484410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24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0209" y="1766807"/>
            <a:ext cx="6865749" cy="10693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0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640"/>
            <a:ext cx="10515600" cy="1047965"/>
          </a:xfrm>
        </p:spPr>
        <p:txBody>
          <a:bodyPr/>
          <a:lstStyle/>
          <a:p>
            <a:pPr algn="ctr"/>
            <a:r>
              <a:rPr lang="en-US" u="sng" dirty="0"/>
              <a:t>Our 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6" y="1250621"/>
            <a:ext cx="8772749" cy="3904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3583" y="6356350"/>
            <a:ext cx="4114800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25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326" y="5339958"/>
            <a:ext cx="337143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Our analysis using D0 data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and correct factor 6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7284" y="5339958"/>
            <a:ext cx="420179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Accomando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et. al analysis (2011)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using </a:t>
            </a: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0 data  and wrong factor 48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77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Summary of 𝑍′ constraint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Adjust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bSup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Bookman Old Style" panose="0205060405050502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bSup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Bookman Old Style" panose="0205060405050502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]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√2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Tension in choosing suitable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to be in the experimentally allowed region.</a:t>
                </a: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26</a:t>
            </a:fld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31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14"/>
            <a:ext cx="10515600" cy="1179314"/>
          </a:xfrm>
        </p:spPr>
        <p:txBody>
          <a:bodyPr/>
          <a:lstStyle/>
          <a:p>
            <a:pPr algn="ctr"/>
            <a:r>
              <a:rPr lang="en-US" u="sng" dirty="0"/>
              <a:t>Stop mass constraints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Stop mass matrix</a:t>
                </a:r>
              </a:p>
              <a:p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Parameters that determine stop masses are </a:t>
                </a:r>
              </a:p>
              <a:p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27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93001" y="1290383"/>
            <a:ext cx="8005997" cy="54383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Preliminary Results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44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7641" y="6356350"/>
            <a:ext cx="4114800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   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28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932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/>
              <a:t>Stop mass constraints</a:t>
            </a:r>
            <a:endParaRPr lang="en-US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93001" y="1418770"/>
            <a:ext cx="8005997" cy="54383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>
                <a:latin typeface="Bookman Old Style" panose="02050604050505020204" pitchFamily="18" charset="0"/>
              </a:rPr>
              <a:t>Preliminary Results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506" y="2364835"/>
            <a:ext cx="85949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Current constraint of stop mass is &gt; 950 GeV. </a:t>
            </a:r>
          </a:p>
          <a:p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(Ref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ATLAS-CONF-2017-020)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Perform parameter scan to satisfy this constraint.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5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29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932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/>
              <a:t>Stop mass constraints</a:t>
            </a:r>
            <a:endParaRPr lang="en-US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92999" y="1198073"/>
            <a:ext cx="8005997" cy="54383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>
                <a:latin typeface="Bookman Old Style" panose="02050604050505020204" pitchFamily="18" charset="0"/>
              </a:rPr>
              <a:t>Preliminary Results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504" y="1561991"/>
            <a:ext cx="8594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Used more than 227000 combinations of parameters for the scan</a:t>
            </a: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492054"/>
                  </p:ext>
                </p:extLst>
              </p:nvPr>
            </p:nvGraphicFramePr>
            <p:xfrm>
              <a:off x="814312" y="2443876"/>
              <a:ext cx="10563367" cy="316833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22957"/>
                    <a:gridCol w="1249729"/>
                    <a:gridCol w="1058099"/>
                    <a:gridCol w="1127818"/>
                    <a:gridCol w="1378424"/>
                    <a:gridCol w="1514901"/>
                    <a:gridCol w="1392072"/>
                    <a:gridCol w="1419367"/>
                  </a:tblGrid>
                  <a:tr h="629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rgbClr val="002060"/>
                              </a:solidFill>
                            </a:rPr>
                            <a:t>Parameters</a:t>
                          </a:r>
                          <a:endParaRPr 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b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(TeV)</a:t>
                          </a:r>
                          <a:endParaRPr lang="en-US" b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(TeV)</a:t>
                          </a:r>
                          <a:endParaRPr lang="en-US" dirty="0" smtClean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(TeV)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18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(TeV)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</a:tr>
                  <a:tr h="629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Scanned range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0.1 – 1.25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1 – 121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0.2 – 0.8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 – 24.01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 – 30.01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 – 24.01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 – 24.01 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29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Step size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0.035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29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Lower limit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0.25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1.61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1.61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2.01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29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Upper limit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0.27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49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0.8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9.61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20.51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9.61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24.01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492054"/>
                  </p:ext>
                </p:extLst>
              </p:nvPr>
            </p:nvGraphicFramePr>
            <p:xfrm>
              <a:off x="814312" y="2443876"/>
              <a:ext cx="10563367" cy="316833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22957"/>
                    <a:gridCol w="1249729"/>
                    <a:gridCol w="1058099"/>
                    <a:gridCol w="1127818"/>
                    <a:gridCol w="1378424"/>
                    <a:gridCol w="1514901"/>
                    <a:gridCol w="1392072"/>
                    <a:gridCol w="1419367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rgbClr val="002060"/>
                              </a:solidFill>
                            </a:rPr>
                            <a:t>Parameters</a:t>
                          </a:r>
                          <a:endParaRPr 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4634" t="-6667" r="-633659" b="-3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4335" t="-6667" r="-650867" b="-3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9570" t="-6667" r="-505376" b="-3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3540" t="-6667" r="-315929" b="-3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13306" t="-6667" r="-187903" b="-3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55895" t="-6667" r="-103493" b="-3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44635" t="-6667" r="-1717" b="-39809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Scanned range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0.1 – 1.25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1 – 121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0.2 – 0.8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 – 24.01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 – 30.01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 – 24.01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 – 24.01 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29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Step size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4634" t="-211650" r="-633659" b="-20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29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Lower limit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0.25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1.61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1.61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2.01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293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Upper limit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0.27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49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0.8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9.61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20.51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9.61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2060"/>
                              </a:solidFill>
                            </a:rPr>
                            <a:t>24.01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3093090" y="5697324"/>
            <a:ext cx="6601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Parameter limits obtained from the parameter scan</a:t>
            </a:r>
            <a:endParaRPr lang="en-US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75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0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SUSY 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1325563"/>
            <a:ext cx="10515600" cy="4554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To observe new particles at LHC we must know how </a:t>
            </a: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the supersymmetry breakdown is “communicated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”.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Several possible SUSY breaking mediation mechanisms: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Planck-scale-mediated supersymmetry breaking (PMSB)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Gauge-mediated </a:t>
            </a: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supersymmetry 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breaking (GMSB)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Extra-dimensional supersymmetry breaking (“XMSB”)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Anomaly-mediated </a:t>
            </a: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supersymmetry 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breaking (AMSB</a:t>
            </a: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14350" indent="-514350">
              <a:buFont typeface="+mj-lt"/>
              <a:buAutoNum type="alphaLcParenR"/>
            </a:pP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3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01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319"/>
          </a:xfrm>
        </p:spPr>
        <p:txBody>
          <a:bodyPr/>
          <a:lstStyle/>
          <a:p>
            <a:pPr algn="ctr"/>
            <a:r>
              <a:rPr lang="en-US" u="sng" dirty="0" smtClean="0"/>
              <a:t>Outlook and future work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9831"/>
                <a:ext cx="10515600" cy="462713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>
                    <a:solidFill>
                      <a:schemeClr val="accent6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Done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Imposed LHC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constraints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Bookman Old Style" panose="02050604050505020204" pitchFamily="18" charset="0"/>
                          </a:rPr>
                          <m:t>Z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-boson mass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Imposed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LHC constraints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on stops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masses.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u="sng" dirty="0">
                    <a:solidFill>
                      <a:schemeClr val="accent6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To be Done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Bookman Old Style" panose="02050604050505020204" pitchFamily="18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Impose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LHC constraints on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gluinos.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Use observed Higgs mass (125 GeV) as an input, rather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than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predicted mass (138 GeV) in 2009 for this model. </a:t>
                </a: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9831"/>
                <a:ext cx="10515600" cy="4627132"/>
              </a:xfrm>
              <a:blipFill rotWithShape="0">
                <a:blip r:embed="rId3"/>
                <a:stretch>
                  <a:fillRect l="-1043" t="-3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30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6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292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Outlook and 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31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426" y="1229194"/>
            <a:ext cx="7510071" cy="4826832"/>
          </a:xfrm>
          <a:prstGeom prst="rect">
            <a:avLst/>
          </a:prstGeom>
          <a:blipFill dpi="0" rotWithShape="1">
            <a:blip r:embed="rId3">
              <a:alphaModFix amt="46000"/>
            </a:blip>
            <a:srcRect/>
            <a:tile tx="0" ty="0" sx="100000" sy="100000" flip="none" algn="tl"/>
          </a:blipFill>
        </p:spPr>
      </p:pic>
      <p:sp>
        <p:nvSpPr>
          <p:cNvPr id="9" name="TextBox 8"/>
          <p:cNvSpPr txBox="1"/>
          <p:nvPr/>
        </p:nvSpPr>
        <p:spPr>
          <a:xfrm>
            <a:off x="5937162" y="2653049"/>
            <a:ext cx="56667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3569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u="sng" dirty="0" smtClean="0"/>
              <a:t>Previous work (2008)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2987898"/>
                <a:ext cx="9144000" cy="3301389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“Z'-mediated Supersymmetry Breaking”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</a:rPr>
                  <a:t>PRL 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100</a:t>
                </a:r>
                <a:r>
                  <a:rPr lang="en-US" sz="2800" dirty="0">
                    <a:solidFill>
                      <a:srgbClr val="002060"/>
                    </a:solidFill>
                  </a:rPr>
                  <a:t> 041802 (2008)  [arXiv:0710.1632]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“Aspects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𝑍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-mediated Supersymmetry Breaking”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PRD 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77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085033 (2008)   [arXiv:0801.3693]</a:t>
                </a:r>
              </a:p>
              <a:p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r>
                  <a:rPr lang="en-US" sz="2800" dirty="0">
                    <a:solidFill>
                      <a:srgbClr val="002060"/>
                    </a:solidFill>
                  </a:rPr>
                  <a:t>Paul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Langacker</a:t>
                </a:r>
                <a:r>
                  <a:rPr lang="en-US" sz="2800" dirty="0">
                    <a:solidFill>
                      <a:srgbClr val="002060"/>
                    </a:solidFill>
                  </a:rPr>
                  <a:t>, Gil Paz,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Lian</a:t>
                </a:r>
                <a:r>
                  <a:rPr lang="en-US" sz="2800" dirty="0">
                    <a:solidFill>
                      <a:srgbClr val="002060"/>
                    </a:solidFill>
                  </a:rPr>
                  <a:t>-Tao Wang,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Itay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Yavin</a:t>
                </a:r>
                <a:endParaRPr lang="en-US" sz="2800" dirty="0">
                  <a:solidFill>
                    <a:srgbClr val="00206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2987898"/>
                <a:ext cx="9144000" cy="3301389"/>
              </a:xfrm>
              <a:blipFill rotWithShape="0">
                <a:blip r:embed="rId3"/>
                <a:stretch>
                  <a:fillRect t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08643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u="sng" dirty="0"/>
                  <a:t>Motivation </a:t>
                </a:r>
                <a:r>
                  <a:rPr lang="en-US" u="sng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u="sng" dirty="0" smtClean="0">
                    <a:solidFill>
                      <a:schemeClr val="tx1"/>
                    </a:solidFill>
                  </a:rPr>
                  <a:t>- Mediation 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A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gauge symmetry is introduced under which all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fields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are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charged.</a:t>
                </a: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This </a:t>
                </a:r>
                <a:r>
                  <a:rPr lang="en-US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U(1)′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gauge group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couples to both the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visible and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hidden sectors. </a:t>
                </a: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Gives a possible solution of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-problem”.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5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67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66670"/>
                <a:ext cx="10515600" cy="78561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u="sng" dirty="0" smtClean="0">
                    <a:solidFill>
                      <a:schemeClr val="tx1"/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u="sng" dirty="0" smtClean="0">
                    <a:solidFill>
                      <a:schemeClr val="tx1"/>
                    </a:solidFill>
                  </a:rPr>
                  <a:t>Mediation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/>
                </a:r>
                <a:br>
                  <a:rPr lang="en-US" dirty="0" smtClean="0">
                    <a:solidFill>
                      <a:srgbClr val="00206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66670"/>
                <a:ext cx="10515600" cy="785612"/>
              </a:xfrm>
              <a:blipFill rotWithShape="0">
                <a:blip r:embed="rId2"/>
                <a:stretch>
                  <a:fillRect t="-47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0474"/>
                <a:ext cx="10515600" cy="4562291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The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schematic diagram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-mediation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0474"/>
                <a:ext cx="10515600" cy="4562291"/>
              </a:xfrm>
              <a:blipFill rotWithShape="0">
                <a:blip r:embed="rId3"/>
                <a:stretch>
                  <a:fillRect l="-1043" t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800" smtClean="0">
                <a:solidFill>
                  <a:srgbClr val="FF0000"/>
                </a:solidFill>
              </a:rPr>
              <a:t>6</a:t>
            </a:fld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335949"/>
            <a:ext cx="4438650" cy="2095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4915034"/>
            <a:ext cx="4494727" cy="55399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2060"/>
                </a:solidFill>
                <a:latin typeface="Bookman Old Style" panose="02050604050505020204" pitchFamily="18" charset="0"/>
              </a:rPr>
              <a:t>Image taken </a:t>
            </a:r>
            <a:r>
              <a:rPr lang="en-US" sz="15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from </a:t>
            </a:r>
            <a:r>
              <a:rPr lang="en-US" sz="15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Langacker</a:t>
            </a:r>
            <a:r>
              <a:rPr lang="en-US" sz="15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et.al </a:t>
            </a:r>
          </a:p>
          <a:p>
            <a:pPr algn="ctr"/>
            <a:r>
              <a:rPr lang="en-US" sz="15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PRL 100 041802 </a:t>
            </a:r>
            <a:r>
              <a:rPr lang="en-US" sz="1500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en-US" sz="15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2008)</a:t>
            </a:r>
            <a:endParaRPr lang="en-US" sz="1500" dirty="0">
              <a:solidFill>
                <a:srgbClr val="00206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4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5326"/>
                <a:ext cx="10515600" cy="901600"/>
              </a:xfrm>
            </p:spPr>
            <p:txBody>
              <a:bodyPr/>
              <a:lstStyle/>
              <a:p>
                <a:pPr algn="ctr"/>
                <a:r>
                  <a:rPr lang="en-US" u="sng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u="sng" dirty="0"/>
                  <a:t>Mediation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5326"/>
                <a:ext cx="10515600" cy="901600"/>
              </a:xfrm>
              <a:blipFill rotWithShape="0">
                <a:blip r:embed="rId2"/>
                <a:stretch>
                  <a:fillRect t="-10135" b="-20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6926"/>
                <a:ext cx="10515600" cy="5272206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Scalars get a mass at one loop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b="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𝑆𝑈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gauginos get mass at two loops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b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</a:b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(16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6926"/>
                <a:ext cx="10515600" cy="5272206"/>
              </a:xfrm>
              <a:blipFill rotWithShape="0">
                <a:blip r:embed="rId3"/>
                <a:stretch>
                  <a:fillRect l="-928" t="-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7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38" y="4226754"/>
            <a:ext cx="2503866" cy="930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44" y="1503658"/>
            <a:ext cx="1674254" cy="87126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5493" y="2439517"/>
            <a:ext cx="811369" cy="8856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22004" y="5222182"/>
            <a:ext cx="953037" cy="8370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3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897005"/>
              </a:xfrm>
            </p:spPr>
            <p:txBody>
              <a:bodyPr/>
              <a:lstStyle/>
              <a:p>
                <a:pPr algn="ctr"/>
                <a:r>
                  <a:rPr lang="en-US" u="sng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u="sng" dirty="0" smtClean="0"/>
                  <a:t>Mediation(2008)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897005"/>
              </a:xfrm>
              <a:blipFill rotWithShape="0">
                <a:blip r:embed="rId2"/>
                <a:stretch>
                  <a:fillRect t="-10204" b="-2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731" y="897005"/>
                <a:ext cx="11526590" cy="545934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Ratio of masses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LEP direct searches suggest EW-</a:t>
                </a:r>
                <a:r>
                  <a:rPr lang="en-US" dirty="0" err="1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ino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&gt; 100 GeV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Two options: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Gauginos at EW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scale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100 −1000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GeV)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heavy scalars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100 TeV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1000 </a:t>
                </a: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TeV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Fine tuning needed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731" y="897005"/>
                <a:ext cx="11526590" cy="5459345"/>
              </a:xfrm>
              <a:blipFill rotWithShape="0">
                <a:blip r:embed="rId3"/>
                <a:stretch>
                  <a:fillRect l="-952" t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8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24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u="sng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u="sng" dirty="0"/>
                  <a:t>Mediation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2)  Scalars at EW scale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100 −1000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GeV)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gauginos too light, must acquire mass from other mechanism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</a:t>
                </a:r>
                <a:r>
                  <a:rPr lang="en-US" dirty="0" err="1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e.g</a:t>
                </a:r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             </a:t>
                </a:r>
                <a:endParaRPr lang="en-US" dirty="0">
                  <a:solidFill>
                    <a:srgbClr val="002060"/>
                  </a:solidFill>
                  <a:latin typeface="Bookman Old Style" panose="0205060405050502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We will follow the work done by de Blas et. al. in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  JHEP 1001 037 (2010) [arXiv:0911.1996]</a:t>
                </a:r>
                <a:b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</a:br>
                <a:r>
                  <a:rPr lang="en-US" dirty="0">
                    <a:solidFill>
                      <a:srgbClr val="002060"/>
                    </a:solidFill>
                    <a:latin typeface="Bookman Old Style" panose="0205060405050502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SUSY 2017, 12/12/2017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Joydeep Roy, Wayne State University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8964-7DEA-4194-88D6-1439A847C4FD}" type="slidenum">
              <a:rPr lang="en-US" sz="1600" smtClean="0">
                <a:solidFill>
                  <a:srgbClr val="FF0000"/>
                </a:solidFill>
              </a:rPr>
              <a:t>9</a:t>
            </a:fld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6149" y="3310258"/>
                <a:ext cx="4479701" cy="36933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ookman Old Style" panose="02050604050505020204" pitchFamily="18" charset="0"/>
                  </a:rPr>
                  <a:t>Combine “Anomaly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Bookman Old Style" panose="02050604050505020204" pitchFamily="18" charset="0"/>
                  </a:rPr>
                  <a:t> mediation” </a:t>
                </a: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49" y="3310258"/>
                <a:ext cx="447970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73" b="-15714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507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21550</TotalTime>
  <Words>950</Words>
  <Application>Microsoft Office PowerPoint</Application>
  <PresentationFormat>Widescreen</PresentationFormat>
  <Paragraphs>410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Cambria</vt:lpstr>
      <vt:lpstr>Cambria Math</vt:lpstr>
      <vt:lpstr>Wingdings</vt:lpstr>
      <vt:lpstr>Office Theme</vt:lpstr>
      <vt:lpstr>Imposing LHC Constraints on the Combined Anomaly and Z^′-Mediation Mechanism of Supersymmetry Breaking  </vt:lpstr>
      <vt:lpstr>SUSY Breaking</vt:lpstr>
      <vt:lpstr>SUSY Breaking</vt:lpstr>
      <vt:lpstr>Previous work (2008)</vt:lpstr>
      <vt:lpstr>Motivation for Z^′- Mediation </vt:lpstr>
      <vt:lpstr>The Z^′Mediation </vt:lpstr>
      <vt:lpstr>The Z^′Mediation</vt:lpstr>
      <vt:lpstr>The Z^′Mediation(2008)</vt:lpstr>
      <vt:lpstr>The Z^′Mediation</vt:lpstr>
      <vt:lpstr>Previous work (2009)</vt:lpstr>
      <vt:lpstr>Some specifics of The Z^′Model </vt:lpstr>
      <vt:lpstr>Some specifics of The Z^′Model</vt:lpstr>
      <vt:lpstr>Anomaly Mediated SUSY Breaking (AMSB) </vt:lpstr>
      <vt:lpstr>Combining Z^′and anomaly mediation </vt:lpstr>
      <vt:lpstr>Specific Illustration point I: Inputs(2009)</vt:lpstr>
      <vt:lpstr>Specific Illustration point I: Results(2009)</vt:lpstr>
      <vt:lpstr>Results(2009)</vt:lpstr>
      <vt:lpstr>Present work</vt:lpstr>
      <vt:lpstr>Z^′ Production &amp; Decay</vt:lpstr>
      <vt:lpstr>Z^′ Production &amp; Decay</vt:lpstr>
      <vt:lpstr> Constraints</vt:lpstr>
      <vt:lpstr>2010 Constraints</vt:lpstr>
      <vt:lpstr>2014 Z^′ Constraints</vt:lpstr>
      <vt:lpstr>Our Result</vt:lpstr>
      <vt:lpstr>Our Result</vt:lpstr>
      <vt:lpstr>Summary of 𝑍′ constraint analysis</vt:lpstr>
      <vt:lpstr>Stop mass constraints</vt:lpstr>
      <vt:lpstr>PowerPoint Presentation</vt:lpstr>
      <vt:lpstr>PowerPoint Presentation</vt:lpstr>
      <vt:lpstr>Outlook and future work</vt:lpstr>
      <vt:lpstr>Outlook and 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Imposing LHC Constraints on the Combined Anomaly and Z’-Mediation Mechanism of Supersymmetry Breaking</dc:title>
  <dc:creator>Joyroy15</dc:creator>
  <cp:lastModifiedBy>Joyroy15</cp:lastModifiedBy>
  <cp:revision>296</cp:revision>
  <dcterms:created xsi:type="dcterms:W3CDTF">2015-08-30T03:05:59Z</dcterms:created>
  <dcterms:modified xsi:type="dcterms:W3CDTF">2017-12-12T03:35:16Z</dcterms:modified>
</cp:coreProperties>
</file>