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4" r:id="rId3"/>
    <p:sldId id="303" r:id="rId4"/>
    <p:sldId id="259" r:id="rId5"/>
    <p:sldId id="282" r:id="rId6"/>
    <p:sldId id="308" r:id="rId7"/>
    <p:sldId id="284" r:id="rId8"/>
    <p:sldId id="305" r:id="rId9"/>
    <p:sldId id="306" r:id="rId10"/>
    <p:sldId id="307" r:id="rId11"/>
    <p:sldId id="285" r:id="rId12"/>
    <p:sldId id="286" r:id="rId13"/>
    <p:sldId id="287" r:id="rId14"/>
    <p:sldId id="309" r:id="rId15"/>
    <p:sldId id="264" r:id="rId16"/>
    <p:sldId id="257" r:id="rId17"/>
    <p:sldId id="265" r:id="rId18"/>
    <p:sldId id="266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9" autoAdjust="0"/>
    <p:restoredTop sz="94660"/>
  </p:normalViewPr>
  <p:slideViewPr>
    <p:cSldViewPr snapToGrid="0">
      <p:cViewPr>
        <p:scale>
          <a:sx n="54" d="100"/>
          <a:sy n="54" d="100"/>
        </p:scale>
        <p:origin x="568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0B0A2-D60C-4624-AFC8-9EA73E831377}" type="datetimeFigureOut">
              <a:rPr lang="en-IN" smtClean="0"/>
              <a:t>08-05-2018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BE9C8-0E2C-4CA7-930C-B744D82436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346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BE9C8-0E2C-4CA7-930C-B744D82436A3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127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5A7B5E-4C66-48BF-907B-3BD4FB23CD09}" type="datetimeFigureOut">
              <a:rPr lang="en-IN" smtClean="0"/>
              <a:t>07-05-2018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4FF7-590A-42BF-94F0-ADEE21FD8D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851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0589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2239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0611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372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4FF7-590A-42BF-94F0-ADEE21FD8D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3243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439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3549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4FF7-590A-42BF-94F0-ADEE21FD8D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785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7886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194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B4FF7-590A-42BF-94F0-ADEE21FD8D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47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3100" y="973393"/>
            <a:ext cx="5203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CMS </a:t>
            </a:r>
            <a:r>
              <a:rPr lang="en-IN" sz="3200" b="1" dirty="0" smtClean="0">
                <a:solidFill>
                  <a:srgbClr val="FF0000"/>
                </a:solidFill>
              </a:rPr>
              <a:t>Phase-II </a:t>
            </a:r>
            <a:r>
              <a:rPr lang="en-IN" sz="3200" b="1" dirty="0" smtClean="0">
                <a:solidFill>
                  <a:srgbClr val="FF0000"/>
                </a:solidFill>
              </a:rPr>
              <a:t>Trigger Upgrade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6785" y="2517058"/>
            <a:ext cx="26356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002060"/>
                </a:solidFill>
              </a:rPr>
              <a:t>Sudeshna Banerjee</a:t>
            </a:r>
          </a:p>
          <a:p>
            <a:pPr algn="ctr"/>
            <a:endParaRPr lang="en-IN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4870" y="4306945"/>
            <a:ext cx="1686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000" dirty="0" smtClean="0"/>
              <a:t>March</a:t>
            </a:r>
            <a:r>
              <a:rPr lang="en-IN" sz="2000" dirty="0" smtClean="0"/>
              <a:t> </a:t>
            </a:r>
            <a:r>
              <a:rPr lang="en-IN" sz="2000" dirty="0"/>
              <a:t>8</a:t>
            </a:r>
            <a:r>
              <a:rPr lang="en-IN" sz="2000" dirty="0" smtClean="0"/>
              <a:t>, </a:t>
            </a:r>
            <a:r>
              <a:rPr lang="en-IN" sz="2000" dirty="0" smtClean="0"/>
              <a:t>2018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9909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1E6E-A537-4E76-B874-0BE5B621BD03}" type="slidenum">
              <a:rPr lang="en-GB" smtClean="0"/>
              <a:t>10</a:t>
            </a:fld>
            <a:endParaRPr lang="en-GB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385455" y="1109181"/>
            <a:ext cx="8233558" cy="5451943"/>
          </a:xfrm>
        </p:spPr>
        <p:txBody>
          <a:bodyPr>
            <a:normAutofit fontScale="92500" lnSpcReduction="10000"/>
          </a:bodyPr>
          <a:lstStyle/>
          <a:p>
            <a:r>
              <a:rPr lang="en-GB" sz="2600" b="1" dirty="0">
                <a:solidFill>
                  <a:srgbClr val="002060"/>
                </a:solidFill>
              </a:rPr>
              <a:t>Step 3:</a:t>
            </a:r>
            <a:r>
              <a:rPr lang="en-GB" sz="2600" dirty="0"/>
              <a:t> Clusters belonging to the same card (e.g. </a:t>
            </a:r>
            <a:r>
              <a:rPr lang="el-GR" sz="2600" dirty="0"/>
              <a:t>1</a:t>
            </a:r>
            <a:r>
              <a:rPr lang="en-GB" sz="2600" dirty="0"/>
              <a:t>7</a:t>
            </a:r>
            <a:r>
              <a:rPr lang="el-GR" sz="2600" dirty="0"/>
              <a:t>η </a:t>
            </a:r>
            <a:r>
              <a:rPr lang="en-GB" sz="2600" dirty="0"/>
              <a:t>x 4</a:t>
            </a:r>
            <a:r>
              <a:rPr lang="el-GR" sz="2600" dirty="0"/>
              <a:t>φ</a:t>
            </a:r>
            <a:r>
              <a:rPr lang="en-GB" sz="2600" dirty="0"/>
              <a:t>) and that have their peaks on tower edges are merged.</a:t>
            </a:r>
          </a:p>
          <a:p>
            <a:pPr lvl="1"/>
            <a:r>
              <a:rPr lang="en-GB" dirty="0"/>
              <a:t>Merge the energy of smallest cluster to largest cluster</a:t>
            </a:r>
          </a:p>
          <a:p>
            <a:pPr lvl="1"/>
            <a:r>
              <a:rPr lang="en-GB" dirty="0"/>
              <a:t>Assign the smallest cluster energy to be 0 GeV to avoid double counting later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600" dirty="0"/>
              <a:t>Cluster on card boundaries are stitched in layer-2.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400" y="2529727"/>
            <a:ext cx="4191228" cy="31860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17420" y="4069658"/>
            <a:ext cx="1107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will be merged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02638" y="3463670"/>
            <a:ext cx="2784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Cluster in this case will remain 2x3, but energy is not lost, because the </a:t>
            </a:r>
            <a:r>
              <a:rPr lang="en-US" sz="1200" dirty="0" err="1"/>
              <a:t>unclustered</a:t>
            </a:r>
            <a:r>
              <a:rPr lang="en-US" sz="1200" dirty="0"/>
              <a:t> energy is reported for each tower </a:t>
            </a:r>
          </a:p>
        </p:txBody>
      </p:sp>
      <p:sp>
        <p:nvSpPr>
          <p:cNvPr id="12" name="Title 5"/>
          <p:cNvSpPr txBox="1">
            <a:spLocks/>
          </p:cNvSpPr>
          <p:nvPr/>
        </p:nvSpPr>
        <p:spPr>
          <a:xfrm>
            <a:off x="985982" y="347967"/>
            <a:ext cx="10515600" cy="539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smtClean="0">
                <a:solidFill>
                  <a:srgbClr val="FF0000"/>
                </a:solidFill>
                <a:latin typeface="+mn-lt"/>
              </a:rPr>
              <a:t>Clustering in the Electromagnetic Calorimeter</a:t>
            </a:r>
            <a:endParaRPr lang="en-GB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70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857"/>
          </a:xfrm>
        </p:spPr>
        <p:txBody>
          <a:bodyPr/>
          <a:lstStyle/>
          <a:p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Egamma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clustering Algorithm for CaloLayer1 card</a:t>
            </a:r>
          </a:p>
        </p:txBody>
      </p:sp>
      <p:sp>
        <p:nvSpPr>
          <p:cNvPr id="15" name="Content Placeholder 1"/>
          <p:cNvSpPr>
            <a:spLocks noGrp="1"/>
          </p:cNvSpPr>
          <p:nvPr>
            <p:ph idx="1"/>
          </p:nvPr>
        </p:nvSpPr>
        <p:spPr>
          <a:xfrm>
            <a:off x="1829734" y="1139430"/>
            <a:ext cx="8000066" cy="5169917"/>
          </a:xfrm>
        </p:spPr>
        <p:txBody>
          <a:bodyPr>
            <a:normAutofit fontScale="92500" lnSpcReduction="10000"/>
          </a:bodyPr>
          <a:lstStyle/>
          <a:p>
            <a:r>
              <a:rPr lang="en-GB" sz="1800" dirty="0"/>
              <a:t>Step 1: </a:t>
            </a:r>
            <a:r>
              <a:rPr lang="en-US" sz="1800" dirty="0"/>
              <a:t>Identify for every 5x5 crystal ("trigger tower”), </a:t>
            </a:r>
            <a:r>
              <a:rPr lang="en-US" sz="1800" dirty="0">
                <a:solidFill>
                  <a:srgbClr val="00B050"/>
                </a:solidFill>
              </a:rPr>
              <a:t>the peak crystal position</a:t>
            </a:r>
            <a:r>
              <a:rPr lang="en-US" sz="1800" dirty="0"/>
              <a:t> in eta-phi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Use </a:t>
            </a:r>
            <a:r>
              <a:rPr lang="en-US" dirty="0">
                <a:solidFill>
                  <a:srgbClr val="00B0F0"/>
                </a:solidFill>
              </a:rPr>
              <a:t>energy-weighted position </a:t>
            </a:r>
            <a:r>
              <a:rPr lang="en-US" dirty="0" smtClean="0">
                <a:solidFill>
                  <a:srgbClr val="00B0F0"/>
                </a:solidFill>
              </a:rPr>
              <a:t>algorithm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dirty="0"/>
              <a:t>Step 2:  Calculate the </a:t>
            </a:r>
            <a:r>
              <a:rPr lang="en-US" dirty="0">
                <a:solidFill>
                  <a:srgbClr val="7030A0"/>
                </a:solidFill>
              </a:rPr>
              <a:t>3x3 cluster energy </a:t>
            </a:r>
            <a:r>
              <a:rPr lang="en-US" dirty="0"/>
              <a:t>around the </a:t>
            </a:r>
            <a:r>
              <a:rPr lang="en-US" dirty="0" smtClean="0"/>
              <a:t>peak </a:t>
            </a:r>
            <a:r>
              <a:rPr lang="en-US" dirty="0"/>
              <a:t>crystal</a:t>
            </a:r>
            <a:r>
              <a:rPr lang="en-US" dirty="0" smtClean="0"/>
              <a:t>.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dirty="0">
                <a:solidFill>
                  <a:schemeClr val="accent5"/>
                </a:solidFill>
              </a:rPr>
              <a:t>F</a:t>
            </a:r>
            <a:r>
              <a:rPr lang="en-US" dirty="0" smtClean="0">
                <a:solidFill>
                  <a:schemeClr val="accent5"/>
                </a:solidFill>
              </a:rPr>
              <a:t>or </a:t>
            </a:r>
            <a:r>
              <a:rPr lang="en-US" dirty="0">
                <a:solidFill>
                  <a:schemeClr val="accent5"/>
                </a:solidFill>
              </a:rPr>
              <a:t>each tower in a calo-layer1 card </a:t>
            </a:r>
            <a:r>
              <a:rPr lang="en-US" dirty="0" smtClean="0">
                <a:solidFill>
                  <a:schemeClr val="accent5"/>
                </a:solidFill>
              </a:rPr>
              <a:t>(</a:t>
            </a:r>
            <a:r>
              <a:rPr lang="en-US" dirty="0">
                <a:solidFill>
                  <a:schemeClr val="accent5"/>
                </a:solidFill>
              </a:rPr>
              <a:t>17</a:t>
            </a:r>
            <a:r>
              <a:rPr lang="en-US" dirty="0">
                <a:solidFill>
                  <a:schemeClr val="accent5"/>
                </a:solidFill>
                <a:latin typeface="Symbol" charset="2"/>
                <a:ea typeface="Symbol" charset="2"/>
                <a:cs typeface="Symbol" charset="2"/>
              </a:rPr>
              <a:t>h</a:t>
            </a:r>
            <a:r>
              <a:rPr lang="en-US" dirty="0">
                <a:solidFill>
                  <a:schemeClr val="accent5"/>
                </a:solidFill>
              </a:rPr>
              <a:t>*4</a:t>
            </a:r>
            <a:r>
              <a:rPr lang="en-US" dirty="0">
                <a:solidFill>
                  <a:schemeClr val="accent5"/>
                </a:solidFill>
                <a:latin typeface="Symbol" charset="2"/>
                <a:ea typeface="Symbol" charset="2"/>
                <a:cs typeface="Symbol" charset="2"/>
              </a:rPr>
              <a:t>f</a:t>
            </a:r>
            <a:r>
              <a:rPr lang="en-US" dirty="0">
                <a:solidFill>
                  <a:schemeClr val="accent5"/>
                </a:solidFill>
              </a:rPr>
              <a:t>) towers </a:t>
            </a:r>
            <a:r>
              <a:rPr lang="en-US" dirty="0" smtClean="0"/>
              <a:t>, results in : </a:t>
            </a:r>
          </a:p>
          <a:p>
            <a:pPr marL="457200" lvl="2">
              <a:spcBef>
                <a:spcPts val="2000"/>
              </a:spcBef>
            </a:pPr>
            <a:r>
              <a:rPr lang="en-US" dirty="0"/>
              <a:t>Peak position in eta and </a:t>
            </a:r>
            <a:r>
              <a:rPr lang="en-US" dirty="0" smtClean="0"/>
              <a:t>phi</a:t>
            </a:r>
          </a:p>
          <a:p>
            <a:pPr marL="457200" lvl="2">
              <a:spcBef>
                <a:spcPts val="2000"/>
              </a:spcBef>
            </a:pPr>
            <a:r>
              <a:rPr lang="en-US" dirty="0"/>
              <a:t>5x5 tower </a:t>
            </a:r>
            <a:r>
              <a:rPr lang="en-US" dirty="0" smtClean="0"/>
              <a:t>sum</a:t>
            </a:r>
          </a:p>
          <a:p>
            <a:pPr marL="457200" lvl="2">
              <a:spcBef>
                <a:spcPts val="2000"/>
              </a:spcBef>
            </a:pPr>
            <a:r>
              <a:rPr lang="en-US" dirty="0"/>
              <a:t>3x3 cluster energy around the </a:t>
            </a:r>
            <a:r>
              <a:rPr lang="en-US" dirty="0" smtClean="0"/>
              <a:t>seed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dirty="0" smtClean="0"/>
              <a:t>Step3: </a:t>
            </a:r>
            <a:r>
              <a:rPr lang="en-US" dirty="0" smtClean="0">
                <a:solidFill>
                  <a:srgbClr val="0070C0"/>
                </a:solidFill>
              </a:rPr>
              <a:t>Merge the 3x3 clusters </a:t>
            </a:r>
            <a:r>
              <a:rPr lang="en-US" dirty="0" smtClean="0"/>
              <a:t>with peak energy at the tower boundaries 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i="1" dirty="0" smtClean="0">
                <a:solidFill>
                  <a:srgbClr val="FF0000"/>
                </a:solidFill>
              </a:rPr>
              <a:t>For the time being, we have only taken ECAL tower information in the algorithm (no HCAL input)</a:t>
            </a:r>
            <a:endParaRPr lang="en-US" i="1" dirty="0">
              <a:solidFill>
                <a:srgbClr val="FF0000"/>
              </a:solidFill>
            </a:endParaRP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>
              <a:solidFill>
                <a:srgbClr val="00B0F0"/>
              </a:solidFill>
            </a:endParaRPr>
          </a:p>
          <a:p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11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538941" y="4721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1105647" y="2495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836"/>
            <a:ext cx="10515600" cy="48396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HLS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Vivado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Performance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12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538941" y="4721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1105647" y="2495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99467" y="852737"/>
            <a:ext cx="8356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Target Clock used is : 240 MHz (4.16 ns)</a:t>
            </a:r>
          </a:p>
          <a:p>
            <a:r>
              <a:rPr lang="en-US" dirty="0"/>
              <a:t>Target Device :  Xilinx Virtex-7 690T</a:t>
            </a:r>
          </a:p>
          <a:p>
            <a:r>
              <a:rPr lang="en-US" i="1" dirty="0">
                <a:solidFill>
                  <a:srgbClr val="00B0F0"/>
                </a:solidFill>
              </a:rPr>
              <a:t>Latency of 53 clock cycles and 22% (FF) and 35% (LUT) usage of resources</a:t>
            </a:r>
          </a:p>
          <a:p>
            <a:r>
              <a:rPr lang="en-US" i="1" dirty="0">
                <a:solidFill>
                  <a:srgbClr val="00B0F0"/>
                </a:solidFill>
              </a:rPr>
              <a:t>Absolute latency : 53*(4.16/25) = 8.8BX</a:t>
            </a:r>
          </a:p>
        </p:txBody>
      </p:sp>
      <p:sp>
        <p:nvSpPr>
          <p:cNvPr id="3" name="Rectangle 2"/>
          <p:cNvSpPr/>
          <p:nvPr/>
        </p:nvSpPr>
        <p:spPr>
          <a:xfrm>
            <a:off x="691978" y="2135291"/>
            <a:ext cx="545494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== Performance Estimates</a:t>
            </a:r>
          </a:p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+ Timing (ns):</a:t>
            </a:r>
          </a:p>
          <a:p>
            <a:r>
              <a:rPr lang="en-US" sz="1000" dirty="0">
                <a:latin typeface="Menlo" charset="0"/>
              </a:rPr>
              <a:t>    * Summary: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>    |  Clock | Target| Estimated| Uncertainty|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>    |</a:t>
            </a:r>
            <a:r>
              <a:rPr lang="en-US" sz="1000" dirty="0" err="1">
                <a:latin typeface="Menlo" charset="0"/>
              </a:rPr>
              <a:t>ap_clk</a:t>
            </a:r>
            <a:r>
              <a:rPr lang="en-US" sz="1000" dirty="0">
                <a:latin typeface="Menlo" charset="0"/>
              </a:rPr>
              <a:t>  |   4.16|      3.64|        0.52|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/>
            </a:r>
            <a:br>
              <a:rPr lang="en-US" sz="1000" dirty="0">
                <a:latin typeface="Menlo" charset="0"/>
              </a:rPr>
            </a:br>
            <a:endParaRPr lang="en-US" sz="1000" dirty="0">
              <a:latin typeface="Menlo" charset="0"/>
            </a:endParaRPr>
          </a:p>
          <a:p>
            <a:r>
              <a:rPr lang="en-US" sz="1000" dirty="0">
                <a:latin typeface="Menlo" charset="0"/>
              </a:rPr>
              <a:t>+ Latency (clock cycles):</a:t>
            </a:r>
          </a:p>
          <a:p>
            <a:r>
              <a:rPr lang="en-US" sz="1000" dirty="0">
                <a:latin typeface="Menlo" charset="0"/>
              </a:rPr>
              <a:t>    * Summary: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sz="1000" dirty="0">
                <a:latin typeface="Menlo" charset="0"/>
              </a:rPr>
              <a:t>    |  Latency  |  Interval | Pipeline |</a:t>
            </a:r>
          </a:p>
          <a:p>
            <a:r>
              <a:rPr lang="en-US" sz="1000" dirty="0">
                <a:latin typeface="Menlo" charset="0"/>
              </a:rPr>
              <a:t>    | min | max | min | max |   Type   |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sz="1000" dirty="0">
                <a:latin typeface="Menlo" charset="0"/>
              </a:rPr>
              <a:t>    |   53|   53|    6|    6| function |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dirty="0">
                <a:latin typeface="Menlo" charset="0"/>
              </a:rPr>
              <a:t/>
            </a:r>
            <a:br>
              <a:rPr lang="en-US" dirty="0">
                <a:latin typeface="Menlo" charset="0"/>
              </a:rPr>
            </a:br>
            <a:endParaRPr lang="en-US" dirty="0">
              <a:latin typeface="Menlo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52458" y="2220006"/>
            <a:ext cx="566174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== Utilization Estimates</a:t>
            </a:r>
          </a:p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* Summary: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       Name      | BRAM_18K| DSP48E|   FF   |   LUT  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|DSP   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|Expression       |        -|      -|       0|   21934|</a:t>
            </a:r>
          </a:p>
          <a:p>
            <a:r>
              <a:rPr lang="en-US" sz="1000" dirty="0">
                <a:latin typeface="Menlo" charset="0"/>
              </a:rPr>
              <a:t>|FIFO  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|Instance         |        -|      -|  142188|   97904|</a:t>
            </a:r>
          </a:p>
          <a:p>
            <a:r>
              <a:rPr lang="en-US" sz="1000" dirty="0">
                <a:latin typeface="Menlo" charset="0"/>
              </a:rPr>
              <a:t>|Memory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|Multiplexer      |        -|      -|       -|   26229|</a:t>
            </a:r>
          </a:p>
          <a:p>
            <a:r>
              <a:rPr lang="en-US" sz="1000" dirty="0">
                <a:latin typeface="Menlo" charset="0"/>
              </a:rPr>
              <a:t>|Register         |        -|      -|   53300|    9840|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|Total            |        0|      0|  195488|  155907|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|Available        |     2940|   3600|  866400|  433200|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|Utilization (%)  |        0|      0|      22|      35|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46922" y="5122328"/>
            <a:ext cx="4236916" cy="309287"/>
          </a:xfrm>
          <a:prstGeom prst="round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9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108" y="167413"/>
            <a:ext cx="10241692" cy="52456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HLS </a:t>
            </a:r>
            <a:r>
              <a:rPr lang="en-US" sz="2800" b="1" dirty="0" err="1" smtClean="0">
                <a:solidFill>
                  <a:srgbClr val="FF0000"/>
                </a:solidFill>
                <a:latin typeface="+mn-lt"/>
              </a:rPr>
              <a:t>Vivado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 Performance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13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538941" y="4721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1105647" y="2495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71461" y="816945"/>
            <a:ext cx="8356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Target Clock used is : 320 MHz (3.12 ns)</a:t>
            </a:r>
          </a:p>
          <a:p>
            <a:r>
              <a:rPr lang="en-US" dirty="0"/>
              <a:t>Target Device : Xilinx </a:t>
            </a:r>
            <a:r>
              <a:rPr lang="en-US" dirty="0" err="1"/>
              <a:t>Virtex</a:t>
            </a:r>
            <a:r>
              <a:rPr lang="en-US" dirty="0"/>
              <a:t> </a:t>
            </a:r>
            <a:r>
              <a:rPr lang="en-US" dirty="0" err="1"/>
              <a:t>UltraScale</a:t>
            </a:r>
            <a:r>
              <a:rPr lang="en-US" dirty="0"/>
              <a:t>+ VU9P </a:t>
            </a:r>
          </a:p>
          <a:p>
            <a:r>
              <a:rPr lang="en-US" i="1" dirty="0">
                <a:solidFill>
                  <a:srgbClr val="00B0F0"/>
                </a:solidFill>
              </a:rPr>
              <a:t>Latency of 72 clock cycles and 8% (FF) and 13% (LUT) usage of resources</a:t>
            </a:r>
          </a:p>
          <a:p>
            <a:r>
              <a:rPr lang="en-US" i="1" dirty="0">
                <a:solidFill>
                  <a:srgbClr val="00B0F0"/>
                </a:solidFill>
              </a:rPr>
              <a:t>Absolute latency : 72*(43.12/25) = 8.9BX</a:t>
            </a:r>
          </a:p>
        </p:txBody>
      </p:sp>
      <p:sp>
        <p:nvSpPr>
          <p:cNvPr id="3" name="Rectangle 2"/>
          <p:cNvSpPr/>
          <p:nvPr/>
        </p:nvSpPr>
        <p:spPr>
          <a:xfrm>
            <a:off x="543697" y="2142246"/>
            <a:ext cx="560322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== Performance Estimates</a:t>
            </a:r>
          </a:p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+ Timing (ns):</a:t>
            </a:r>
          </a:p>
          <a:p>
            <a:r>
              <a:rPr lang="en-US" sz="1000" dirty="0">
                <a:latin typeface="Menlo" charset="0"/>
              </a:rPr>
              <a:t>    * Summary: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>    |  Clock | Target| Estimated| Uncertainty|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>    |</a:t>
            </a:r>
            <a:r>
              <a:rPr lang="en-US" sz="1000" dirty="0" err="1">
                <a:latin typeface="Menlo" charset="0"/>
              </a:rPr>
              <a:t>ap_clk</a:t>
            </a:r>
            <a:r>
              <a:rPr lang="en-US" sz="1000" dirty="0">
                <a:latin typeface="Menlo" charset="0"/>
              </a:rPr>
              <a:t>  |   3.12|      3.02|        0.39|</a:t>
            </a:r>
          </a:p>
          <a:p>
            <a:r>
              <a:rPr lang="en-US" sz="1000" dirty="0">
                <a:latin typeface="Menlo" charset="0"/>
              </a:rPr>
              <a:t>    +--------+-------+----------+------------+</a:t>
            </a:r>
          </a:p>
          <a:p>
            <a:r>
              <a:rPr lang="en-US" sz="1000" dirty="0">
                <a:latin typeface="Menlo" charset="0"/>
              </a:rPr>
              <a:t/>
            </a:r>
            <a:br>
              <a:rPr lang="en-US" sz="1000" dirty="0">
                <a:latin typeface="Menlo" charset="0"/>
              </a:rPr>
            </a:br>
            <a:endParaRPr lang="en-US" sz="1000" dirty="0">
              <a:latin typeface="Menlo" charset="0"/>
            </a:endParaRPr>
          </a:p>
          <a:p>
            <a:r>
              <a:rPr lang="en-US" sz="1000" dirty="0">
                <a:latin typeface="Menlo" charset="0"/>
              </a:rPr>
              <a:t>+ Latency (clock cycles):</a:t>
            </a:r>
          </a:p>
          <a:p>
            <a:r>
              <a:rPr lang="en-US" sz="1000" dirty="0">
                <a:latin typeface="Menlo" charset="0"/>
              </a:rPr>
              <a:t>    * Summary: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sz="1000" dirty="0">
                <a:latin typeface="Menlo" charset="0"/>
              </a:rPr>
              <a:t>    |  Latency  |  Interval | Pipeline |</a:t>
            </a:r>
          </a:p>
          <a:p>
            <a:r>
              <a:rPr lang="en-US" sz="1000" dirty="0">
                <a:latin typeface="Menlo" charset="0"/>
              </a:rPr>
              <a:t>    | min | max | min | max |   Type   |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sz="1000" dirty="0">
                <a:latin typeface="Menlo" charset="0"/>
              </a:rPr>
              <a:t>    |   72|   72|    8|    8| function |</a:t>
            </a:r>
          </a:p>
          <a:p>
            <a:r>
              <a:rPr lang="en-US" sz="1000" dirty="0">
                <a:latin typeface="Menlo" charset="0"/>
              </a:rPr>
              <a:t>    +-----+-----+-----+-----+----------+</a:t>
            </a:r>
          </a:p>
          <a:p>
            <a:r>
              <a:rPr lang="en-US" dirty="0">
                <a:latin typeface="Menlo" charset="0"/>
              </a:rPr>
              <a:t/>
            </a:r>
            <a:br>
              <a:rPr lang="en-US" dirty="0">
                <a:latin typeface="Menlo" charset="0"/>
              </a:rPr>
            </a:br>
            <a:endParaRPr lang="en-US" dirty="0">
              <a:latin typeface="Menlo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934488" y="5046596"/>
            <a:ext cx="4236916" cy="309287"/>
          </a:xfrm>
          <a:prstGeom prst="round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46619" y="2142246"/>
            <a:ext cx="54402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== Utilization Estimates</a:t>
            </a:r>
          </a:p>
          <a:p>
            <a:r>
              <a:rPr lang="en-US" sz="1000" dirty="0">
                <a:latin typeface="Menlo" charset="0"/>
              </a:rPr>
              <a:t>================================================================</a:t>
            </a:r>
          </a:p>
          <a:p>
            <a:r>
              <a:rPr lang="en-US" sz="1000" dirty="0">
                <a:latin typeface="Menlo" charset="0"/>
              </a:rPr>
              <a:t>* Summary: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       Name      | BRAM_18K| DSP48E|   FF   |   LUT  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|DSP   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|Expression       |        -|      -|       0|   29153|</a:t>
            </a:r>
          </a:p>
          <a:p>
            <a:r>
              <a:rPr lang="en-US" sz="1000" dirty="0">
                <a:latin typeface="Menlo" charset="0"/>
              </a:rPr>
              <a:t>|FIFO  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|Instance         |        -|      -|  134985|   96976|</a:t>
            </a:r>
          </a:p>
          <a:p>
            <a:r>
              <a:rPr lang="en-US" sz="1000" dirty="0">
                <a:latin typeface="Menlo" charset="0"/>
              </a:rPr>
              <a:t>|Memory           |        -|      -|       -|       -|</a:t>
            </a:r>
          </a:p>
          <a:p>
            <a:r>
              <a:rPr lang="en-US" sz="1000" dirty="0">
                <a:latin typeface="Menlo" charset="0"/>
              </a:rPr>
              <a:t>|Multiplexer      |        -|      -|       -|   28647|</a:t>
            </a:r>
          </a:p>
          <a:p>
            <a:r>
              <a:rPr lang="en-US" sz="1000" dirty="0">
                <a:latin typeface="Menlo" charset="0"/>
              </a:rPr>
              <a:t>|Register         |        -|      -|   56513|   10095|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|Total            |        0|      0|  191498|  164871|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|Available        |     4320|   6840|  2364480|  1182240|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  <a:p>
            <a:r>
              <a:rPr lang="en-US" sz="1000" dirty="0">
                <a:latin typeface="Menlo" charset="0"/>
              </a:rPr>
              <a:t>|Utilization (%)  |        0|      0|      8|      13|</a:t>
            </a:r>
          </a:p>
          <a:p>
            <a:r>
              <a:rPr lang="en-US" sz="1000" dirty="0">
                <a:latin typeface="Menlo" charset="0"/>
              </a:rPr>
              <a:t>+-----------------+---------+-------+--------+--------+</a:t>
            </a:r>
          </a:p>
        </p:txBody>
      </p:sp>
    </p:spTree>
    <p:extLst>
      <p:ext uri="{BB962C8B-B14F-4D97-AF65-F5344CB8AC3E}">
        <p14:creationId xmlns:p14="http://schemas.microsoft.com/office/powerpoint/2010/main" val="180331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1309" y="1852551"/>
            <a:ext cx="703205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</a:rPr>
              <a:t>More Examples: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en-IN" sz="2400" b="1" dirty="0" smtClean="0">
                <a:solidFill>
                  <a:srgbClr val="7030A0"/>
                </a:solidFill>
              </a:rPr>
              <a:t>Estimate the missing energy in the event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en-IN" sz="2400" b="1" dirty="0" smtClean="0">
                <a:solidFill>
                  <a:srgbClr val="7030A0"/>
                </a:solidFill>
              </a:rPr>
              <a:t>Identify tau leptons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SzPct val="140000"/>
              <a:buFont typeface="Arial" panose="020B0604020202020204" pitchFamily="34" charset="0"/>
              <a:buChar char="•"/>
            </a:pPr>
            <a:r>
              <a:rPr lang="en-IN" sz="2400" b="1" dirty="0" smtClean="0">
                <a:solidFill>
                  <a:srgbClr val="7030A0"/>
                </a:solidFill>
              </a:rPr>
              <a:t>Link energy cluster with tracks for better particle id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6264" y="4156364"/>
            <a:ext cx="114346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 smtClean="0"/>
              <a:t>All these methods will be used in order to design a better trigger at Level 1 to discard uninteresting events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222303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8200" y="239484"/>
            <a:ext cx="1991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Current status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314" y="973703"/>
            <a:ext cx="10776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At TIFR we have setup simple algorithms for pattern recognition on our existing FPGAs (</a:t>
            </a:r>
            <a:r>
              <a:rPr lang="en-IN" b="1" dirty="0" err="1" smtClean="0">
                <a:solidFill>
                  <a:srgbClr val="7030A0"/>
                </a:solidFill>
              </a:rPr>
              <a:t>Kintex</a:t>
            </a:r>
            <a:r>
              <a:rPr lang="en-IN" b="1" dirty="0" smtClean="0">
                <a:solidFill>
                  <a:srgbClr val="7030A0"/>
                </a:solidFill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These algorithms were tried on the Wisconsin system using advanced FPGAs (</a:t>
            </a:r>
            <a:r>
              <a:rPr lang="en-GB" b="1" dirty="0" err="1">
                <a:solidFill>
                  <a:srgbClr val="7030A0"/>
                </a:solidFill>
              </a:rPr>
              <a:t>xilinx</a:t>
            </a:r>
            <a:r>
              <a:rPr lang="en-GB" b="1" dirty="0">
                <a:solidFill>
                  <a:srgbClr val="7030A0"/>
                </a:solidFill>
              </a:rPr>
              <a:t> virtex-7 </a:t>
            </a:r>
            <a:r>
              <a:rPr lang="en-GB" b="1" dirty="0" smtClean="0">
                <a:solidFill>
                  <a:srgbClr val="7030A0"/>
                </a:solidFill>
              </a:rPr>
              <a:t>690T)</a:t>
            </a:r>
            <a:r>
              <a:rPr lang="en-IN" b="1" dirty="0" smtClean="0">
                <a:solidFill>
                  <a:srgbClr val="7030A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We bought in 2017 a </a:t>
            </a:r>
            <a:r>
              <a:rPr lang="en-IN" b="1" dirty="0" err="1" smtClean="0">
                <a:solidFill>
                  <a:srgbClr val="7030A0"/>
                </a:solidFill>
              </a:rPr>
              <a:t>Kintex</a:t>
            </a:r>
            <a:r>
              <a:rPr lang="en-IN" b="1" dirty="0" smtClean="0">
                <a:solidFill>
                  <a:srgbClr val="7030A0"/>
                </a:solidFill>
              </a:rPr>
              <a:t> 7 FPGA kit with ZYNQ processor, learnt how to work with it, then tested the algorithms on it.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Our studies in collaboration with the Wisconsin group on the use of HLS firmware for implementing trigger algorithms on FPGAs have been included in the interim document on Phase-II trigger upgrade which has been released.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The Upgrade Trigger TDR is the next step which is due in 2020.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>
                <a:solidFill>
                  <a:srgbClr val="7030A0"/>
                </a:solidFill>
              </a:rPr>
              <a:t>New FPGA (</a:t>
            </a:r>
            <a:r>
              <a:rPr lang="en-IN" b="1" dirty="0" err="1" smtClean="0">
                <a:solidFill>
                  <a:srgbClr val="7030A0"/>
                </a:solidFill>
              </a:rPr>
              <a:t>Ultrascale</a:t>
            </a:r>
            <a:r>
              <a:rPr lang="en-IN" b="1" dirty="0" smtClean="0">
                <a:solidFill>
                  <a:srgbClr val="7030A0"/>
                </a:solidFill>
              </a:rPr>
              <a:t>+, ZYNQ) has been </a:t>
            </a:r>
            <a:r>
              <a:rPr lang="en-IN" b="1" dirty="0" smtClean="0">
                <a:solidFill>
                  <a:srgbClr val="7030A0"/>
                </a:solidFill>
              </a:rPr>
              <a:t>received recently</a:t>
            </a:r>
            <a:r>
              <a:rPr lang="en-IN" b="1" dirty="0" smtClean="0">
                <a:solidFill>
                  <a:srgbClr val="7030A0"/>
                </a:solidFill>
              </a:rPr>
              <a:t>. </a:t>
            </a:r>
            <a:r>
              <a:rPr lang="en-IN" b="1" dirty="0" smtClean="0">
                <a:solidFill>
                  <a:srgbClr val="7030A0"/>
                </a:solidFill>
              </a:rPr>
              <a:t>We will now do a comparative study of performance of different FPGA systems.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967" y="5213052"/>
            <a:ext cx="118455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chemeClr val="accent6">
                    <a:lumMod val="50000"/>
                  </a:schemeClr>
                </a:solidFill>
              </a:rPr>
              <a:t>We have been studying efficiency, response and resolution of AK8 jets with the aim of building an algorithm to trigger </a:t>
            </a:r>
          </a:p>
          <a:p>
            <a:r>
              <a:rPr lang="en-IN" b="1" dirty="0" smtClean="0">
                <a:solidFill>
                  <a:schemeClr val="accent6">
                    <a:lumMod val="50000"/>
                  </a:schemeClr>
                </a:solidFill>
              </a:rPr>
              <a:t>on events with boosted top quarks using jet substructure. This study </a:t>
            </a:r>
            <a:r>
              <a:rPr lang="en-IN" b="1" dirty="0" smtClean="0">
                <a:solidFill>
                  <a:schemeClr val="accent6">
                    <a:lumMod val="50000"/>
                  </a:schemeClr>
                </a:solidFill>
              </a:rPr>
              <a:t>is being </a:t>
            </a:r>
            <a:r>
              <a:rPr lang="en-IN" b="1" dirty="0" smtClean="0">
                <a:solidFill>
                  <a:schemeClr val="accent6">
                    <a:lumMod val="50000"/>
                  </a:schemeClr>
                </a:solidFill>
              </a:rPr>
              <a:t>compared with the AK4 jet performance.</a:t>
            </a:r>
          </a:p>
          <a:p>
            <a:r>
              <a:rPr lang="en-IN" b="1" dirty="0" smtClean="0">
                <a:solidFill>
                  <a:schemeClr val="accent6">
                    <a:lumMod val="50000"/>
                  </a:schemeClr>
                </a:solidFill>
              </a:rPr>
              <a:t>A poster is on display on this topic.</a:t>
            </a:r>
            <a:endParaRPr lang="en-IN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015" y="4570705"/>
            <a:ext cx="1976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Offline algorithms:</a:t>
            </a:r>
            <a:endParaRPr lang="en-IN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7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4116" y="2831690"/>
            <a:ext cx="2609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dirty="0" smtClean="0">
                <a:solidFill>
                  <a:srgbClr val="C00000"/>
                </a:solidFill>
                <a:latin typeface="Bodoni MT Black" panose="02070A03080606020203" pitchFamily="18" charset="0"/>
              </a:rPr>
              <a:t>BACKUP</a:t>
            </a:r>
            <a:endParaRPr lang="en-IN" sz="4000" dirty="0">
              <a:solidFill>
                <a:srgbClr val="C00000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6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095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5669"/>
          <a:stretch>
            <a:fillRect/>
          </a:stretch>
        </p:blipFill>
        <p:spPr bwMode="auto">
          <a:xfrm>
            <a:off x="522514" y="-1"/>
            <a:ext cx="10413582" cy="6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283029" y="0"/>
            <a:ext cx="892628" cy="9361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760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09622" y="83571"/>
            <a:ext cx="34960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CMS </a:t>
            </a:r>
            <a:r>
              <a:rPr lang="en-IN" sz="3200" b="1" dirty="0" smtClean="0">
                <a:solidFill>
                  <a:srgbClr val="FF0000"/>
                </a:solidFill>
              </a:rPr>
              <a:t>Trigger system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3839" y="3406704"/>
            <a:ext cx="1061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rgbClr val="7030A0"/>
                </a:solidFill>
              </a:rPr>
              <a:t>The beam crossing interval </a:t>
            </a:r>
            <a:r>
              <a:rPr lang="en-IN" dirty="0" smtClean="0">
                <a:solidFill>
                  <a:srgbClr val="7030A0"/>
                </a:solidFill>
              </a:rPr>
              <a:t>is </a:t>
            </a:r>
            <a:r>
              <a:rPr lang="en-IN" dirty="0">
                <a:solidFill>
                  <a:srgbClr val="7030A0"/>
                </a:solidFill>
              </a:rPr>
              <a:t>25 ns which corresponds to a crossing frequency of 40 </a:t>
            </a:r>
            <a:r>
              <a:rPr lang="en-IN" dirty="0" err="1">
                <a:solidFill>
                  <a:srgbClr val="7030A0"/>
                </a:solidFill>
              </a:rPr>
              <a:t>MHz.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3839" y="3871848"/>
            <a:ext cx="1086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rgbClr val="C00000"/>
                </a:solidFill>
              </a:rPr>
              <a:t>The design output rate limit of the L1 Trigger is 100 kHz, which translates to a</a:t>
            </a:r>
          </a:p>
          <a:p>
            <a:r>
              <a:rPr lang="en-IN" dirty="0">
                <a:solidFill>
                  <a:srgbClr val="C00000"/>
                </a:solidFill>
              </a:rPr>
              <a:t>calculated maximal output rate of 30 kHz, assuming a safety factor of 3.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3839" y="4613991"/>
            <a:ext cx="9899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The allowed L1 Trigger latency, between a given bunch crossing and the distribution</a:t>
            </a:r>
          </a:p>
          <a:p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of the trigger decision to the detector front-end electronics, is 3.2 </a:t>
            </a:r>
            <a:r>
              <a:rPr lang="en-IN" dirty="0" err="1">
                <a:solidFill>
                  <a:schemeClr val="accent6">
                    <a:lumMod val="50000"/>
                  </a:schemeClr>
                </a:solidFill>
              </a:rPr>
              <a:t>μs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en-IN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IN" dirty="0" smtClean="0"/>
          </a:p>
          <a:p>
            <a:r>
              <a:rPr lang="en-IN" dirty="0" smtClean="0">
                <a:solidFill>
                  <a:srgbClr val="002060"/>
                </a:solidFill>
              </a:rPr>
              <a:t>The processing must </a:t>
            </a:r>
            <a:r>
              <a:rPr lang="en-IN" dirty="0">
                <a:solidFill>
                  <a:srgbClr val="002060"/>
                </a:solidFill>
              </a:rPr>
              <a:t>therefore be pipelined in order to enable a quasi-</a:t>
            </a:r>
            <a:r>
              <a:rPr lang="en-IN" dirty="0" err="1">
                <a:solidFill>
                  <a:srgbClr val="002060"/>
                </a:solidFill>
              </a:rPr>
              <a:t>deadtime</a:t>
            </a:r>
            <a:r>
              <a:rPr lang="en-IN" dirty="0">
                <a:solidFill>
                  <a:srgbClr val="002060"/>
                </a:solidFill>
              </a:rPr>
              <a:t>-free operation.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3754" y="635688"/>
            <a:ext cx="2102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>
                <a:solidFill>
                  <a:srgbClr val="002060"/>
                </a:solidFill>
              </a:rPr>
              <a:t>(</a:t>
            </a:r>
            <a:r>
              <a:rPr lang="en-IN" sz="2400" dirty="0">
                <a:solidFill>
                  <a:srgbClr val="002060"/>
                </a:solidFill>
              </a:rPr>
              <a:t>c</a:t>
            </a:r>
            <a:r>
              <a:rPr lang="en-IN" sz="2400" dirty="0" smtClean="0">
                <a:solidFill>
                  <a:srgbClr val="002060"/>
                </a:solidFill>
              </a:rPr>
              <a:t>urrent status)</a:t>
            </a:r>
            <a:endParaRPr lang="en-IN" sz="24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0427" y="1483527"/>
            <a:ext cx="7698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7030A0"/>
                </a:solidFill>
              </a:rPr>
              <a:t>Trigger:</a:t>
            </a:r>
            <a:r>
              <a:rPr lang="en-IN" dirty="0" smtClean="0"/>
              <a:t> Choose the interesting events -&gt; top quark, Higgs boson, exotic particles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8786" y="2196662"/>
            <a:ext cx="7336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7030A0"/>
                </a:solidFill>
              </a:rPr>
              <a:t>Triggering is performed in two steps</a:t>
            </a:r>
            <a:r>
              <a:rPr lang="en-IN" dirty="0" smtClean="0"/>
              <a:t>: </a:t>
            </a:r>
            <a:r>
              <a:rPr lang="en-IN" dirty="0" smtClean="0">
                <a:solidFill>
                  <a:srgbClr val="C00000"/>
                </a:solidFill>
              </a:rPr>
              <a:t>Level – 1 </a:t>
            </a:r>
            <a:r>
              <a:rPr lang="en-IN" dirty="0" smtClean="0"/>
              <a:t>(Hardware based)</a:t>
            </a:r>
          </a:p>
          <a:p>
            <a:r>
              <a:rPr lang="en-IN" dirty="0"/>
              <a:t> </a:t>
            </a:r>
            <a:r>
              <a:rPr lang="en-IN" dirty="0" smtClean="0"/>
              <a:t>                                                                 </a:t>
            </a:r>
            <a:r>
              <a:rPr lang="en-IN" dirty="0" smtClean="0">
                <a:solidFill>
                  <a:srgbClr val="C00000"/>
                </a:solidFill>
              </a:rPr>
              <a:t>High Level Trigger</a:t>
            </a:r>
            <a:r>
              <a:rPr lang="en-IN" dirty="0" smtClean="0"/>
              <a:t> (software algorithms)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746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472" y="103236"/>
            <a:ext cx="116512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Currently,  one or two system architectures for the generic trigger processor boards are being designed and evaluated by the collaboration.  </a:t>
            </a:r>
          </a:p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Possible arrangement of boards and links together with processing functions to be performed by each board are also being worked at. </a:t>
            </a:r>
          </a:p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These functionalities will be realised by expansion mezzanines and supplemental FPGA processor boards. </a:t>
            </a:r>
          </a:p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We will procure high FPGA/</a:t>
            </a:r>
            <a:r>
              <a:rPr lang="en-IN" sz="2000" dirty="0" err="1" smtClean="0"/>
              <a:t>SoC</a:t>
            </a:r>
            <a:r>
              <a:rPr lang="en-IN" sz="2000" dirty="0" smtClean="0"/>
              <a:t> development/evaluation kits and will initially build the functionalities mentioned above. </a:t>
            </a:r>
          </a:p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Apart from helping us upgrade our technology skills, this process/method also allows us decouple risk of building high cost  hardware straight away.  </a:t>
            </a:r>
          </a:p>
          <a:p>
            <a:pPr indent="-360000">
              <a:buClr>
                <a:srgbClr val="FF0000"/>
              </a:buClr>
              <a:buSzPct val="150000"/>
              <a:buFont typeface="Arial" pitchFamily="34" charset="0"/>
              <a:buChar char="•"/>
            </a:pPr>
            <a:r>
              <a:rPr lang="en-IN" sz="2000" dirty="0" smtClean="0"/>
              <a:t>The kits will help both firmware and algorithm development work. </a:t>
            </a:r>
            <a:endParaRPr lang="en-IN" sz="2000" dirty="0"/>
          </a:p>
        </p:txBody>
      </p:sp>
      <p:pic>
        <p:nvPicPr>
          <p:cNvPr id="1026" name="Picture 2" descr="Image result for ek-z7-zc706-g avnet"/>
          <p:cNvPicPr>
            <a:picLocks noChangeAspect="1" noChangeArrowheads="1"/>
          </p:cNvPicPr>
          <p:nvPr/>
        </p:nvPicPr>
        <p:blipFill>
          <a:blip r:embed="rId2" cstate="print"/>
          <a:srcRect t="22408" b="20167"/>
          <a:stretch>
            <a:fillRect/>
          </a:stretch>
        </p:blipFill>
        <p:spPr bwMode="auto">
          <a:xfrm>
            <a:off x="3201988" y="3534346"/>
            <a:ext cx="5788025" cy="332365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336466" y="6282501"/>
            <a:ext cx="4421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>
                <a:solidFill>
                  <a:srgbClr val="FF0000"/>
                </a:solidFill>
                <a:latin typeface="Arial Rounded MT Bold" pitchFamily="34" charset="0"/>
              </a:rPr>
              <a:t>Xilinx EK-Z7-ZC706-G development kit</a:t>
            </a:r>
            <a:endParaRPr lang="en-IN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8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221" y="1167615"/>
            <a:ext cx="6052930" cy="4815551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3" name="Rectangle 2"/>
          <p:cNvSpPr/>
          <p:nvPr/>
        </p:nvSpPr>
        <p:spPr>
          <a:xfrm>
            <a:off x="6337366" y="6041582"/>
            <a:ext cx="5804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0A"/>
                </a:solidFill>
                <a:latin typeface="Calibri" panose="020F0502020204030204" pitchFamily="34" charset="0"/>
                <a:ea typeface="DejaVu Sans"/>
              </a:rPr>
              <a:t>Schematic diagram </a:t>
            </a:r>
            <a:r>
              <a:rPr lang="en-US" sz="2400" b="1" dirty="0" smtClean="0">
                <a:solidFill>
                  <a:srgbClr val="00000A"/>
                </a:solidFill>
                <a:latin typeface="Calibri" panose="020F0502020204030204" pitchFamily="34" charset="0"/>
                <a:ea typeface="DejaVu Sans"/>
              </a:rPr>
              <a:t>– </a:t>
            </a:r>
            <a:r>
              <a:rPr lang="en-US" sz="2400" b="1" dirty="0" smtClean="0">
                <a:solidFill>
                  <a:srgbClr val="00000A"/>
                </a:solidFill>
                <a:latin typeface="Calibri" panose="020F0502020204030204" pitchFamily="34" charset="0"/>
                <a:ea typeface="DejaVu Sans"/>
              </a:rPr>
              <a:t>Phase-II</a:t>
            </a:r>
            <a:r>
              <a:rPr lang="en-US" sz="2400" b="1" dirty="0" smtClean="0">
                <a:solidFill>
                  <a:srgbClr val="00000A"/>
                </a:solidFill>
                <a:latin typeface="Calibri" panose="020F0502020204030204" pitchFamily="34" charset="0"/>
                <a:ea typeface="DejaVu Sans"/>
              </a:rPr>
              <a:t> </a:t>
            </a:r>
            <a:r>
              <a:rPr lang="en-US" sz="2400" b="1" dirty="0">
                <a:solidFill>
                  <a:srgbClr val="00000A"/>
                </a:solidFill>
                <a:latin typeface="Calibri" panose="020F0502020204030204" pitchFamily="34" charset="0"/>
                <a:ea typeface="DejaVu Sans"/>
              </a:rPr>
              <a:t>Level-1 trigger</a:t>
            </a:r>
            <a:endParaRPr lang="en-IN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53207" y="6115727"/>
            <a:ext cx="27810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b="1" dirty="0" smtClean="0"/>
              <a:t>CMS detector</a:t>
            </a:r>
            <a:endParaRPr lang="en-IN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59033" y="41439"/>
            <a:ext cx="74502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</a:rPr>
              <a:t>CMS Detector and the first trigger stage – Level 1</a:t>
            </a:r>
            <a:endParaRPr lang="en-IN" sz="2800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53703"/>
            <a:ext cx="5874221" cy="5221803"/>
          </a:xfrm>
          <a:prstGeom prst="rect">
            <a:avLst/>
          </a:prstGeom>
        </p:spPr>
      </p:pic>
      <p:sp>
        <p:nvSpPr>
          <p:cNvPr id="7" name="Curved Up Arrow 6"/>
          <p:cNvSpPr/>
          <p:nvPr/>
        </p:nvSpPr>
        <p:spPr>
          <a:xfrm rot="9816428">
            <a:off x="3135734" y="913951"/>
            <a:ext cx="7720072" cy="136931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Curved Up Arrow 5"/>
          <p:cNvSpPr/>
          <p:nvPr/>
        </p:nvSpPr>
        <p:spPr>
          <a:xfrm rot="9816428">
            <a:off x="820100" y="930360"/>
            <a:ext cx="7774445" cy="1487859"/>
          </a:xfrm>
          <a:prstGeom prst="curved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" name="Curved Up Arrow 4"/>
          <p:cNvSpPr/>
          <p:nvPr/>
        </p:nvSpPr>
        <p:spPr>
          <a:xfrm rot="9816428">
            <a:off x="-167925" y="738605"/>
            <a:ext cx="6705521" cy="1592770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93904" y="5513841"/>
            <a:ext cx="73289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IN" sz="2400" b="1" dirty="0" smtClean="0"/>
              <a:t>TIFR</a:t>
            </a:r>
            <a:endParaRPr lang="en-IN" sz="2400" b="1" dirty="0"/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 flipV="1">
            <a:off x="7626797" y="5412828"/>
            <a:ext cx="1422610" cy="3318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0680" y="1258529"/>
            <a:ext cx="105035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</a:t>
            </a:r>
            <a:r>
              <a:rPr lang="en-IN" dirty="0" smtClean="0"/>
              <a:t>he </a:t>
            </a:r>
            <a:r>
              <a:rPr lang="en-IN" dirty="0"/>
              <a:t>instantaneous luminosity will increase by a factor of 5 (10</a:t>
            </a:r>
            <a:r>
              <a:rPr lang="en-IN" baseline="30000" dirty="0"/>
              <a:t>34</a:t>
            </a:r>
            <a:r>
              <a:rPr lang="en-IN" dirty="0"/>
              <a:t> cm</a:t>
            </a:r>
            <a:r>
              <a:rPr lang="en-IN" baseline="30000" dirty="0"/>
              <a:t>-2</a:t>
            </a:r>
            <a:r>
              <a:rPr lang="en-IN" dirty="0"/>
              <a:t> </a:t>
            </a:r>
            <a:r>
              <a:rPr lang="en-IN" dirty="0" smtClean="0"/>
              <a:t>s</a:t>
            </a:r>
            <a:r>
              <a:rPr lang="en-IN" baseline="30000" dirty="0" smtClean="0"/>
              <a:t>-1</a:t>
            </a:r>
            <a:r>
              <a:rPr lang="en-IN" dirty="0" smtClean="0"/>
              <a:t> -&gt; </a:t>
            </a:r>
            <a:r>
              <a:rPr lang="en-IN" dirty="0"/>
              <a:t>5*10</a:t>
            </a:r>
            <a:r>
              <a:rPr lang="en-IN" baseline="30000" dirty="0"/>
              <a:t>34</a:t>
            </a:r>
            <a:r>
              <a:rPr lang="en-IN" dirty="0"/>
              <a:t> cm</a:t>
            </a:r>
            <a:r>
              <a:rPr lang="en-IN" baseline="30000" dirty="0"/>
              <a:t>-2</a:t>
            </a:r>
            <a:r>
              <a:rPr lang="en-IN" dirty="0"/>
              <a:t> s</a:t>
            </a:r>
            <a:r>
              <a:rPr lang="en-IN" baseline="30000" dirty="0"/>
              <a:t>-1</a:t>
            </a:r>
            <a:r>
              <a:rPr lang="en-IN" dirty="0" smtClean="0"/>
              <a:t>).</a:t>
            </a:r>
          </a:p>
          <a:p>
            <a:r>
              <a:rPr lang="en-IN" dirty="0"/>
              <a:t>There may not be enough </a:t>
            </a:r>
            <a:r>
              <a:rPr lang="en-IN" dirty="0" smtClean="0"/>
              <a:t>rejection power </a:t>
            </a:r>
            <a:r>
              <a:rPr lang="en-IN" dirty="0"/>
              <a:t>in the current muon and calorimeter </a:t>
            </a:r>
            <a:r>
              <a:rPr lang="en-IN" dirty="0" smtClean="0"/>
              <a:t>triggers. </a:t>
            </a:r>
          </a:p>
          <a:p>
            <a:r>
              <a:rPr lang="en-IN" dirty="0" smtClean="0"/>
              <a:t>Upgrade of the Level-1 Trigger system is needed to cope </a:t>
            </a:r>
            <a:r>
              <a:rPr lang="en-IN" dirty="0"/>
              <a:t>with the higher occupancies and data rates.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>
                <a:solidFill>
                  <a:srgbClr val="7030A0"/>
                </a:solidFill>
              </a:rPr>
              <a:t>Several </a:t>
            </a:r>
            <a:r>
              <a:rPr lang="en-IN" dirty="0">
                <a:solidFill>
                  <a:srgbClr val="7030A0"/>
                </a:solidFill>
              </a:rPr>
              <a:t>approaches will have to be combined to reach this goal:</a:t>
            </a:r>
          </a:p>
          <a:p>
            <a:r>
              <a:rPr lang="en-IN" dirty="0"/>
              <a:t>• 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More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complex operations at an early level, such as 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residual energy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subtraction in 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the calorimeter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trigger;</a:t>
            </a:r>
          </a:p>
          <a:p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• More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sophisticated trigger algorithms such as complex correlations 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between different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types of trigger data, calculation of invariant masses or </a:t>
            </a: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transverse masses </a:t>
            </a:r>
            <a:r>
              <a:rPr lang="en-IN" dirty="0">
                <a:solidFill>
                  <a:schemeClr val="accent6">
                    <a:lumMod val="50000"/>
                  </a:schemeClr>
                </a:solidFill>
              </a:rPr>
              <a:t>of pairs of trigger objects;</a:t>
            </a:r>
          </a:p>
          <a:p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• </a:t>
            </a:r>
            <a:r>
              <a:rPr lang="en-IN" dirty="0" smtClean="0">
                <a:solidFill>
                  <a:srgbClr val="C00000"/>
                </a:solidFill>
              </a:rPr>
              <a:t>Use </a:t>
            </a:r>
            <a:r>
              <a:rPr lang="en-IN" dirty="0">
                <a:solidFill>
                  <a:srgbClr val="C00000"/>
                </a:solidFill>
              </a:rPr>
              <a:t>of information from additional parts of the CMS detector, in </a:t>
            </a:r>
            <a:r>
              <a:rPr lang="en-IN" dirty="0" smtClean="0">
                <a:solidFill>
                  <a:srgbClr val="C00000"/>
                </a:solidFill>
              </a:rPr>
              <a:t>particular from </a:t>
            </a:r>
            <a:r>
              <a:rPr lang="en-IN" dirty="0">
                <a:solidFill>
                  <a:srgbClr val="C00000"/>
                </a:solidFill>
              </a:rPr>
              <a:t>the silicon strip tracker.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37703" y="285136"/>
            <a:ext cx="4441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Level-1 </a:t>
            </a:r>
            <a:r>
              <a:rPr lang="en-IN" sz="2400" b="1" dirty="0" smtClean="0">
                <a:solidFill>
                  <a:srgbClr val="FF0000"/>
                </a:solidFill>
              </a:rPr>
              <a:t>Trigger upgrade – Phase II</a:t>
            </a:r>
            <a:endParaRPr lang="en-IN" sz="2400" b="1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70680" y="4061795"/>
            <a:ext cx="3082275" cy="2600767"/>
            <a:chOff x="3999691" y="2520502"/>
            <a:chExt cx="3082275" cy="260076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99691" y="2520502"/>
              <a:ext cx="3082275" cy="260076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021286" y="2520502"/>
              <a:ext cx="60680" cy="26007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605" y="4001685"/>
            <a:ext cx="5385849" cy="16632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94151" y="5670320"/>
            <a:ext cx="7062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SzPct val="134000"/>
              <a:buFont typeface="Wingdings" panose="05000000000000000000" pitchFamily="2" charset="2"/>
              <a:buChar char="§"/>
            </a:pPr>
            <a:r>
              <a:rPr lang="en-IN" dirty="0" smtClean="0"/>
              <a:t>Trigger development targets high end, powerful FPGAs</a:t>
            </a:r>
          </a:p>
          <a:p>
            <a:pPr marL="285750" indent="-285750">
              <a:buClr>
                <a:srgbClr val="FF0000"/>
              </a:buClr>
              <a:buSzPct val="134000"/>
              <a:buFont typeface="Wingdings" panose="05000000000000000000" pitchFamily="2" charset="2"/>
              <a:buChar char="§"/>
            </a:pPr>
            <a:r>
              <a:rPr lang="en-IN" dirty="0" smtClean="0"/>
              <a:t>They are becoming more accessible due to the High Level </a:t>
            </a:r>
            <a:r>
              <a:rPr lang="en-IN" dirty="0" err="1" smtClean="0"/>
              <a:t>Systhesis</a:t>
            </a:r>
            <a:r>
              <a:rPr lang="en-IN" dirty="0" smtClean="0"/>
              <a:t> (HLS) open CL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4975210" y="4073371"/>
            <a:ext cx="916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600" dirty="0" smtClean="0"/>
              <a:t>CMS</a:t>
            </a:r>
          </a:p>
          <a:p>
            <a:pPr algn="ctr"/>
            <a:r>
              <a:rPr lang="en-IN" sz="1600" dirty="0" smtClean="0"/>
              <a:t>Detector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515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717" y="100193"/>
            <a:ext cx="6190969" cy="572470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+mn-lt"/>
              </a:rPr>
              <a:t>Introduction to High Level Synthesis (HLS)</a:t>
            </a:r>
          </a:p>
        </p:txBody>
      </p:sp>
      <p:sp>
        <p:nvSpPr>
          <p:cNvPr id="15" name="Content Placeholder 1"/>
          <p:cNvSpPr>
            <a:spLocks noGrp="1"/>
          </p:cNvSpPr>
          <p:nvPr>
            <p:ph idx="1"/>
          </p:nvPr>
        </p:nvSpPr>
        <p:spPr>
          <a:xfrm>
            <a:off x="1829734" y="942282"/>
            <a:ext cx="8000066" cy="499783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HLS </a:t>
            </a:r>
            <a:r>
              <a:rPr lang="en-US" sz="2400" dirty="0"/>
              <a:t>is an automated design process that </a:t>
            </a:r>
            <a:r>
              <a:rPr lang="en-US" sz="2400" dirty="0">
                <a:solidFill>
                  <a:srgbClr val="00B050"/>
                </a:solidFill>
              </a:rPr>
              <a:t>interprets algorithm specification at a high abstraction level </a:t>
            </a:r>
            <a:r>
              <a:rPr lang="en-US" sz="2400" dirty="0"/>
              <a:t>and creates digital hardware/RTL code that implements that behavior.</a:t>
            </a:r>
          </a:p>
          <a:p>
            <a:r>
              <a:rPr lang="en-US" sz="2400" dirty="0"/>
              <a:t>HLS significantly accelerates design time while keeping full control over the choice of optimal architecture exploration, proper level of parallelism and implementation constraints</a:t>
            </a:r>
            <a:r>
              <a:rPr lang="en-US" sz="2400" dirty="0" smtClean="0"/>
              <a:t>.</a:t>
            </a:r>
          </a:p>
          <a:p>
            <a:r>
              <a:rPr lang="en-US" sz="2400" dirty="0" err="1"/>
              <a:t>Vivado</a:t>
            </a:r>
            <a:r>
              <a:rPr lang="en-US" sz="2400" dirty="0"/>
              <a:t> HLS includes a </a:t>
            </a:r>
            <a:r>
              <a:rPr lang="en-US" sz="2400" dirty="0" smtClean="0"/>
              <a:t>complete </a:t>
            </a:r>
            <a:r>
              <a:rPr lang="en-US" sz="2400" dirty="0"/>
              <a:t>design environment with abundant possibilities in the form of </a:t>
            </a:r>
            <a:r>
              <a:rPr lang="en-US" sz="2400" dirty="0">
                <a:solidFill>
                  <a:srgbClr val="0070C0"/>
                </a:solidFill>
              </a:rPr>
              <a:t>pragma </a:t>
            </a:r>
            <a:r>
              <a:rPr lang="en-US" sz="2400" dirty="0" smtClean="0">
                <a:solidFill>
                  <a:srgbClr val="0070C0"/>
                </a:solidFill>
              </a:rPr>
              <a:t>directives </a:t>
            </a:r>
            <a:r>
              <a:rPr lang="en-US" sz="2400" dirty="0"/>
              <a:t>to fine-tune hardware generation process from </a:t>
            </a:r>
            <a:r>
              <a:rPr lang="en-US" sz="2400" dirty="0">
                <a:solidFill>
                  <a:schemeClr val="accent5"/>
                </a:solidFill>
              </a:rPr>
              <a:t>High Level Language (HLL) to  Hardware Description Languages (HDL</a:t>
            </a:r>
            <a:r>
              <a:rPr lang="en-US" sz="2400" dirty="0" smtClean="0">
                <a:solidFill>
                  <a:schemeClr val="accent5"/>
                </a:solidFill>
              </a:rPr>
              <a:t>)</a:t>
            </a:r>
          </a:p>
          <a:p>
            <a:r>
              <a:rPr lang="en-US" sz="2400" dirty="0"/>
              <a:t>HLL input languages: </a:t>
            </a:r>
          </a:p>
          <a:p>
            <a:pPr lvl="1"/>
            <a:r>
              <a:rPr lang="en-US" dirty="0"/>
              <a:t>ANSI-C (GCC 4.6) 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C++ (G++ 4.6) </a:t>
            </a:r>
            <a:r>
              <a:rPr lang="en-US" dirty="0">
                <a:solidFill>
                  <a:srgbClr val="92D050"/>
                </a:solidFill>
                <a:sym typeface="Wingdings"/>
              </a:rPr>
              <a:t> </a:t>
            </a:r>
            <a:r>
              <a:rPr lang="en-US" b="1" dirty="0">
                <a:solidFill>
                  <a:srgbClr val="92D050"/>
                </a:solidFill>
                <a:sym typeface="Wingdings"/>
              </a:rPr>
              <a:t>straightforward integration in </a:t>
            </a:r>
            <a:r>
              <a:rPr lang="en-US" b="1" dirty="0" smtClean="0">
                <a:solidFill>
                  <a:srgbClr val="92D050"/>
                </a:solidFill>
                <a:sym typeface="Wingdings"/>
              </a:rPr>
              <a:t>CMSSW</a:t>
            </a:r>
          </a:p>
          <a:p>
            <a:pPr lvl="1"/>
            <a:r>
              <a:rPr lang="en-US" b="1" dirty="0" err="1" smtClean="0">
                <a:sym typeface="Wingdings"/>
              </a:rPr>
              <a:t>Etc</a:t>
            </a:r>
            <a:r>
              <a:rPr lang="en-US" b="1" dirty="0" smtClean="0">
                <a:sym typeface="Wingdings"/>
              </a:rPr>
              <a:t>…</a:t>
            </a:r>
            <a:endParaRPr lang="en-US" b="1" dirty="0"/>
          </a:p>
          <a:p>
            <a:r>
              <a:rPr lang="en-US" sz="2400" dirty="0" err="1"/>
              <a:t>Vivado</a:t>
            </a:r>
            <a:r>
              <a:rPr lang="en-US" sz="2400" dirty="0"/>
              <a:t> HLS C/C++ libraries contain functions and constructs that are </a:t>
            </a:r>
            <a:r>
              <a:rPr lang="en-US" sz="2400" dirty="0">
                <a:solidFill>
                  <a:schemeClr val="accent1"/>
                </a:solidFill>
              </a:rPr>
              <a:t>optimized for implementation in an FPGA</a:t>
            </a:r>
            <a:r>
              <a:rPr lang="en-US" sz="2400" dirty="0"/>
              <a:t>. </a:t>
            </a:r>
          </a:p>
          <a:p>
            <a:endParaRPr lang="en-US" dirty="0"/>
          </a:p>
          <a:p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>
              <a:solidFill>
                <a:srgbClr val="00B0F0"/>
              </a:solidFill>
            </a:endParaRPr>
          </a:p>
          <a:p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62F1D00-BD13-4404-86B0-79703945A0A7}" type="slidenum">
              <a:rPr lang="en-US">
                <a:solidFill>
                  <a:prstClr val="white"/>
                </a:solidFill>
                <a:latin typeface="Rockwell"/>
              </a:rPr>
              <a:pPr/>
              <a:t>5</a:t>
            </a:fld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538941" y="4721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  <a:latin typeface="Rockwel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105647" y="2495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5579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Studies\5-1 TIFR Thesis\CMS Trigger\Ales Svetek UW\ECAL.png"/>
          <p:cNvPicPr>
            <a:picLocks noChangeAspect="1" noChangeArrowheads="1"/>
          </p:cNvPicPr>
          <p:nvPr/>
        </p:nvPicPr>
        <p:blipFill>
          <a:blip r:embed="rId2" cstate="print"/>
          <a:srcRect t="8270" b="26874"/>
          <a:stretch>
            <a:fillRect/>
          </a:stretch>
        </p:blipFill>
        <p:spPr bwMode="auto">
          <a:xfrm>
            <a:off x="201705" y="619691"/>
            <a:ext cx="5908137" cy="5922189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384877" y="34916"/>
            <a:ext cx="628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Electromagnetic Calorimeter Layout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9" name="Can 8"/>
          <p:cNvSpPr/>
          <p:nvPr/>
        </p:nvSpPr>
        <p:spPr>
          <a:xfrm rot="16200000">
            <a:off x="8074207" y="846005"/>
            <a:ext cx="2288990" cy="4695735"/>
          </a:xfrm>
          <a:prstGeom prst="can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Flowchart: Direct Access Storage 9"/>
          <p:cNvSpPr/>
          <p:nvPr/>
        </p:nvSpPr>
        <p:spPr>
          <a:xfrm rot="10800000">
            <a:off x="8490857" y="2049378"/>
            <a:ext cx="1330037" cy="2308866"/>
          </a:xfrm>
          <a:prstGeom prst="flowChartMagneticDru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870868" y="23038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868892" y="24562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8914418" y="26086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8888684" y="27610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922332" y="29134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872847" y="30658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930245" y="32182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16393" y="3370613"/>
            <a:ext cx="950026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>
            <a:off x="8888684" y="2049376"/>
            <a:ext cx="350319" cy="271570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Arc 22"/>
          <p:cNvSpPr/>
          <p:nvPr/>
        </p:nvSpPr>
        <p:spPr>
          <a:xfrm>
            <a:off x="9064836" y="2011776"/>
            <a:ext cx="350319" cy="271570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Arc 23"/>
          <p:cNvSpPr/>
          <p:nvPr/>
        </p:nvSpPr>
        <p:spPr>
          <a:xfrm>
            <a:off x="9266713" y="2047401"/>
            <a:ext cx="350319" cy="271570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6662057" y="3218213"/>
            <a:ext cx="521326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109842" y="3511139"/>
            <a:ext cx="1086605" cy="340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11018321" y="3497287"/>
            <a:ext cx="1047008" cy="385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070195" y="3589507"/>
            <a:ext cx="909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 smtClean="0">
                <a:solidFill>
                  <a:srgbClr val="FF0000"/>
                </a:solidFill>
              </a:rPr>
              <a:t>proton</a:t>
            </a:r>
            <a:endParaRPr lang="en-IN" sz="20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115221" y="3492530"/>
            <a:ext cx="909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 smtClean="0">
                <a:solidFill>
                  <a:srgbClr val="FF0000"/>
                </a:solidFill>
              </a:rPr>
              <a:t>proton</a:t>
            </a:r>
            <a:endParaRPr lang="en-IN" sz="2000" b="1" dirty="0">
              <a:solidFill>
                <a:srgbClr val="FF0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9682331" y="5124195"/>
            <a:ext cx="1086605" cy="340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9665507" y="4648995"/>
            <a:ext cx="38597" cy="53099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070274" y="5177643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/>
              <a:t>Z</a:t>
            </a:r>
            <a:endParaRPr lang="en-IN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260774" y="4783779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Y</a:t>
            </a:r>
            <a:endParaRPr lang="en-IN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8644548" y="1412357"/>
            <a:ext cx="91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</a:rPr>
              <a:t>ECAL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519575" y="4273633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>
                <a:solidFill>
                  <a:srgbClr val="FF0000"/>
                </a:solidFill>
              </a:rPr>
              <a:t>η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17950" y="2084855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</a:t>
            </a:r>
            <a:endParaRPr lang="en-IN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2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7</a:t>
            </a:fld>
            <a:endParaRPr lang="en-US"/>
          </a:p>
        </p:txBody>
      </p:sp>
      <p:sp>
        <p:nvSpPr>
          <p:cNvPr id="15" name="Content Placeholder 1"/>
          <p:cNvSpPr>
            <a:spLocks noGrp="1"/>
          </p:cNvSpPr>
          <p:nvPr>
            <p:ph idx="4294967295"/>
          </p:nvPr>
        </p:nvSpPr>
        <p:spPr>
          <a:xfrm>
            <a:off x="2196935" y="1548897"/>
            <a:ext cx="7999413" cy="3951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1800" dirty="0"/>
              <a:t>Different Algorithms for Phase 2 CaloLayer1 card and synthesized using HLS </a:t>
            </a:r>
            <a:r>
              <a:rPr lang="en-US" sz="1800" dirty="0" err="1"/>
              <a:t>Vivado</a:t>
            </a:r>
            <a:endParaRPr lang="en-US" dirty="0" smtClean="0">
              <a:solidFill>
                <a:srgbClr val="00B0F0"/>
              </a:solidFill>
            </a:endParaRP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dirty="0" smtClean="0"/>
              <a:t>Input used : </a:t>
            </a:r>
            <a:r>
              <a:rPr lang="en-US" dirty="0">
                <a:solidFill>
                  <a:srgbClr val="0070C0"/>
                </a:solidFill>
              </a:rPr>
              <a:t>(17</a:t>
            </a:r>
            <a:r>
              <a:rPr lang="en-US" dirty="0">
                <a:solidFill>
                  <a:srgbClr val="0070C0"/>
                </a:solidFill>
                <a:latin typeface="Symbol" charset="2"/>
                <a:ea typeface="Symbol" charset="2"/>
                <a:cs typeface="Symbol" charset="2"/>
              </a:rPr>
              <a:t>h</a:t>
            </a:r>
            <a:r>
              <a:rPr lang="en-US" dirty="0">
                <a:solidFill>
                  <a:srgbClr val="0070C0"/>
                </a:solidFill>
              </a:rPr>
              <a:t>*4</a:t>
            </a:r>
            <a:r>
              <a:rPr lang="en-US" dirty="0">
                <a:solidFill>
                  <a:srgbClr val="0070C0"/>
                </a:solidFill>
                <a:latin typeface="Symbol" charset="2"/>
                <a:ea typeface="Symbol" charset="2"/>
                <a:cs typeface="Symbol" charset="2"/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) towers </a:t>
            </a:r>
            <a:r>
              <a:rPr lang="en-US" dirty="0" smtClean="0">
                <a:solidFill>
                  <a:srgbClr val="0070C0"/>
                </a:solidFill>
              </a:rPr>
              <a:t> = (17*4*5*5) crystals </a:t>
            </a:r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en-US" dirty="0" smtClean="0"/>
              <a:t>Target Device </a:t>
            </a:r>
            <a:r>
              <a:rPr lang="en-US" dirty="0"/>
              <a:t>used </a:t>
            </a:r>
            <a:r>
              <a:rPr lang="en-US" dirty="0" smtClean="0"/>
              <a:t>for latency and performance study </a:t>
            </a:r>
            <a:endParaRPr lang="en-US" dirty="0"/>
          </a:p>
          <a:p>
            <a:pPr marL="457200" lvl="2">
              <a:spcBef>
                <a:spcPts val="2000"/>
              </a:spcBef>
            </a:pPr>
            <a:r>
              <a:rPr lang="en-US" dirty="0"/>
              <a:t>X</a:t>
            </a:r>
            <a:r>
              <a:rPr lang="en-US" dirty="0" smtClean="0"/>
              <a:t>ilinx Virtex-7 690T (used in Phase I CTP7)</a:t>
            </a:r>
          </a:p>
          <a:p>
            <a:pPr marL="457200" lvl="2">
              <a:spcBef>
                <a:spcPts val="2000"/>
              </a:spcBef>
            </a:pPr>
            <a:r>
              <a:rPr lang="en-US" dirty="0"/>
              <a:t>Xilinx </a:t>
            </a:r>
            <a:r>
              <a:rPr lang="en-US" dirty="0" err="1"/>
              <a:t>Virtex</a:t>
            </a:r>
            <a:r>
              <a:rPr lang="en-US" dirty="0"/>
              <a:t> </a:t>
            </a:r>
            <a:r>
              <a:rPr lang="en-US" dirty="0" err="1"/>
              <a:t>UltraScale</a:t>
            </a:r>
            <a:r>
              <a:rPr lang="en-US" dirty="0"/>
              <a:t>+ </a:t>
            </a:r>
            <a:r>
              <a:rPr lang="en-US" dirty="0" smtClean="0"/>
              <a:t>VU9P (For Phase </a:t>
            </a:r>
            <a:r>
              <a:rPr lang="en-US" dirty="0"/>
              <a:t>2</a:t>
            </a:r>
            <a:r>
              <a:rPr lang="en-US" dirty="0" smtClean="0"/>
              <a:t>, just for the illustration purpose,  the exact part is still under consideration) </a:t>
            </a:r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1538941" y="4721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1105647" y="2495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838200" y="124984"/>
            <a:ext cx="10515600" cy="56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smtClean="0">
                <a:solidFill>
                  <a:srgbClr val="FF0000"/>
                </a:solidFill>
                <a:latin typeface="+mn-lt"/>
              </a:rPr>
              <a:t>Clustering in the Electromagnetic Calorimeter</a:t>
            </a:r>
            <a:endParaRPr lang="en-GB" sz="28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881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9735" y="1275856"/>
            <a:ext cx="7556313" cy="4144963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Step 1:</a:t>
            </a:r>
            <a:r>
              <a:rPr lang="en-GB" sz="2400" dirty="0"/>
              <a:t> Find peak energy position for each tower (5x5 crystals) by using energy weighted sums: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CMS Phase-2 Calorimeter Trigger Upgrade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5BE1E6E-A537-4E76-B874-0BE5B621BD03}" type="slidenum">
              <a:rPr lang="en-GB" smtClean="0"/>
              <a:t>8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124984"/>
            <a:ext cx="10515600" cy="567748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+mn-lt"/>
              </a:rPr>
              <a:t>Clustering in the Electromagnetic Calorimeter</a:t>
            </a:r>
            <a:endParaRPr lang="en-GB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Right Arrow 12"/>
          <p:cNvSpPr/>
          <p:nvPr/>
        </p:nvSpPr>
        <p:spPr>
          <a:xfrm rot="2040978">
            <a:off x="4565319" y="2896544"/>
            <a:ext cx="545163" cy="28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14" name="Right Arrow 13"/>
          <p:cNvSpPr/>
          <p:nvPr/>
        </p:nvSpPr>
        <p:spPr>
          <a:xfrm rot="8466559">
            <a:off x="4569182" y="4288999"/>
            <a:ext cx="545163" cy="28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514" y="2462459"/>
            <a:ext cx="5907486" cy="34597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328" y="2237470"/>
            <a:ext cx="1607195" cy="16079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2347" y="4336637"/>
            <a:ext cx="2256580" cy="2408203"/>
          </a:xfrm>
          <a:prstGeom prst="rect">
            <a:avLst/>
          </a:prstGeom>
        </p:spPr>
      </p:pic>
      <p:sp>
        <p:nvSpPr>
          <p:cNvPr id="17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8319247" y="6423586"/>
            <a:ext cx="2133600" cy="365125"/>
          </a:xfrm>
          <a:prstGeom prst="rect">
            <a:avLst/>
          </a:prstGeom>
        </p:spPr>
        <p:txBody>
          <a:bodyPr/>
          <a:lstStyle/>
          <a:p>
            <a:fld id="{66323B88-BFD2-5A40-B42A-A2DEB3C9BE66}" type="datetime1">
              <a:rPr lang="en-US" smtClean="0"/>
              <a:t>5/7/2018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0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22475" y="1600201"/>
            <a:ext cx="7556313" cy="4525963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Step 2: </a:t>
            </a:r>
            <a:r>
              <a:rPr lang="en-GB" sz="2400" dirty="0"/>
              <a:t>Calculate the 3x3 cluster energy around the peak energy position.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sz="2400" dirty="0"/>
              <a:t>Clusters which have their peaks on tower edges are stitched while considering the entire caloLayer1 card 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5BE1E6E-A537-4E76-B874-0BE5B621BD03}" type="slidenum">
              <a:rPr lang="en-GB" smtClean="0"/>
              <a:t>9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85982" y="347967"/>
            <a:ext cx="10515600" cy="539658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+mn-lt"/>
              </a:rPr>
              <a:t>Clustering in the Electromagnetic Calorimeter</a:t>
            </a:r>
            <a:endParaRPr lang="en-GB" sz="2800" b="1" dirty="0"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235" y="2162424"/>
            <a:ext cx="5603813" cy="205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4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4499</TotalTime>
  <Words>1306</Words>
  <Application>Microsoft Office PowerPoint</Application>
  <PresentationFormat>Widescreen</PresentationFormat>
  <Paragraphs>220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Arial Rounded MT Bold</vt:lpstr>
      <vt:lpstr>Bodoni MT Black</vt:lpstr>
      <vt:lpstr>Calibri</vt:lpstr>
      <vt:lpstr>Calibri Light</vt:lpstr>
      <vt:lpstr>DejaVu Sans</vt:lpstr>
      <vt:lpstr>Menlo</vt:lpstr>
      <vt:lpstr>Rockwell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Introduction to High Level Synthesis (HLS)</vt:lpstr>
      <vt:lpstr>PowerPoint Presentation</vt:lpstr>
      <vt:lpstr>PowerPoint Presentation</vt:lpstr>
      <vt:lpstr>Clustering in the Electromagnetic Calorimeter</vt:lpstr>
      <vt:lpstr>Clustering in the Electromagnetic Calorimeter</vt:lpstr>
      <vt:lpstr>PowerPoint Presentation</vt:lpstr>
      <vt:lpstr>Egamma clustering Algorithm for CaloLayer1 card</vt:lpstr>
      <vt:lpstr>HLS Vivado Performance</vt:lpstr>
      <vt:lpstr>HLS Vivado Performance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sudeshna</dc:creator>
  <cp:lastModifiedBy>sudeshna</cp:lastModifiedBy>
  <cp:revision>80</cp:revision>
  <dcterms:created xsi:type="dcterms:W3CDTF">2017-08-16T18:27:29Z</dcterms:created>
  <dcterms:modified xsi:type="dcterms:W3CDTF">2018-05-08T05:15:18Z</dcterms:modified>
</cp:coreProperties>
</file>