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64" r:id="rId2"/>
    <p:sldId id="272" r:id="rId3"/>
    <p:sldId id="282" r:id="rId4"/>
    <p:sldId id="283" r:id="rId5"/>
    <p:sldId id="284" r:id="rId6"/>
    <p:sldId id="285" r:id="rId7"/>
    <p:sldId id="286" r:id="rId8"/>
    <p:sldId id="287" r:id="rId9"/>
    <p:sldId id="288" r:id="rId10"/>
    <p:sldId id="289" r:id="rId11"/>
    <p:sldId id="290" r:id="rId12"/>
    <p:sldId id="265" r:id="rId13"/>
    <p:sldId id="266" r:id="rId14"/>
    <p:sldId id="267" r:id="rId15"/>
    <p:sldId id="268" r:id="rId16"/>
    <p:sldId id="269" r:id="rId17"/>
    <p:sldId id="270" r:id="rId18"/>
    <p:sldId id="293" r:id="rId19"/>
    <p:sldId id="291" r:id="rId20"/>
    <p:sldId id="260" r:id="rId21"/>
    <p:sldId id="261" r:id="rId22"/>
    <p:sldId id="262" r:id="rId23"/>
    <p:sldId id="297" r:id="rId24"/>
    <p:sldId id="281" r:id="rId25"/>
    <p:sldId id="273" r:id="rId26"/>
    <p:sldId id="274" r:id="rId27"/>
    <p:sldId id="275" r:id="rId28"/>
    <p:sldId id="276" r:id="rId29"/>
    <p:sldId id="277" r:id="rId30"/>
    <p:sldId id="278" r:id="rId31"/>
    <p:sldId id="279" r:id="rId32"/>
    <p:sldId id="295" r:id="rId33"/>
    <p:sldId id="296"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8" d="100"/>
          <a:sy n="88" d="100"/>
        </p:scale>
        <p:origin x="11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CA80B-3E7A-4800-86F2-3534C9CF4F09}" type="datetimeFigureOut">
              <a:rPr lang="en-IN" smtClean="0"/>
              <a:t>24-05-2018</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D77DBA-61F1-49DB-8281-FA4B396CC4BF}" type="slidenum">
              <a:rPr lang="en-IN" smtClean="0"/>
              <a:t>‹#›</a:t>
            </a:fld>
            <a:endParaRPr lang="en-IN"/>
          </a:p>
        </p:txBody>
      </p:sp>
    </p:spTree>
    <p:extLst>
      <p:ext uri="{BB962C8B-B14F-4D97-AF65-F5344CB8AC3E}">
        <p14:creationId xmlns:p14="http://schemas.microsoft.com/office/powerpoint/2010/main" val="1275302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p:nvPr>
        </p:nvSpPr>
        <p:spPr>
          <a:ln/>
        </p:spPr>
        <p:txBody>
          <a:bodyPr/>
          <a:lstStyle/>
          <a:p>
            <a:fld id="{838B7AC6-BAC7-4CE7-9AC1-6FA594462C47}" type="slidenum">
              <a:rPr lang="en-US"/>
              <a:pPr/>
              <a:t>9</a:t>
            </a:fld>
            <a:endParaRPr lang="en-US"/>
          </a:p>
        </p:txBody>
      </p:sp>
      <p:sp>
        <p:nvSpPr>
          <p:cNvPr id="47105" name="Text Box 1"/>
          <p:cNvSpPr txBox="1">
            <a:spLocks noChangeArrowheads="1"/>
          </p:cNvSpPr>
          <p:nvPr/>
        </p:nvSpPr>
        <p:spPr bwMode="auto">
          <a:xfrm>
            <a:off x="3881554" y="8686800"/>
            <a:ext cx="2973242" cy="452790"/>
          </a:xfrm>
          <a:prstGeom prst="rect">
            <a:avLst/>
          </a:prstGeom>
          <a:noFill/>
          <a:ln w="9525" cap="flat">
            <a:noFill/>
            <a:round/>
            <a:headEnd/>
            <a:tailEnd/>
          </a:ln>
          <a:effectLst/>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66B3ABC-B3D6-441E-8031-E8A3F7F29053}" type="slidenum">
              <a:rPr lang="en-US" sz="1300">
                <a:solidFill>
                  <a:srgbClr val="000000"/>
                </a:solidFill>
                <a:latin typeface="Times New Roman" pitchFamily="16"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US" sz="1300">
              <a:solidFill>
                <a:srgbClr val="000000"/>
              </a:solidFill>
              <a:latin typeface="Times New Roman" pitchFamily="16" charset="0"/>
            </a:endParaRPr>
          </a:p>
        </p:txBody>
      </p:sp>
      <p:sp>
        <p:nvSpPr>
          <p:cNvPr id="47106" name="Text Box 2"/>
          <p:cNvSpPr txBox="1">
            <a:spLocks noChangeArrowheads="1"/>
          </p:cNvSpPr>
          <p:nvPr/>
        </p:nvSpPr>
        <p:spPr bwMode="auto">
          <a:xfrm>
            <a:off x="3881555" y="8686801"/>
            <a:ext cx="2976445" cy="455730"/>
          </a:xfrm>
          <a:prstGeom prst="rect">
            <a:avLst/>
          </a:prstGeom>
          <a:noFill/>
          <a:ln w="9525" cap="flat">
            <a:noFill/>
            <a:round/>
            <a:headEnd/>
            <a:tailEnd/>
          </a:ln>
          <a:effectLst/>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660A466-6FA9-4C79-AA84-77C49E6C4A28}" type="slidenum">
              <a:rPr lang="en-US" sz="1300">
                <a:solidFill>
                  <a:srgbClr val="000000"/>
                </a:solidFill>
                <a:latin typeface="Times New Roman" pitchFamily="16"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n-US" sz="1300">
              <a:solidFill>
                <a:srgbClr val="000000"/>
              </a:solidFill>
              <a:latin typeface="Times New Roman" pitchFamily="16" charset="0"/>
            </a:endParaRPr>
          </a:p>
        </p:txBody>
      </p:sp>
      <p:sp>
        <p:nvSpPr>
          <p:cNvPr id="47107" name="Rectangle 3"/>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7108" name="Text Box 4"/>
          <p:cNvSpPr txBox="1">
            <a:spLocks noChangeArrowheads="1"/>
          </p:cNvSpPr>
          <p:nvPr/>
        </p:nvSpPr>
        <p:spPr bwMode="auto">
          <a:xfrm>
            <a:off x="685640" y="4342665"/>
            <a:ext cx="5488322" cy="4116270"/>
          </a:xfrm>
          <a:prstGeom prst="rect">
            <a:avLst/>
          </a:prstGeom>
          <a:noFill/>
          <a:ln w="9525" cap="flat">
            <a:noFill/>
            <a:round/>
            <a:headEnd/>
            <a:tailEnd/>
          </a:ln>
          <a:effectLst/>
        </p:spPr>
        <p:txBody>
          <a:bodyPr wrap="none" anchor="ctr"/>
          <a:lstStyle/>
          <a:p>
            <a:endParaRPr lang="en-IN"/>
          </a:p>
        </p:txBody>
      </p:sp>
    </p:spTree>
    <p:extLst>
      <p:ext uri="{BB962C8B-B14F-4D97-AF65-F5344CB8AC3E}">
        <p14:creationId xmlns:p14="http://schemas.microsoft.com/office/powerpoint/2010/main" val="32626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9"/>
          <p:cNvSpPr>
            <a:spLocks noGrp="1" noChangeArrowheads="1"/>
          </p:cNvSpPr>
          <p:nvPr>
            <p:ph type="sldNum"/>
          </p:nvPr>
        </p:nvSpPr>
        <p:spPr>
          <a:ln/>
        </p:spPr>
        <p:txBody>
          <a:bodyPr/>
          <a:lstStyle/>
          <a:p>
            <a:fld id="{BB471527-617D-4C64-873A-7541C17D398E}" type="slidenum">
              <a:rPr lang="en-US"/>
              <a:pPr/>
              <a:t>10</a:t>
            </a:fld>
            <a:endParaRPr lang="en-US"/>
          </a:p>
        </p:txBody>
      </p:sp>
      <p:sp>
        <p:nvSpPr>
          <p:cNvPr id="68609" name="Text Box 1"/>
          <p:cNvSpPr txBox="1">
            <a:spLocks noChangeArrowheads="1"/>
          </p:cNvSpPr>
          <p:nvPr/>
        </p:nvSpPr>
        <p:spPr bwMode="auto">
          <a:xfrm>
            <a:off x="3881554" y="8686800"/>
            <a:ext cx="2973242" cy="452790"/>
          </a:xfrm>
          <a:prstGeom prst="rect">
            <a:avLst/>
          </a:prstGeom>
          <a:noFill/>
          <a:ln w="9525" cap="flat">
            <a:noFill/>
            <a:round/>
            <a:headEnd/>
            <a:tailEnd/>
          </a:ln>
          <a:effectLst/>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08CC9AD-97BB-4296-9A33-43E3B3C81355}" type="slidenum">
              <a:rPr lang="en-US" sz="1300">
                <a:solidFill>
                  <a:srgbClr val="000000"/>
                </a:solidFill>
                <a:latin typeface="Times New Roman" pitchFamily="16"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US" sz="1300">
              <a:solidFill>
                <a:srgbClr val="000000"/>
              </a:solidFill>
              <a:latin typeface="Times New Roman" pitchFamily="16" charset="0"/>
            </a:endParaRPr>
          </a:p>
        </p:txBody>
      </p:sp>
      <p:sp>
        <p:nvSpPr>
          <p:cNvPr id="68610" name="Text Box 2"/>
          <p:cNvSpPr txBox="1">
            <a:spLocks noChangeArrowheads="1"/>
          </p:cNvSpPr>
          <p:nvPr/>
        </p:nvSpPr>
        <p:spPr bwMode="auto">
          <a:xfrm>
            <a:off x="3881555" y="8686801"/>
            <a:ext cx="2976445" cy="455730"/>
          </a:xfrm>
          <a:prstGeom prst="rect">
            <a:avLst/>
          </a:prstGeom>
          <a:noFill/>
          <a:ln w="9525" cap="flat">
            <a:noFill/>
            <a:round/>
            <a:headEnd/>
            <a:tailEnd/>
          </a:ln>
          <a:effectLst/>
        </p:spPr>
        <p:txBody>
          <a:bodyPr lIns="0" tIns="0" rIns="0" bIns="0" anchor="b"/>
          <a:lstStyle/>
          <a:p>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68AE10E-450B-4A45-9B7E-F739D7E3BCEB}" type="slidenum">
              <a:rPr lang="en-US" sz="1300">
                <a:solidFill>
                  <a:srgbClr val="000000"/>
                </a:solidFill>
                <a:latin typeface="Times New Roman" pitchFamily="16" charset="0"/>
              </a:rPr>
              <a: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n-US" sz="1300">
              <a:solidFill>
                <a:srgbClr val="000000"/>
              </a:solidFill>
              <a:latin typeface="Times New Roman" pitchFamily="16" charset="0"/>
            </a:endParaRPr>
          </a:p>
        </p:txBody>
      </p:sp>
      <p:sp>
        <p:nvSpPr>
          <p:cNvPr id="68611" name="Rectangle 3"/>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68612" name="Text Box 4"/>
          <p:cNvSpPr txBox="1">
            <a:spLocks noChangeArrowheads="1"/>
          </p:cNvSpPr>
          <p:nvPr/>
        </p:nvSpPr>
        <p:spPr bwMode="auto">
          <a:xfrm>
            <a:off x="685640" y="4342665"/>
            <a:ext cx="5488322" cy="4116270"/>
          </a:xfrm>
          <a:prstGeom prst="rect">
            <a:avLst/>
          </a:prstGeom>
          <a:noFill/>
          <a:ln w="9525" cap="flat">
            <a:noFill/>
            <a:round/>
            <a:headEnd/>
            <a:tailEnd/>
          </a:ln>
          <a:effectLst/>
        </p:spPr>
        <p:txBody>
          <a:bodyPr wrap="none" anchor="ctr"/>
          <a:lstStyle/>
          <a:p>
            <a:endParaRPr lang="en-IN"/>
          </a:p>
        </p:txBody>
      </p:sp>
    </p:spTree>
    <p:extLst>
      <p:ext uri="{BB962C8B-B14F-4D97-AF65-F5344CB8AC3E}">
        <p14:creationId xmlns:p14="http://schemas.microsoft.com/office/powerpoint/2010/main" val="1592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sym typeface="Wingdings" panose="05000000000000000000" pitchFamily="2" charset="2"/>
              </a:rPr>
              <a:t>Maybe this is a better picture… though need some details of what happens in each plane… like in next slides… or, have both?</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defTabSz="957263"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eaLnBrk="1" hangingPunct="1"/>
            <a:fld id="{36E031A8-D084-442E-93A9-AD6BB617C8BD}" type="slidenum">
              <a:rPr lang="en-US" altLang="en-US" sz="1300" b="0">
                <a:solidFill>
                  <a:srgbClr val="000000"/>
                </a:solidFill>
                <a:latin typeface="Times New Roman" panose="02020603050405020304" pitchFamily="18" charset="0"/>
              </a:rPr>
              <a:pPr eaLnBrk="1" hangingPunct="1"/>
              <a:t>29</a:t>
            </a:fld>
            <a:endParaRPr lang="en-US" altLang="en-US" sz="13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41745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a typeface="ＭＳ Ｐゴシック" panose="020B0600070205080204"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defTabSz="957263"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eaLnBrk="1" hangingPunct="1"/>
            <a:fld id="{5000D43C-8062-48DA-8E89-5DBBF8F51A4F}" type="slidenum">
              <a:rPr lang="en-US" altLang="en-US" sz="1300" b="0">
                <a:solidFill>
                  <a:srgbClr val="000000"/>
                </a:solidFill>
                <a:latin typeface="Times New Roman" panose="02020603050405020304" pitchFamily="18" charset="0"/>
              </a:rPr>
              <a:pPr eaLnBrk="1" hangingPunct="1"/>
              <a:t>30</a:t>
            </a:fld>
            <a:endParaRPr lang="en-US" altLang="en-US" sz="13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8170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93599FAC-863E-4B14-BBBA-FEB94B289F52}" type="slidenum">
              <a:rPr lang="en-US" altLang="en-US" sz="1400" smtClean="0"/>
              <a:pPr>
                <a:spcBef>
                  <a:spcPct val="0"/>
                </a:spcBef>
              </a:pPr>
              <a:t>32</a:t>
            </a:fld>
            <a:endParaRPr lang="en-US" altLang="en-US" sz="1400" smtClean="0"/>
          </a:p>
        </p:txBody>
      </p:sp>
      <p:sp>
        <p:nvSpPr>
          <p:cNvPr id="2355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23556" name="Rectangle 2"/>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58072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6FBBA380-5B57-4D34-8213-B6C8368DD9CB}" type="slidenum">
              <a:rPr lang="en-US" altLang="en-US" sz="1400" smtClean="0"/>
              <a:pPr>
                <a:spcBef>
                  <a:spcPct val="0"/>
                </a:spcBef>
              </a:pPr>
              <a:t>33</a:t>
            </a:fld>
            <a:endParaRPr lang="en-US" altLang="en-US" sz="1400" smtClean="0"/>
          </a:p>
        </p:txBody>
      </p:sp>
      <p:sp>
        <p:nvSpPr>
          <p:cNvPr id="18435"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18436" name="Rectangle 2"/>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29055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A77AC7-C708-43D3-AFC3-6AF32854F406}" type="datetimeFigureOut">
              <a:rPr lang="en-IN" smtClean="0"/>
              <a:t>24-05-2018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74437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A77AC7-C708-43D3-AFC3-6AF32854F406}" type="datetimeFigureOut">
              <a:rPr lang="en-IN" smtClean="0"/>
              <a:t>24-05-2018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762354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A77AC7-C708-43D3-AFC3-6AF32854F406}" type="datetimeFigureOut">
              <a:rPr lang="en-IN" smtClean="0"/>
              <a:t>24-05-2018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321586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A77AC7-C708-43D3-AFC3-6AF32854F406}" type="datetimeFigureOut">
              <a:rPr lang="en-IN" smtClean="0"/>
              <a:t>24-05-2018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2686941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77AC7-C708-43D3-AFC3-6AF32854F406}" type="datetimeFigureOut">
              <a:rPr lang="en-IN" smtClean="0"/>
              <a:t>24-05-2018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43345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A77AC7-C708-43D3-AFC3-6AF32854F406}" type="datetimeFigureOut">
              <a:rPr lang="en-IN" smtClean="0"/>
              <a:t>24-05-2018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330954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A77AC7-C708-43D3-AFC3-6AF32854F406}" type="datetimeFigureOut">
              <a:rPr lang="en-IN" smtClean="0"/>
              <a:t>24-05-2018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310279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A77AC7-C708-43D3-AFC3-6AF32854F406}" type="datetimeFigureOut">
              <a:rPr lang="en-IN" smtClean="0"/>
              <a:t>24-05-2018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2800801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77AC7-C708-43D3-AFC3-6AF32854F406}" type="datetimeFigureOut">
              <a:rPr lang="en-IN" smtClean="0"/>
              <a:t>24-05-2018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258627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77AC7-C708-43D3-AFC3-6AF32854F406}" type="datetimeFigureOut">
              <a:rPr lang="en-IN" smtClean="0"/>
              <a:t>24-05-2018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36881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77AC7-C708-43D3-AFC3-6AF32854F406}" type="datetimeFigureOut">
              <a:rPr lang="en-IN" smtClean="0"/>
              <a:t>24-05-2018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991D081-24FD-43F3-9DA1-F10636EB41E7}" type="slidenum">
              <a:rPr lang="en-IN" smtClean="0"/>
              <a:t>‹#›</a:t>
            </a:fld>
            <a:endParaRPr lang="en-IN"/>
          </a:p>
        </p:txBody>
      </p:sp>
    </p:spTree>
    <p:extLst>
      <p:ext uri="{BB962C8B-B14F-4D97-AF65-F5344CB8AC3E}">
        <p14:creationId xmlns:p14="http://schemas.microsoft.com/office/powerpoint/2010/main" val="211796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77AC7-C708-43D3-AFC3-6AF32854F406}" type="datetimeFigureOut">
              <a:rPr lang="en-IN" smtClean="0"/>
              <a:t>24-05-2018</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1D081-24FD-43F3-9DA1-F10636EB41E7}" type="slidenum">
              <a:rPr lang="en-IN" smtClean="0"/>
              <a:t>‹#›</a:t>
            </a:fld>
            <a:endParaRPr lang="en-IN"/>
          </a:p>
        </p:txBody>
      </p:sp>
    </p:spTree>
    <p:extLst>
      <p:ext uri="{BB962C8B-B14F-4D97-AF65-F5344CB8AC3E}">
        <p14:creationId xmlns:p14="http://schemas.microsoft.com/office/powerpoint/2010/main" val="4165122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715" y="447449"/>
            <a:ext cx="7772400" cy="1316037"/>
          </a:xfrm>
        </p:spPr>
        <p:txBody>
          <a:bodyPr>
            <a:normAutofit/>
          </a:bodyPr>
          <a:lstStyle/>
          <a:p>
            <a:r>
              <a:rPr lang="en-IN" sz="3600" b="1" dirty="0">
                <a:latin typeface="+mn-lt"/>
              </a:rPr>
              <a:t>Requirement Driven Development of Innovative Computer Applications</a:t>
            </a:r>
            <a:endParaRPr lang="en-IN" sz="3600" dirty="0">
              <a:latin typeface="+mn-lt"/>
            </a:endParaRPr>
          </a:p>
        </p:txBody>
      </p:sp>
      <p:sp>
        <p:nvSpPr>
          <p:cNvPr id="3" name="Subtitle 2"/>
          <p:cNvSpPr>
            <a:spLocks noGrp="1"/>
          </p:cNvSpPr>
          <p:nvPr>
            <p:ph type="subTitle" idx="1"/>
          </p:nvPr>
        </p:nvSpPr>
        <p:spPr>
          <a:xfrm>
            <a:off x="1240971" y="2284865"/>
            <a:ext cx="6858000" cy="3996191"/>
          </a:xfrm>
        </p:spPr>
        <p:txBody>
          <a:bodyPr>
            <a:normAutofit/>
          </a:bodyPr>
          <a:lstStyle/>
          <a:p>
            <a:r>
              <a:rPr lang="en-IN" b="1" dirty="0" smtClean="0">
                <a:solidFill>
                  <a:srgbClr val="FF0000"/>
                </a:solidFill>
              </a:rPr>
              <a:t>By</a:t>
            </a:r>
          </a:p>
          <a:p>
            <a:endParaRPr lang="en-IN" b="1" dirty="0">
              <a:solidFill>
                <a:srgbClr val="FF0000"/>
              </a:solidFill>
            </a:endParaRPr>
          </a:p>
          <a:p>
            <a:r>
              <a:rPr lang="en-IN" b="1" dirty="0" smtClean="0">
                <a:solidFill>
                  <a:srgbClr val="FF0000"/>
                </a:solidFill>
              </a:rPr>
              <a:t>Anil </a:t>
            </a:r>
            <a:r>
              <a:rPr lang="en-IN" b="1" dirty="0" err="1" smtClean="0">
                <a:solidFill>
                  <a:srgbClr val="FF0000"/>
                </a:solidFill>
              </a:rPr>
              <a:t>Rawat</a:t>
            </a:r>
            <a:endParaRPr lang="en-IN" b="1" dirty="0" smtClean="0">
              <a:solidFill>
                <a:srgbClr val="FF0000"/>
              </a:solidFill>
            </a:endParaRPr>
          </a:p>
          <a:p>
            <a:endParaRPr lang="en-IN" b="1" dirty="0" smtClean="0">
              <a:solidFill>
                <a:srgbClr val="FF0000"/>
              </a:solidFill>
            </a:endParaRPr>
          </a:p>
          <a:p>
            <a:r>
              <a:rPr lang="en-IN" b="1" dirty="0" smtClean="0">
                <a:solidFill>
                  <a:srgbClr val="00B0F0"/>
                </a:solidFill>
              </a:rPr>
              <a:t>Raja </a:t>
            </a:r>
            <a:r>
              <a:rPr lang="en-IN" b="1" dirty="0" err="1" smtClean="0">
                <a:solidFill>
                  <a:srgbClr val="00B0F0"/>
                </a:solidFill>
              </a:rPr>
              <a:t>Ramanna</a:t>
            </a:r>
            <a:r>
              <a:rPr lang="en-IN" b="1" dirty="0" smtClean="0">
                <a:solidFill>
                  <a:srgbClr val="00B0F0"/>
                </a:solidFill>
              </a:rPr>
              <a:t> Centre for Advanced Technology</a:t>
            </a:r>
          </a:p>
          <a:p>
            <a:r>
              <a:rPr lang="en-IN" b="1" dirty="0" smtClean="0">
                <a:solidFill>
                  <a:srgbClr val="00B0F0"/>
                </a:solidFill>
              </a:rPr>
              <a:t>rawat@rrcat.gov.in</a:t>
            </a:r>
          </a:p>
          <a:p>
            <a:endParaRPr lang="en-IN" b="1" dirty="0" smtClean="0">
              <a:solidFill>
                <a:srgbClr val="00B0F0"/>
              </a:solidFill>
            </a:endParaRPr>
          </a:p>
          <a:p>
            <a:r>
              <a:rPr lang="en-IN" b="1" dirty="0" smtClean="0">
                <a:solidFill>
                  <a:srgbClr val="0070C0"/>
                </a:solidFill>
              </a:rPr>
              <a:t>25</a:t>
            </a:r>
            <a:r>
              <a:rPr lang="en-IN" b="1" baseline="30000" dirty="0" smtClean="0">
                <a:solidFill>
                  <a:srgbClr val="0070C0"/>
                </a:solidFill>
              </a:rPr>
              <a:t>th</a:t>
            </a:r>
            <a:r>
              <a:rPr lang="en-IN" b="1" dirty="0" smtClean="0">
                <a:solidFill>
                  <a:srgbClr val="0070C0"/>
                </a:solidFill>
              </a:rPr>
              <a:t> May 2018</a:t>
            </a:r>
            <a:endParaRPr lang="en-IN" b="1" dirty="0">
              <a:solidFill>
                <a:srgbClr val="0070C0"/>
              </a:solidFill>
            </a:endParaRPr>
          </a:p>
        </p:txBody>
      </p:sp>
    </p:spTree>
    <p:extLst>
      <p:ext uri="{BB962C8B-B14F-4D97-AF65-F5344CB8AC3E}">
        <p14:creationId xmlns:p14="http://schemas.microsoft.com/office/powerpoint/2010/main" val="1502852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424801" y="82089"/>
            <a:ext cx="8228160" cy="1144920"/>
          </a:xfrm>
          <a:prstGeom prst="rect">
            <a:avLst/>
          </a:prstGeom>
          <a:noFill/>
          <a:ln w="9525" cap="flat">
            <a:noFill/>
            <a:round/>
            <a:headEnd/>
            <a:tailEnd/>
          </a:ln>
          <a:effectLst/>
        </p:spPr>
        <p:txBody>
          <a:bodyPr lIns="0" tIns="29063"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r>
              <a:rPr lang="en-US" sz="3600" dirty="0" smtClean="0">
                <a:solidFill>
                  <a:srgbClr val="000000"/>
                </a:solidFill>
                <a:cs typeface="Arial" pitchFamily="34" charset="0"/>
              </a:rPr>
              <a:t>Results of Combinational Backfilling Approach</a:t>
            </a:r>
            <a:endParaRPr lang="en-US" sz="3600" dirty="0">
              <a:solidFill>
                <a:srgbClr val="000000"/>
              </a:solidFill>
              <a:cs typeface="Arial" pitchFamily="34" charset="0"/>
            </a:endParaRPr>
          </a:p>
        </p:txBody>
      </p:sp>
      <p:sp>
        <p:nvSpPr>
          <p:cNvPr id="34818" name="Text Box 2"/>
          <p:cNvSpPr txBox="1">
            <a:spLocks noChangeArrowheads="1"/>
          </p:cNvSpPr>
          <p:nvPr/>
        </p:nvSpPr>
        <p:spPr bwMode="auto">
          <a:xfrm>
            <a:off x="6556321" y="6247376"/>
            <a:ext cx="2128320" cy="470930"/>
          </a:xfrm>
          <a:prstGeom prst="rect">
            <a:avLst/>
          </a:prstGeom>
          <a:noFill/>
          <a:ln w="9525" cap="flat">
            <a:noFill/>
            <a:round/>
            <a:headEnd/>
            <a:tailEnd/>
          </a:ln>
          <a:effectLst/>
        </p:spPr>
        <p:txBody>
          <a:bodyPr lIns="0" tIns="0" rIns="0" bIns="0"/>
          <a:lstStyle/>
          <a:p>
            <a:pPr algn="r">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fld id="{9A2AFB5F-00E9-4596-A906-911A89EEE3AD}" type="slidenum">
              <a:rPr lang="en-US" sz="1300">
                <a:solidFill>
                  <a:srgbClr val="000000"/>
                </a:solidFill>
                <a:latin typeface="Times New Roman" pitchFamily="16" charset="0"/>
              </a:rPr>
              <a:pPr algn="r">
                <a:lnSpc>
                  <a:spcPct val="95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t>10</a:t>
            </a:fld>
            <a:endParaRPr lang="en-US" sz="1300" dirty="0">
              <a:solidFill>
                <a:srgbClr val="000000"/>
              </a:solidFill>
              <a:latin typeface="Times New Roman" pitchFamily="16" charset="0"/>
            </a:endParaRPr>
          </a:p>
        </p:txBody>
      </p:sp>
      <p:pic>
        <p:nvPicPr>
          <p:cNvPr id="34821" name="Picture 5"/>
          <p:cNvPicPr>
            <a:picLocks noChangeAspect="1" noChangeArrowheads="1"/>
          </p:cNvPicPr>
          <p:nvPr/>
        </p:nvPicPr>
        <p:blipFill>
          <a:blip r:embed="rId3"/>
          <a:srcRect/>
          <a:stretch>
            <a:fillRect/>
          </a:stretch>
        </p:blipFill>
        <p:spPr bwMode="auto">
          <a:xfrm>
            <a:off x="14400" y="1808830"/>
            <a:ext cx="9100800" cy="5119738"/>
          </a:xfrm>
          <a:prstGeom prst="rect">
            <a:avLst/>
          </a:prstGeom>
          <a:noFill/>
          <a:ln w="9525" cap="flat">
            <a:noFill/>
            <a:round/>
            <a:headEnd/>
            <a:tailEnd/>
          </a:ln>
          <a:effectLst/>
        </p:spPr>
      </p:pic>
      <p:sp>
        <p:nvSpPr>
          <p:cNvPr id="34822" name="AutoShape 6"/>
          <p:cNvSpPr>
            <a:spLocks noChangeArrowheads="1"/>
          </p:cNvSpPr>
          <p:nvPr/>
        </p:nvSpPr>
        <p:spPr bwMode="auto">
          <a:xfrm>
            <a:off x="1396801" y="1419989"/>
            <a:ext cx="194400" cy="194421"/>
          </a:xfrm>
          <a:prstGeom prst="roundRect">
            <a:avLst>
              <a:gd name="adj" fmla="val 16667"/>
            </a:avLst>
          </a:prstGeom>
          <a:solidFill>
            <a:srgbClr val="00B8FF"/>
          </a:solidFill>
          <a:ln w="9360" cap="sq">
            <a:solidFill>
              <a:srgbClr val="000000"/>
            </a:solidFill>
            <a:miter lim="800000"/>
            <a:headEnd/>
            <a:tailEnd/>
          </a:ln>
          <a:effectLst/>
        </p:spPr>
        <p:txBody>
          <a:bodyPr wrap="none" lIns="82945" tIns="41473" rIns="82945" bIns="41473" anchor="ctr"/>
          <a:lstStyle/>
          <a:p>
            <a:endParaRPr lang="en-IN"/>
          </a:p>
        </p:txBody>
      </p:sp>
      <p:sp>
        <p:nvSpPr>
          <p:cNvPr id="34823" name="Text Box 7"/>
          <p:cNvSpPr txBox="1">
            <a:spLocks noChangeArrowheads="1"/>
          </p:cNvSpPr>
          <p:nvPr/>
        </p:nvSpPr>
        <p:spPr bwMode="auto">
          <a:xfrm>
            <a:off x="1725120" y="1355183"/>
            <a:ext cx="764267" cy="362732"/>
          </a:xfrm>
          <a:prstGeom prst="rect">
            <a:avLst/>
          </a:prstGeom>
          <a:noFill/>
          <a:ln w="9525" cap="flat">
            <a:noFill/>
            <a:round/>
            <a:headEnd/>
            <a:tailEnd/>
          </a:ln>
          <a:effectLst/>
        </p:spPr>
        <p:txBody>
          <a:bodyPr wrap="none" lIns="81639" tIns="42452" rIns="81639" bIns="42452">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err="1">
                <a:solidFill>
                  <a:srgbClr val="595959"/>
                </a:solidFill>
              </a:rPr>
              <a:t>Firstfit</a:t>
            </a:r>
            <a:endParaRPr lang="en-IN" dirty="0">
              <a:solidFill>
                <a:srgbClr val="595959"/>
              </a:solidFill>
            </a:endParaRPr>
          </a:p>
        </p:txBody>
      </p:sp>
      <p:sp>
        <p:nvSpPr>
          <p:cNvPr id="34824" name="AutoShape 8"/>
          <p:cNvSpPr>
            <a:spLocks noChangeArrowheads="1"/>
          </p:cNvSpPr>
          <p:nvPr/>
        </p:nvSpPr>
        <p:spPr bwMode="auto">
          <a:xfrm>
            <a:off x="3081601" y="1419989"/>
            <a:ext cx="194400" cy="194421"/>
          </a:xfrm>
          <a:prstGeom prst="roundRect">
            <a:avLst>
              <a:gd name="adj" fmla="val 16667"/>
            </a:avLst>
          </a:prstGeom>
          <a:solidFill>
            <a:srgbClr val="FFFF00"/>
          </a:solidFill>
          <a:ln w="9360" cap="sq">
            <a:solidFill>
              <a:srgbClr val="000000"/>
            </a:solidFill>
            <a:miter lim="800000"/>
            <a:headEnd/>
            <a:tailEnd/>
          </a:ln>
          <a:effectLst/>
        </p:spPr>
        <p:txBody>
          <a:bodyPr wrap="none" lIns="82945" tIns="41473" rIns="82945" bIns="41473" anchor="ctr"/>
          <a:lstStyle/>
          <a:p>
            <a:endParaRPr lang="en-IN"/>
          </a:p>
        </p:txBody>
      </p:sp>
      <p:sp>
        <p:nvSpPr>
          <p:cNvPr id="34825" name="Text Box 9"/>
          <p:cNvSpPr txBox="1">
            <a:spLocks noChangeArrowheads="1"/>
          </p:cNvSpPr>
          <p:nvPr/>
        </p:nvSpPr>
        <p:spPr bwMode="auto">
          <a:xfrm>
            <a:off x="3409920" y="1355183"/>
            <a:ext cx="769846" cy="362732"/>
          </a:xfrm>
          <a:prstGeom prst="rect">
            <a:avLst/>
          </a:prstGeom>
          <a:noFill/>
          <a:ln w="9525" cap="flat">
            <a:noFill/>
            <a:round/>
            <a:headEnd/>
            <a:tailEnd/>
          </a:ln>
          <a:effectLst/>
        </p:spPr>
        <p:txBody>
          <a:bodyPr wrap="none" lIns="81639" tIns="42452" rIns="81639" bIns="42452">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err="1">
                <a:solidFill>
                  <a:srgbClr val="595959"/>
                </a:solidFill>
              </a:rPr>
              <a:t>Bestfit</a:t>
            </a:r>
            <a:endParaRPr lang="en-IN" dirty="0">
              <a:solidFill>
                <a:srgbClr val="595959"/>
              </a:solidFill>
            </a:endParaRPr>
          </a:p>
        </p:txBody>
      </p:sp>
      <p:sp>
        <p:nvSpPr>
          <p:cNvPr id="34826" name="AutoShape 10"/>
          <p:cNvSpPr>
            <a:spLocks noChangeArrowheads="1"/>
          </p:cNvSpPr>
          <p:nvPr/>
        </p:nvSpPr>
        <p:spPr bwMode="auto">
          <a:xfrm>
            <a:off x="4701600" y="1419989"/>
            <a:ext cx="194400" cy="194421"/>
          </a:xfrm>
          <a:prstGeom prst="roundRect">
            <a:avLst>
              <a:gd name="adj" fmla="val 16667"/>
            </a:avLst>
          </a:prstGeom>
          <a:solidFill>
            <a:srgbClr val="00BC00"/>
          </a:solidFill>
          <a:ln w="9360" cap="sq">
            <a:solidFill>
              <a:srgbClr val="000000"/>
            </a:solidFill>
            <a:miter lim="800000"/>
            <a:headEnd/>
            <a:tailEnd/>
          </a:ln>
          <a:effectLst/>
        </p:spPr>
        <p:txBody>
          <a:bodyPr wrap="none" lIns="82945" tIns="41473" rIns="82945" bIns="41473" anchor="ctr"/>
          <a:lstStyle/>
          <a:p>
            <a:endParaRPr lang="en-IN"/>
          </a:p>
        </p:txBody>
      </p:sp>
      <p:sp>
        <p:nvSpPr>
          <p:cNvPr id="34827" name="Text Box 11"/>
          <p:cNvSpPr txBox="1">
            <a:spLocks noChangeArrowheads="1"/>
          </p:cNvSpPr>
          <p:nvPr/>
        </p:nvSpPr>
        <p:spPr bwMode="auto">
          <a:xfrm>
            <a:off x="5035681" y="1355183"/>
            <a:ext cx="2494613" cy="362732"/>
          </a:xfrm>
          <a:prstGeom prst="rect">
            <a:avLst/>
          </a:prstGeom>
          <a:noFill/>
          <a:ln w="9525" cap="flat">
            <a:noFill/>
            <a:round/>
            <a:headEnd/>
            <a:tailEnd/>
          </a:ln>
          <a:effectLst/>
        </p:spPr>
        <p:txBody>
          <a:bodyPr wrap="none" lIns="81639" tIns="42452" rIns="81639" bIns="42452">
            <a:sp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IN" dirty="0">
                <a:solidFill>
                  <a:srgbClr val="595959"/>
                </a:solidFill>
              </a:rPr>
              <a:t>Combinational Approach</a:t>
            </a:r>
          </a:p>
        </p:txBody>
      </p:sp>
    </p:spTree>
    <p:extLst>
      <p:ext uri="{BB962C8B-B14F-4D97-AF65-F5344CB8AC3E}">
        <p14:creationId xmlns:p14="http://schemas.microsoft.com/office/powerpoint/2010/main" val="307123182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26" y="5889"/>
            <a:ext cx="7886700" cy="843188"/>
          </a:xfrm>
        </p:spPr>
        <p:txBody>
          <a:bodyPr>
            <a:normAutofit/>
          </a:bodyPr>
          <a:lstStyle/>
          <a:p>
            <a:r>
              <a:rPr lang="en-IN" sz="3600" dirty="0" smtClean="0">
                <a:latin typeface="+mn-lt"/>
              </a:rPr>
              <a:t>First reporting:</a:t>
            </a:r>
            <a:endParaRPr lang="en-IN" sz="3600" dirty="0">
              <a:latin typeface="+mn-lt"/>
            </a:endParaRPr>
          </a:p>
        </p:txBody>
      </p:sp>
      <p:sp>
        <p:nvSpPr>
          <p:cNvPr id="3" name="Content Placeholder 2"/>
          <p:cNvSpPr>
            <a:spLocks noGrp="1"/>
          </p:cNvSpPr>
          <p:nvPr>
            <p:ph idx="1"/>
          </p:nvPr>
        </p:nvSpPr>
        <p:spPr>
          <a:xfrm>
            <a:off x="628650" y="1477273"/>
            <a:ext cx="7886700" cy="4351338"/>
          </a:xfrm>
        </p:spPr>
        <p:txBody>
          <a:bodyPr>
            <a:normAutofit/>
          </a:bodyPr>
          <a:lstStyle/>
          <a:p>
            <a:pPr marL="0" indent="0">
              <a:buNone/>
            </a:pPr>
            <a:r>
              <a:rPr lang="en-IN" sz="2400" dirty="0" err="1" smtClean="0"/>
              <a:t>Verma</a:t>
            </a:r>
            <a:r>
              <a:rPr lang="en-IN" sz="2400" dirty="0" smtClean="0"/>
              <a:t> D.K.</a:t>
            </a:r>
            <a:r>
              <a:rPr lang="en-IN" sz="2400" baseline="30000" dirty="0" smtClean="0"/>
              <a:t>*</a:t>
            </a:r>
            <a:r>
              <a:rPr lang="en-IN" sz="2400" dirty="0" smtClean="0"/>
              <a:t>, </a:t>
            </a:r>
            <a:r>
              <a:rPr lang="en-IN" sz="2400" dirty="0" err="1" smtClean="0"/>
              <a:t>Rajan</a:t>
            </a:r>
            <a:r>
              <a:rPr lang="en-IN" sz="2400" dirty="0" smtClean="0"/>
              <a:t> A.</a:t>
            </a:r>
            <a:r>
              <a:rPr lang="en-IN" sz="2400" baseline="30000" dirty="0" smtClean="0"/>
              <a:t>*</a:t>
            </a:r>
            <a:r>
              <a:rPr lang="en-IN" sz="2400" dirty="0" smtClean="0"/>
              <a:t>, </a:t>
            </a:r>
            <a:r>
              <a:rPr lang="en-IN" sz="2400" dirty="0" err="1" smtClean="0"/>
              <a:t>Paraye</a:t>
            </a:r>
            <a:r>
              <a:rPr lang="en-IN" sz="2400" dirty="0" smtClean="0"/>
              <a:t> A.</a:t>
            </a:r>
            <a:r>
              <a:rPr lang="en-IN" sz="2400" baseline="30000" dirty="0" smtClean="0"/>
              <a:t>*</a:t>
            </a:r>
            <a:r>
              <a:rPr lang="en-IN" sz="2400" dirty="0" smtClean="0"/>
              <a:t>, </a:t>
            </a:r>
            <a:r>
              <a:rPr lang="en-IN" sz="2400" dirty="0" err="1" smtClean="0"/>
              <a:t>Rawat</a:t>
            </a:r>
            <a:r>
              <a:rPr lang="en-IN" sz="2400" dirty="0" smtClean="0"/>
              <a:t> A.</a:t>
            </a:r>
            <a:r>
              <a:rPr lang="en-IN" sz="2400" baseline="30000" dirty="0" smtClean="0"/>
              <a:t>*</a:t>
            </a:r>
            <a:r>
              <a:rPr lang="en-IN" sz="2400" dirty="0" smtClean="0"/>
              <a:t> </a:t>
            </a:r>
          </a:p>
          <a:p>
            <a:pPr marL="0" indent="0">
              <a:buNone/>
            </a:pPr>
            <a:r>
              <a:rPr lang="en-IN" sz="2400" dirty="0" smtClean="0"/>
              <a:t/>
            </a:r>
            <a:br>
              <a:rPr lang="en-IN" sz="2400" dirty="0" smtClean="0"/>
            </a:br>
            <a:r>
              <a:rPr lang="en-IN" sz="2400" dirty="0" smtClean="0"/>
              <a:t>A Combinational Approach for Optimal Packing of Parallel Jobs in HPC Clusters </a:t>
            </a:r>
            <a:br>
              <a:rPr lang="en-IN" sz="2400" dirty="0" smtClean="0"/>
            </a:br>
            <a:endParaRPr lang="en-IN" sz="2400" dirty="0" smtClean="0"/>
          </a:p>
          <a:p>
            <a:pPr marL="0" indent="0">
              <a:buNone/>
            </a:pPr>
            <a:r>
              <a:rPr lang="en-IN" sz="2400" b="1" dirty="0" smtClean="0"/>
              <a:t>5</a:t>
            </a:r>
            <a:r>
              <a:rPr lang="en-IN" sz="2400" b="1" baseline="30000" dirty="0" smtClean="0"/>
              <a:t>th</a:t>
            </a:r>
            <a:r>
              <a:rPr lang="en-IN" sz="2400" b="1" dirty="0" smtClean="0"/>
              <a:t> International Conference on Advanced Computing, Networking, and Informatics (ICACNI -2017)</a:t>
            </a:r>
            <a:r>
              <a:rPr lang="en-IN" sz="2400" dirty="0" smtClean="0"/>
              <a:t> </a:t>
            </a:r>
          </a:p>
          <a:p>
            <a:pPr marL="0" indent="0">
              <a:buNone/>
            </a:pPr>
            <a:endParaRPr lang="en-IN" sz="2400" dirty="0"/>
          </a:p>
          <a:p>
            <a:pPr marL="0" indent="0">
              <a:buNone/>
            </a:pPr>
            <a:r>
              <a:rPr lang="en-IN" sz="2400" dirty="0" smtClean="0"/>
              <a:t>Department of Computer Science &amp; Engineering National Institute of Technology, Goa, India, Jun., 1-3, 2017  </a:t>
            </a:r>
            <a:endParaRPr lang="en-IN" sz="2400" b="1" dirty="0"/>
          </a:p>
        </p:txBody>
      </p:sp>
    </p:spTree>
    <p:extLst>
      <p:ext uri="{BB962C8B-B14F-4D97-AF65-F5344CB8AC3E}">
        <p14:creationId xmlns:p14="http://schemas.microsoft.com/office/powerpoint/2010/main" val="3758477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457199"/>
            <a:ext cx="8686800" cy="4909457"/>
          </a:xfrm>
        </p:spPr>
        <p:txBody>
          <a:bodyPr anchor="ctr"/>
          <a:lstStyle/>
          <a:p>
            <a:r>
              <a:rPr lang="en-US" altLang="en-US" sz="3600" b="1" dirty="0">
                <a:latin typeface="+mn-lt"/>
              </a:rPr>
              <a:t>Cognitive OTP</a:t>
            </a:r>
            <a:r>
              <a:rPr lang="en-US" altLang="en-US" sz="4400" b="1" dirty="0"/>
              <a:t/>
            </a:r>
            <a:br>
              <a:rPr lang="en-US" altLang="en-US" sz="4400" b="1" dirty="0"/>
            </a:br>
            <a:r>
              <a:rPr lang="en-US" altLang="en-US" sz="4400" dirty="0">
                <a:solidFill>
                  <a:srgbClr val="FF0000"/>
                </a:solidFill>
                <a:latin typeface="+mn-lt"/>
              </a:rPr>
              <a:t/>
            </a:r>
            <a:br>
              <a:rPr lang="en-US" altLang="en-US" sz="4400" dirty="0">
                <a:solidFill>
                  <a:srgbClr val="FF0000"/>
                </a:solidFill>
                <a:latin typeface="+mn-lt"/>
              </a:rPr>
            </a:br>
            <a:r>
              <a:rPr lang="en-US" altLang="en-US" sz="2800" dirty="0">
                <a:solidFill>
                  <a:srgbClr val="FF0000"/>
                </a:solidFill>
                <a:latin typeface="+mn-lt"/>
              </a:rPr>
              <a:t>Novel technique to Establish Identity of a Person (Human) in </a:t>
            </a:r>
            <a:r>
              <a:rPr lang="en-US" altLang="en-US" sz="2800" dirty="0" smtClean="0">
                <a:solidFill>
                  <a:srgbClr val="FF0000"/>
                </a:solidFill>
                <a:latin typeface="+mn-lt"/>
              </a:rPr>
              <a:t/>
            </a:r>
            <a:br>
              <a:rPr lang="en-US" altLang="en-US" sz="2800" dirty="0" smtClean="0">
                <a:solidFill>
                  <a:srgbClr val="FF0000"/>
                </a:solidFill>
                <a:latin typeface="+mn-lt"/>
              </a:rPr>
            </a:br>
            <a:r>
              <a:rPr lang="en-US" altLang="en-US" sz="2800" dirty="0" smtClean="0">
                <a:solidFill>
                  <a:srgbClr val="FF0000"/>
                </a:solidFill>
                <a:latin typeface="+mn-lt"/>
              </a:rPr>
              <a:t>Cyber </a:t>
            </a:r>
            <a:r>
              <a:rPr lang="en-US" altLang="en-US" sz="2800" dirty="0">
                <a:solidFill>
                  <a:srgbClr val="FF0000"/>
                </a:solidFill>
                <a:latin typeface="+mn-lt"/>
              </a:rPr>
              <a:t>Space</a:t>
            </a:r>
          </a:p>
        </p:txBody>
      </p:sp>
    </p:spTree>
    <p:extLst>
      <p:ext uri="{BB962C8B-B14F-4D97-AF65-F5344CB8AC3E}">
        <p14:creationId xmlns:p14="http://schemas.microsoft.com/office/powerpoint/2010/main" val="3204020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9746" y="32658"/>
            <a:ext cx="9144000" cy="639763"/>
          </a:xfrm>
        </p:spPr>
        <p:txBody>
          <a:bodyPr>
            <a:normAutofit/>
          </a:bodyPr>
          <a:lstStyle/>
          <a:p>
            <a:r>
              <a:rPr lang="en-US" altLang="en-US" sz="3600" dirty="0">
                <a:latin typeface="+mn-lt"/>
              </a:rPr>
              <a:t>Conventional Techniques to Identify a Person</a:t>
            </a:r>
          </a:p>
        </p:txBody>
      </p:sp>
      <p:sp>
        <p:nvSpPr>
          <p:cNvPr id="3075" name="Rectangle 3"/>
          <p:cNvSpPr>
            <a:spLocks noGrp="1" noChangeArrowheads="1"/>
          </p:cNvSpPr>
          <p:nvPr>
            <p:ph type="body" idx="1"/>
          </p:nvPr>
        </p:nvSpPr>
        <p:spPr>
          <a:xfrm>
            <a:off x="381000" y="642254"/>
            <a:ext cx="8229600" cy="5791200"/>
          </a:xfrm>
        </p:spPr>
        <p:txBody>
          <a:bodyPr>
            <a:normAutofit fontScale="85000" lnSpcReduction="20000"/>
          </a:bodyPr>
          <a:lstStyle/>
          <a:p>
            <a:pPr>
              <a:lnSpc>
                <a:spcPct val="90000"/>
              </a:lnSpc>
            </a:pPr>
            <a:endParaRPr lang="en-US" altLang="en-US" sz="2400" dirty="0"/>
          </a:p>
          <a:p>
            <a:pPr>
              <a:lnSpc>
                <a:spcPct val="90000"/>
              </a:lnSpc>
            </a:pPr>
            <a:r>
              <a:rPr lang="en-US" altLang="en-US" dirty="0"/>
              <a:t>Using bio-metric identification – Photograph, IRIS, Finger Prints, Hand Geometry etc.</a:t>
            </a:r>
          </a:p>
          <a:p>
            <a:pPr>
              <a:lnSpc>
                <a:spcPct val="90000"/>
              </a:lnSpc>
              <a:buFontTx/>
              <a:buNone/>
            </a:pPr>
            <a:endParaRPr lang="en-US" altLang="en-US" dirty="0"/>
          </a:p>
          <a:p>
            <a:pPr>
              <a:lnSpc>
                <a:spcPct val="90000"/>
              </a:lnSpc>
            </a:pPr>
            <a:r>
              <a:rPr lang="en-US" altLang="en-US" dirty="0"/>
              <a:t>Using digital information – Passwords, OTP, Session Passwords, Time Window Based Passwords etc</a:t>
            </a:r>
            <a:r>
              <a:rPr lang="en-US" altLang="en-US" dirty="0" smtClean="0"/>
              <a:t>.</a:t>
            </a:r>
          </a:p>
          <a:p>
            <a:pPr marL="0" indent="0">
              <a:lnSpc>
                <a:spcPct val="90000"/>
              </a:lnSpc>
              <a:buNone/>
            </a:pPr>
            <a:endParaRPr lang="en-US" altLang="en-US" dirty="0" smtClean="0"/>
          </a:p>
          <a:p>
            <a:pPr>
              <a:lnSpc>
                <a:spcPct val="90000"/>
              </a:lnSpc>
            </a:pPr>
            <a:r>
              <a:rPr lang="en-US" altLang="en-US" dirty="0" smtClean="0"/>
              <a:t>Ensuring human presence – Identify picture, use CAPTCHA, disintegrate passwords</a:t>
            </a:r>
            <a:r>
              <a:rPr lang="en-US" altLang="en-US" dirty="0"/>
              <a:t> </a:t>
            </a:r>
            <a:r>
              <a:rPr lang="en-US" altLang="en-US" dirty="0" smtClean="0"/>
              <a:t>etc.</a:t>
            </a:r>
            <a:endParaRPr lang="en-US" altLang="en-US" dirty="0"/>
          </a:p>
          <a:p>
            <a:pPr>
              <a:lnSpc>
                <a:spcPct val="90000"/>
              </a:lnSpc>
            </a:pPr>
            <a:endParaRPr lang="en-US" altLang="en-US" dirty="0"/>
          </a:p>
          <a:p>
            <a:pPr>
              <a:lnSpc>
                <a:spcPct val="90000"/>
              </a:lnSpc>
              <a:buFontTx/>
              <a:buNone/>
            </a:pPr>
            <a:r>
              <a:rPr lang="en-US" altLang="en-US" dirty="0" smtClean="0">
                <a:solidFill>
                  <a:srgbClr val="FF0000"/>
                </a:solidFill>
              </a:rPr>
              <a:t>Limitations</a:t>
            </a:r>
            <a:endParaRPr lang="en-US" altLang="en-US" dirty="0">
              <a:solidFill>
                <a:srgbClr val="FF0000"/>
              </a:solidFill>
            </a:endParaRPr>
          </a:p>
          <a:p>
            <a:pPr>
              <a:lnSpc>
                <a:spcPct val="90000"/>
              </a:lnSpc>
              <a:buFontTx/>
              <a:buNone/>
            </a:pPr>
            <a:endParaRPr lang="en-US" altLang="en-US" dirty="0"/>
          </a:p>
          <a:p>
            <a:pPr lvl="1"/>
            <a:r>
              <a:rPr lang="en-US" altLang="en-US" sz="2800" dirty="0">
                <a:solidFill>
                  <a:srgbClr val="0070C0"/>
                </a:solidFill>
              </a:rPr>
              <a:t>Breakable</a:t>
            </a:r>
          </a:p>
          <a:p>
            <a:pPr lvl="1"/>
            <a:r>
              <a:rPr lang="en-US" altLang="en-US" sz="2800" dirty="0">
                <a:solidFill>
                  <a:srgbClr val="0070C0"/>
                </a:solidFill>
              </a:rPr>
              <a:t>Vulnerable to theft</a:t>
            </a:r>
          </a:p>
          <a:p>
            <a:pPr lvl="1"/>
            <a:r>
              <a:rPr lang="en-US" altLang="en-US" sz="2800" dirty="0">
                <a:solidFill>
                  <a:srgbClr val="0070C0"/>
                </a:solidFill>
              </a:rPr>
              <a:t>Need additional infrastructure (for bio-metric verification)</a:t>
            </a:r>
          </a:p>
          <a:p>
            <a:pPr lvl="1"/>
            <a:r>
              <a:rPr lang="en-US" altLang="en-US" sz="2800" dirty="0">
                <a:solidFill>
                  <a:srgbClr val="0070C0"/>
                </a:solidFill>
              </a:rPr>
              <a:t>Not impeccable</a:t>
            </a:r>
          </a:p>
        </p:txBody>
      </p:sp>
    </p:spTree>
    <p:extLst>
      <p:ext uri="{BB962C8B-B14F-4D97-AF65-F5344CB8AC3E}">
        <p14:creationId xmlns:p14="http://schemas.microsoft.com/office/powerpoint/2010/main" val="492382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0998" y="152400"/>
            <a:ext cx="8229600" cy="715963"/>
          </a:xfrm>
        </p:spPr>
        <p:txBody>
          <a:bodyPr>
            <a:normAutofit/>
          </a:bodyPr>
          <a:lstStyle/>
          <a:p>
            <a:r>
              <a:rPr lang="en-US" altLang="en-US" sz="3600" dirty="0">
                <a:latin typeface="+mn-lt"/>
              </a:rPr>
              <a:t>Cognitive OTP</a:t>
            </a:r>
          </a:p>
        </p:txBody>
      </p:sp>
      <p:sp>
        <p:nvSpPr>
          <p:cNvPr id="5123" name="Rectangle 3"/>
          <p:cNvSpPr>
            <a:spLocks noGrp="1" noChangeArrowheads="1"/>
          </p:cNvSpPr>
          <p:nvPr>
            <p:ph type="body" idx="1"/>
          </p:nvPr>
        </p:nvSpPr>
        <p:spPr>
          <a:xfrm>
            <a:off x="381000" y="1295400"/>
            <a:ext cx="8229600" cy="5257800"/>
          </a:xfrm>
        </p:spPr>
        <p:txBody>
          <a:bodyPr/>
          <a:lstStyle/>
          <a:p>
            <a:r>
              <a:rPr lang="en-US" altLang="en-US" sz="2400" dirty="0"/>
              <a:t>Assimilation of CAPTCHA, OTP and a user defined / user selected function</a:t>
            </a:r>
          </a:p>
          <a:p>
            <a:pPr>
              <a:buFontTx/>
              <a:buNone/>
            </a:pPr>
            <a:endParaRPr lang="en-US" altLang="en-US" sz="2400" dirty="0"/>
          </a:p>
          <a:p>
            <a:r>
              <a:rPr lang="en-US" altLang="en-US" sz="2400" dirty="0"/>
              <a:t>User produce a ‘Cognitive OTP’ by applying self defined function</a:t>
            </a:r>
          </a:p>
          <a:p>
            <a:pPr>
              <a:buFontTx/>
              <a:buNone/>
            </a:pPr>
            <a:endParaRPr lang="en-US" altLang="en-US" sz="2400" dirty="0"/>
          </a:p>
          <a:p>
            <a:r>
              <a:rPr lang="en-US" altLang="en-US" sz="2400" dirty="0"/>
              <a:t>User defined function pre-communicated to Authentication Server</a:t>
            </a:r>
          </a:p>
          <a:p>
            <a:pPr>
              <a:buFontTx/>
              <a:buNone/>
            </a:pPr>
            <a:endParaRPr lang="en-US" altLang="en-US" sz="2400" dirty="0"/>
          </a:p>
          <a:p>
            <a:r>
              <a:rPr lang="en-US" altLang="en-US" sz="2400" dirty="0"/>
              <a:t>Verification by Authentication Server</a:t>
            </a:r>
          </a:p>
        </p:txBody>
      </p:sp>
    </p:spTree>
    <p:extLst>
      <p:ext uri="{BB962C8B-B14F-4D97-AF65-F5344CB8AC3E}">
        <p14:creationId xmlns:p14="http://schemas.microsoft.com/office/powerpoint/2010/main" val="1512231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2" y="67804"/>
            <a:ext cx="8991600" cy="1143000"/>
          </a:xfrm>
        </p:spPr>
        <p:txBody>
          <a:bodyPr>
            <a:normAutofit/>
          </a:bodyPr>
          <a:lstStyle/>
          <a:p>
            <a:r>
              <a:rPr lang="en-US" altLang="en-US" sz="3600" dirty="0">
                <a:latin typeface="+mn-lt"/>
              </a:rPr>
              <a:t>Simplified Steps for Identification of a Person in Cyber Space</a:t>
            </a:r>
          </a:p>
        </p:txBody>
      </p:sp>
      <p:sp>
        <p:nvSpPr>
          <p:cNvPr id="8195" name="Rectangle 3"/>
          <p:cNvSpPr>
            <a:spLocks noGrp="1" noChangeArrowheads="1"/>
          </p:cNvSpPr>
          <p:nvPr>
            <p:ph type="body" idx="1"/>
          </p:nvPr>
        </p:nvSpPr>
        <p:spPr>
          <a:xfrm>
            <a:off x="457200" y="1905000"/>
            <a:ext cx="8229600" cy="3886200"/>
          </a:xfrm>
        </p:spPr>
        <p:txBody>
          <a:bodyPr/>
          <a:lstStyle/>
          <a:p>
            <a:pPr>
              <a:lnSpc>
                <a:spcPct val="80000"/>
              </a:lnSpc>
            </a:pPr>
            <a:r>
              <a:rPr lang="en-US" altLang="en-US" sz="2400" dirty="0"/>
              <a:t>Application Server sends a OTP through a CAPTCHA to User and also the Authentication Server</a:t>
            </a:r>
          </a:p>
          <a:p>
            <a:pPr>
              <a:lnSpc>
                <a:spcPct val="80000"/>
              </a:lnSpc>
              <a:buFontTx/>
              <a:buNone/>
            </a:pPr>
            <a:endParaRPr lang="en-US" altLang="en-US" sz="2400" dirty="0"/>
          </a:p>
          <a:p>
            <a:pPr>
              <a:lnSpc>
                <a:spcPct val="80000"/>
              </a:lnSpc>
            </a:pPr>
            <a:r>
              <a:rPr lang="en-US" altLang="en-US" sz="2400" dirty="0"/>
              <a:t>User generates ‘Cognitive OTP’ by applying his/her function</a:t>
            </a:r>
          </a:p>
          <a:p>
            <a:pPr>
              <a:lnSpc>
                <a:spcPct val="80000"/>
              </a:lnSpc>
              <a:buFontTx/>
              <a:buNone/>
            </a:pPr>
            <a:endParaRPr lang="en-US" altLang="en-US" sz="2400" dirty="0"/>
          </a:p>
          <a:p>
            <a:pPr>
              <a:lnSpc>
                <a:spcPct val="80000"/>
              </a:lnSpc>
            </a:pPr>
            <a:r>
              <a:rPr lang="en-US" altLang="en-US" sz="2400" dirty="0"/>
              <a:t>‘Cognitive OTP’ is sent to Authentication Server</a:t>
            </a:r>
          </a:p>
          <a:p>
            <a:pPr>
              <a:lnSpc>
                <a:spcPct val="80000"/>
              </a:lnSpc>
              <a:buFontTx/>
              <a:buNone/>
            </a:pPr>
            <a:endParaRPr lang="en-US" altLang="en-US" sz="2400" dirty="0"/>
          </a:p>
          <a:p>
            <a:pPr>
              <a:lnSpc>
                <a:spcPct val="80000"/>
              </a:lnSpc>
            </a:pPr>
            <a:r>
              <a:rPr lang="en-US" altLang="en-US" sz="2400" dirty="0"/>
              <a:t>Authentication Server verifies and communicates ‘Success’ or ‘Failure’ to the Application Server</a:t>
            </a:r>
          </a:p>
        </p:txBody>
      </p:sp>
    </p:spTree>
    <p:extLst>
      <p:ext uri="{BB962C8B-B14F-4D97-AF65-F5344CB8AC3E}">
        <p14:creationId xmlns:p14="http://schemas.microsoft.com/office/powerpoint/2010/main" val="914338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304800" y="228600"/>
            <a:ext cx="8534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Simplified Depiction of ‘Cognitive OTP’ Based Authentication Scheme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11" y="1217876"/>
            <a:ext cx="8301945" cy="523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8900000">
            <a:off x="1750319" y="3683681"/>
            <a:ext cx="1562031" cy="307777"/>
          </a:xfrm>
          <a:prstGeom prst="rect">
            <a:avLst/>
          </a:prstGeom>
          <a:noFill/>
        </p:spPr>
        <p:txBody>
          <a:bodyPr wrap="none" rtlCol="0">
            <a:spAutoFit/>
          </a:bodyPr>
          <a:lstStyle/>
          <a:p>
            <a:r>
              <a:rPr lang="en-US" sz="1400" dirty="0" smtClean="0"/>
              <a:t>1. OTP in CAPTCHA</a:t>
            </a:r>
            <a:endParaRPr lang="en-US" sz="1400" dirty="0"/>
          </a:p>
        </p:txBody>
      </p:sp>
      <p:cxnSp>
        <p:nvCxnSpPr>
          <p:cNvPr id="4" name="Straight Arrow Connector 3"/>
          <p:cNvCxnSpPr/>
          <p:nvPr/>
        </p:nvCxnSpPr>
        <p:spPr>
          <a:xfrm flipH="1">
            <a:off x="1982437" y="3311680"/>
            <a:ext cx="1370363" cy="1370364"/>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44067" y="3412067"/>
            <a:ext cx="1447800" cy="1269977"/>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2551669">
            <a:off x="5949167" y="3734483"/>
            <a:ext cx="655949" cy="307777"/>
          </a:xfrm>
          <a:prstGeom prst="rect">
            <a:avLst/>
          </a:prstGeom>
          <a:noFill/>
        </p:spPr>
        <p:txBody>
          <a:bodyPr wrap="none" rtlCol="0">
            <a:spAutoFit/>
          </a:bodyPr>
          <a:lstStyle/>
          <a:p>
            <a:r>
              <a:rPr lang="en-US" sz="1400" dirty="0" smtClean="0"/>
              <a:t>2. OTP</a:t>
            </a:r>
            <a:endParaRPr lang="en-US" sz="1400" dirty="0"/>
          </a:p>
        </p:txBody>
      </p:sp>
      <p:cxnSp>
        <p:nvCxnSpPr>
          <p:cNvPr id="5" name="Straight Arrow Connector 4"/>
          <p:cNvCxnSpPr/>
          <p:nvPr/>
        </p:nvCxnSpPr>
        <p:spPr>
          <a:xfrm>
            <a:off x="2895600" y="5376324"/>
            <a:ext cx="266700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887122" y="5435595"/>
            <a:ext cx="2725424" cy="523220"/>
          </a:xfrm>
          <a:prstGeom prst="rect">
            <a:avLst/>
          </a:prstGeom>
          <a:noFill/>
        </p:spPr>
        <p:txBody>
          <a:bodyPr wrap="square" rtlCol="0">
            <a:spAutoFit/>
          </a:bodyPr>
          <a:lstStyle/>
          <a:p>
            <a:pPr algn="ctr"/>
            <a:r>
              <a:rPr lang="en-US" sz="1400" dirty="0" smtClean="0"/>
              <a:t>3. Cognitive OTP = </a:t>
            </a:r>
            <a:r>
              <a:rPr lang="en-US" sz="1400" dirty="0" err="1" smtClean="0">
                <a:latin typeface="Monotype Corsiva" pitchFamily="66" charset="0"/>
              </a:rPr>
              <a:t>fn</a:t>
            </a:r>
            <a:r>
              <a:rPr lang="en-US" sz="1400" dirty="0" smtClean="0"/>
              <a:t> (OTP)</a:t>
            </a:r>
          </a:p>
          <a:p>
            <a:pPr algn="ctr"/>
            <a:r>
              <a:rPr lang="en-US" sz="1400" i="1" dirty="0" err="1">
                <a:latin typeface="Monotype Corsiva" pitchFamily="66" charset="0"/>
              </a:rPr>
              <a:t>f</a:t>
            </a:r>
            <a:r>
              <a:rPr lang="en-US" sz="1400" i="1" dirty="0" err="1" smtClean="0">
                <a:latin typeface="Monotype Corsiva" pitchFamily="66" charset="0"/>
              </a:rPr>
              <a:t>n</a:t>
            </a:r>
            <a:r>
              <a:rPr lang="en-US" sz="1400" i="1" dirty="0" smtClean="0">
                <a:latin typeface="Monotype Corsiva" pitchFamily="66" charset="0"/>
              </a:rPr>
              <a:t> </a:t>
            </a:r>
            <a:r>
              <a:rPr lang="en-US" sz="1400" i="1" dirty="0" smtClean="0"/>
              <a:t>: User Defined Function </a:t>
            </a:r>
            <a:endParaRPr lang="en-US" sz="1400" i="1" dirty="0"/>
          </a:p>
        </p:txBody>
      </p:sp>
      <p:cxnSp>
        <p:nvCxnSpPr>
          <p:cNvPr id="8" name="Straight Arrow Connector 7"/>
          <p:cNvCxnSpPr/>
          <p:nvPr/>
        </p:nvCxnSpPr>
        <p:spPr>
          <a:xfrm flipH="1" flipV="1">
            <a:off x="5274733" y="3606800"/>
            <a:ext cx="1387593" cy="121920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2513984">
            <a:off x="4701549" y="4096380"/>
            <a:ext cx="2109873" cy="307777"/>
          </a:xfrm>
          <a:prstGeom prst="rect">
            <a:avLst/>
          </a:prstGeom>
          <a:noFill/>
        </p:spPr>
        <p:txBody>
          <a:bodyPr wrap="none" rtlCol="0">
            <a:spAutoFit/>
          </a:bodyPr>
          <a:lstStyle/>
          <a:p>
            <a:r>
              <a:rPr lang="en-US" sz="1400" dirty="0" smtClean="0"/>
              <a:t>4. Authentication Decision</a:t>
            </a:r>
            <a:endParaRPr lang="en-US" sz="1400" dirty="0"/>
          </a:p>
        </p:txBody>
      </p:sp>
    </p:spTree>
    <p:extLst>
      <p:ext uri="{BB962C8B-B14F-4D97-AF65-F5344CB8AC3E}">
        <p14:creationId xmlns:p14="http://schemas.microsoft.com/office/powerpoint/2010/main" val="138788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500"/>
                                        <p:tgtEl>
                                          <p:spTgt spid="16"/>
                                        </p:tgtEl>
                                      </p:cBhvr>
                                    </p:animEffect>
                                  </p:childTnLst>
                                </p:cTn>
                              </p:par>
                              <p:par>
                                <p:cTn id="16" presetID="18" presetClass="entr" presetSubtype="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strips(downRigh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9"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upLeft)">
                                      <p:cBhvr>
                                        <p:cTn id="31" dur="500"/>
                                        <p:tgtEl>
                                          <p:spTgt spid="8"/>
                                        </p:tgtEl>
                                      </p:cBhvr>
                                    </p:animEffect>
                                  </p:childTnLst>
                                </p:cTn>
                              </p:par>
                              <p:par>
                                <p:cTn id="32" presetID="18" presetClass="entr" presetSubtype="9"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up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5050" y="32654"/>
            <a:ext cx="8229600" cy="639763"/>
          </a:xfrm>
        </p:spPr>
        <p:txBody>
          <a:bodyPr>
            <a:normAutofit/>
          </a:bodyPr>
          <a:lstStyle/>
          <a:p>
            <a:r>
              <a:rPr lang="en-US" altLang="en-US" sz="3600" dirty="0" smtClean="0">
                <a:latin typeface="+mn-lt"/>
              </a:rPr>
              <a:t>Summarily….</a:t>
            </a:r>
            <a:endParaRPr lang="en-US" altLang="en-US" sz="3600" dirty="0">
              <a:latin typeface="+mn-lt"/>
            </a:endParaRPr>
          </a:p>
        </p:txBody>
      </p:sp>
      <p:sp>
        <p:nvSpPr>
          <p:cNvPr id="6147" name="Rectangle 3"/>
          <p:cNvSpPr>
            <a:spLocks noGrp="1" noChangeArrowheads="1"/>
          </p:cNvSpPr>
          <p:nvPr>
            <p:ph type="body" idx="1"/>
          </p:nvPr>
        </p:nvSpPr>
        <p:spPr>
          <a:xfrm>
            <a:off x="457200" y="849080"/>
            <a:ext cx="8229600" cy="5834749"/>
          </a:xfrm>
        </p:spPr>
        <p:txBody>
          <a:bodyPr>
            <a:noAutofit/>
          </a:bodyPr>
          <a:lstStyle/>
          <a:p>
            <a:pPr>
              <a:lnSpc>
                <a:spcPct val="90000"/>
              </a:lnSpc>
            </a:pPr>
            <a:r>
              <a:rPr lang="en-US" altLang="en-US" sz="2400" dirty="0"/>
              <a:t>CAPTCHA ensures human at user end</a:t>
            </a:r>
          </a:p>
          <a:p>
            <a:pPr>
              <a:lnSpc>
                <a:spcPct val="90000"/>
              </a:lnSpc>
              <a:buFontTx/>
              <a:buNone/>
            </a:pPr>
            <a:endParaRPr lang="en-US" altLang="en-US" sz="2400" dirty="0"/>
          </a:p>
          <a:p>
            <a:pPr>
              <a:lnSpc>
                <a:spcPct val="90000"/>
              </a:lnSpc>
            </a:pPr>
            <a:r>
              <a:rPr lang="en-US" altLang="en-US" sz="2400" dirty="0"/>
              <a:t>OTP adds randomization</a:t>
            </a:r>
          </a:p>
          <a:p>
            <a:pPr>
              <a:lnSpc>
                <a:spcPct val="90000"/>
              </a:lnSpc>
              <a:buFontTx/>
              <a:buNone/>
            </a:pPr>
            <a:endParaRPr lang="en-US" altLang="en-US" sz="2400" dirty="0"/>
          </a:p>
          <a:p>
            <a:pPr>
              <a:lnSpc>
                <a:spcPct val="90000"/>
              </a:lnSpc>
            </a:pPr>
            <a:r>
              <a:rPr lang="en-US" altLang="en-US" sz="2400" dirty="0"/>
              <a:t>Function – User defined</a:t>
            </a:r>
          </a:p>
          <a:p>
            <a:pPr>
              <a:lnSpc>
                <a:spcPct val="90000"/>
              </a:lnSpc>
              <a:buFontTx/>
              <a:buNone/>
            </a:pPr>
            <a:endParaRPr lang="en-US" altLang="en-US" sz="2400" dirty="0"/>
          </a:p>
          <a:p>
            <a:pPr>
              <a:lnSpc>
                <a:spcPct val="90000"/>
              </a:lnSpc>
            </a:pPr>
            <a:r>
              <a:rPr lang="en-US" altLang="en-US" sz="2400" dirty="0"/>
              <a:t>User uses brain (neurons!) adding bio-metric dimension to produce ‘Cognitive OTP’</a:t>
            </a:r>
          </a:p>
          <a:p>
            <a:pPr>
              <a:lnSpc>
                <a:spcPct val="90000"/>
              </a:lnSpc>
              <a:buFontTx/>
              <a:buNone/>
            </a:pPr>
            <a:endParaRPr lang="en-US" altLang="en-US" sz="2400" dirty="0"/>
          </a:p>
          <a:p>
            <a:pPr>
              <a:lnSpc>
                <a:spcPct val="90000"/>
              </a:lnSpc>
            </a:pPr>
            <a:r>
              <a:rPr lang="en-US" altLang="en-US" sz="2400" dirty="0"/>
              <a:t>Scheme can be implemented with three players: </a:t>
            </a:r>
          </a:p>
          <a:p>
            <a:pPr>
              <a:lnSpc>
                <a:spcPct val="90000"/>
              </a:lnSpc>
              <a:buFontTx/>
              <a:buNone/>
            </a:pPr>
            <a:r>
              <a:rPr lang="en-US" altLang="en-US" sz="2400" dirty="0"/>
              <a:t>		User (person to be identified)</a:t>
            </a:r>
          </a:p>
          <a:p>
            <a:pPr>
              <a:lnSpc>
                <a:spcPct val="90000"/>
              </a:lnSpc>
              <a:buFontTx/>
              <a:buNone/>
            </a:pPr>
            <a:r>
              <a:rPr lang="en-US" altLang="en-US" sz="2400" dirty="0"/>
              <a:t>		Application Server</a:t>
            </a:r>
          </a:p>
          <a:p>
            <a:pPr>
              <a:lnSpc>
                <a:spcPct val="90000"/>
              </a:lnSpc>
              <a:buFontTx/>
              <a:buNone/>
            </a:pPr>
            <a:r>
              <a:rPr lang="en-US" altLang="en-US" sz="2400" dirty="0"/>
              <a:t>		Authentication Server</a:t>
            </a:r>
          </a:p>
        </p:txBody>
      </p:sp>
    </p:spTree>
    <p:extLst>
      <p:ext uri="{BB962C8B-B14F-4D97-AF65-F5344CB8AC3E}">
        <p14:creationId xmlns:p14="http://schemas.microsoft.com/office/powerpoint/2010/main" val="2899849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10" y="-4997"/>
            <a:ext cx="7886700" cy="843188"/>
          </a:xfrm>
        </p:spPr>
        <p:txBody>
          <a:bodyPr>
            <a:normAutofit/>
          </a:bodyPr>
          <a:lstStyle/>
          <a:p>
            <a:r>
              <a:rPr lang="en-IN" sz="3600" dirty="0" smtClean="0">
                <a:latin typeface="+mn-lt"/>
              </a:rPr>
              <a:t>First reporting:</a:t>
            </a:r>
            <a:endParaRPr lang="en-IN" sz="3600" dirty="0">
              <a:latin typeface="+mn-lt"/>
            </a:endParaRPr>
          </a:p>
        </p:txBody>
      </p:sp>
      <p:sp>
        <p:nvSpPr>
          <p:cNvPr id="3" name="Content Placeholder 2"/>
          <p:cNvSpPr>
            <a:spLocks noGrp="1"/>
          </p:cNvSpPr>
          <p:nvPr>
            <p:ph idx="1"/>
          </p:nvPr>
        </p:nvSpPr>
        <p:spPr>
          <a:xfrm>
            <a:off x="628650" y="1063604"/>
            <a:ext cx="7886700" cy="5424285"/>
          </a:xfrm>
        </p:spPr>
        <p:txBody>
          <a:bodyPr>
            <a:noAutofit/>
          </a:bodyPr>
          <a:lstStyle/>
          <a:p>
            <a:pPr marL="0" indent="0">
              <a:buNone/>
            </a:pPr>
            <a:r>
              <a:rPr lang="en-IN" sz="2400" dirty="0" err="1" smtClean="0"/>
              <a:t>Rawat</a:t>
            </a:r>
            <a:r>
              <a:rPr lang="en-IN" sz="2400" dirty="0" smtClean="0"/>
              <a:t> A.</a:t>
            </a:r>
          </a:p>
          <a:p>
            <a:pPr marL="0" indent="0">
              <a:buNone/>
            </a:pPr>
            <a:r>
              <a:rPr lang="en-IN" sz="2400" dirty="0" smtClean="0"/>
              <a:t>Cognitive </a:t>
            </a:r>
            <a:r>
              <a:rPr lang="en-IN" sz="2400" dirty="0"/>
              <a:t>OTP-novel technique to establish identity of a person (human) in cyber space </a:t>
            </a:r>
            <a:endParaRPr lang="en-IN" sz="2400" dirty="0" smtClean="0"/>
          </a:p>
          <a:p>
            <a:pPr marL="0" indent="0">
              <a:buNone/>
            </a:pPr>
            <a:r>
              <a:rPr lang="en-IN" sz="2400" b="1" dirty="0" smtClean="0"/>
              <a:t>28</a:t>
            </a:r>
            <a:r>
              <a:rPr lang="en-IN" sz="2400" b="1" baseline="30000" dirty="0" smtClean="0"/>
              <a:t>th</a:t>
            </a:r>
            <a:r>
              <a:rPr lang="en-IN" sz="2400" b="1" dirty="0" smtClean="0"/>
              <a:t> </a:t>
            </a:r>
            <a:r>
              <a:rPr lang="en-IN" sz="2400" b="1" dirty="0" err="1"/>
              <a:t>NORDUnet</a:t>
            </a:r>
            <a:r>
              <a:rPr lang="en-IN" sz="2400" b="1" dirty="0"/>
              <a:t> </a:t>
            </a:r>
            <a:r>
              <a:rPr lang="en-IN" sz="2400" b="1" dirty="0" smtClean="0"/>
              <a:t>Conference</a:t>
            </a:r>
          </a:p>
          <a:p>
            <a:pPr marL="0" indent="0">
              <a:buNone/>
            </a:pPr>
            <a:r>
              <a:rPr lang="en-IN" sz="2400" dirty="0" smtClean="0"/>
              <a:t>Uppsala </a:t>
            </a:r>
            <a:r>
              <a:rPr lang="en-IN" sz="2400" dirty="0"/>
              <a:t>University, Sweden, Sep., 23-25, 2014 </a:t>
            </a:r>
            <a:endParaRPr lang="en-IN" sz="2400" dirty="0" smtClean="0"/>
          </a:p>
          <a:p>
            <a:pPr marL="0" indent="0">
              <a:buNone/>
            </a:pPr>
            <a:endParaRPr lang="en-IN" sz="2400" dirty="0" smtClean="0"/>
          </a:p>
          <a:p>
            <a:pPr marL="0" indent="0">
              <a:buNone/>
            </a:pPr>
            <a:r>
              <a:rPr lang="en-IN" sz="2400" dirty="0" err="1" smtClean="0"/>
              <a:t>Rawat</a:t>
            </a:r>
            <a:r>
              <a:rPr lang="en-IN" sz="2400" dirty="0" smtClean="0"/>
              <a:t> A.</a:t>
            </a:r>
            <a:r>
              <a:rPr lang="en-IN" sz="2400" dirty="0"/>
              <a:t/>
            </a:r>
            <a:br>
              <a:rPr lang="en-IN" sz="2400" dirty="0"/>
            </a:br>
            <a:r>
              <a:rPr lang="en-IN" sz="2400" dirty="0"/>
              <a:t>User Authentication using Cognitive OTP </a:t>
            </a:r>
            <a:endParaRPr lang="en-IN" sz="2400" dirty="0" smtClean="0"/>
          </a:p>
          <a:p>
            <a:pPr marL="0" indent="0">
              <a:buNone/>
            </a:pPr>
            <a:r>
              <a:rPr lang="en-IN" sz="2400" b="1" dirty="0" smtClean="0"/>
              <a:t>International </a:t>
            </a:r>
            <a:r>
              <a:rPr lang="en-IN" sz="2400" b="1" dirty="0"/>
              <a:t>Conference on Computer Security in a Nuclear </a:t>
            </a:r>
            <a:r>
              <a:rPr lang="en-IN" sz="2400" b="1" dirty="0" smtClean="0"/>
              <a:t>World</a:t>
            </a:r>
            <a:endParaRPr lang="en-IN" sz="2400" dirty="0" smtClean="0"/>
          </a:p>
          <a:p>
            <a:pPr marL="0" indent="0">
              <a:buNone/>
            </a:pPr>
            <a:r>
              <a:rPr lang="en-IN" sz="2400" dirty="0" smtClean="0"/>
              <a:t>IAEA</a:t>
            </a:r>
            <a:r>
              <a:rPr lang="en-IN" sz="2400" dirty="0"/>
              <a:t>, Vienna, Austria, Jun., 1-5, 2015 </a:t>
            </a:r>
            <a:endParaRPr lang="en-IN" sz="2400" b="1" dirty="0"/>
          </a:p>
        </p:txBody>
      </p:sp>
    </p:spTree>
    <p:extLst>
      <p:ext uri="{BB962C8B-B14F-4D97-AF65-F5344CB8AC3E}">
        <p14:creationId xmlns:p14="http://schemas.microsoft.com/office/powerpoint/2010/main" val="4280401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365126"/>
            <a:ext cx="8817429" cy="5567588"/>
          </a:xfrm>
        </p:spPr>
        <p:txBody>
          <a:bodyPr>
            <a:normAutofit/>
          </a:bodyPr>
          <a:lstStyle/>
          <a:p>
            <a:pPr algn="ctr"/>
            <a:r>
              <a:rPr lang="en-IN" sz="3600" b="1" dirty="0" smtClean="0">
                <a:latin typeface="+mn-lt"/>
              </a:rPr>
              <a:t>Network Related Problems</a:t>
            </a:r>
            <a:br>
              <a:rPr lang="en-IN" sz="3600" b="1" dirty="0" smtClean="0">
                <a:latin typeface="+mn-lt"/>
              </a:rPr>
            </a:br>
            <a:r>
              <a:rPr lang="en-IN" sz="3200" dirty="0" smtClean="0">
                <a:latin typeface="+mn-lt"/>
              </a:rPr>
              <a:t> </a:t>
            </a:r>
            <a:br>
              <a:rPr lang="en-IN" sz="3200" dirty="0" smtClean="0">
                <a:latin typeface="+mn-lt"/>
              </a:rPr>
            </a:br>
            <a:r>
              <a:rPr lang="en-IN" sz="3200" b="1" dirty="0" smtClean="0">
                <a:solidFill>
                  <a:srgbClr val="FF0000"/>
                </a:solidFill>
                <a:latin typeface="+mn-lt"/>
              </a:rPr>
              <a:t>Being explored for possible deeper investigation</a:t>
            </a:r>
            <a:br>
              <a:rPr lang="en-IN" sz="3200" b="1" dirty="0" smtClean="0">
                <a:solidFill>
                  <a:srgbClr val="FF0000"/>
                </a:solidFill>
                <a:latin typeface="+mn-lt"/>
              </a:rPr>
            </a:br>
            <a:endParaRPr lang="en-IN" sz="3200" b="1" dirty="0">
              <a:solidFill>
                <a:srgbClr val="FF0000"/>
              </a:solidFill>
              <a:latin typeface="+mn-lt"/>
            </a:endParaRPr>
          </a:p>
        </p:txBody>
      </p:sp>
    </p:spTree>
    <p:extLst>
      <p:ext uri="{BB962C8B-B14F-4D97-AF65-F5344CB8AC3E}">
        <p14:creationId xmlns:p14="http://schemas.microsoft.com/office/powerpoint/2010/main" val="4148343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72" y="12017"/>
            <a:ext cx="9133128" cy="717322"/>
          </a:xfrm>
        </p:spPr>
        <p:txBody>
          <a:bodyPr>
            <a:noAutofit/>
          </a:bodyPr>
          <a:lstStyle/>
          <a:p>
            <a:pPr algn="l"/>
            <a:r>
              <a:rPr lang="en-IN" sz="3600" dirty="0" smtClean="0">
                <a:latin typeface="+mn-lt"/>
              </a:rPr>
              <a:t>Outline</a:t>
            </a:r>
            <a:endParaRPr lang="en-IN" sz="3600" dirty="0">
              <a:latin typeface="+mn-lt"/>
            </a:endParaRPr>
          </a:p>
        </p:txBody>
      </p:sp>
      <p:sp>
        <p:nvSpPr>
          <p:cNvPr id="3" name="Subtitle 2"/>
          <p:cNvSpPr>
            <a:spLocks noGrp="1"/>
          </p:cNvSpPr>
          <p:nvPr>
            <p:ph type="subTitle" idx="1"/>
          </p:nvPr>
        </p:nvSpPr>
        <p:spPr>
          <a:xfrm>
            <a:off x="555173" y="1034143"/>
            <a:ext cx="8077198" cy="5301343"/>
          </a:xfrm>
        </p:spPr>
        <p:txBody>
          <a:bodyPr>
            <a:normAutofit/>
          </a:bodyPr>
          <a:lstStyle/>
          <a:p>
            <a:pPr marL="342900" indent="-342900" algn="l">
              <a:buFont typeface="Arial" pitchFamily="34" charset="0"/>
              <a:buChar char="•"/>
            </a:pPr>
            <a:r>
              <a:rPr lang="en-IN" dirty="0" smtClean="0"/>
              <a:t>What am I going to attempt in this talk?</a:t>
            </a:r>
          </a:p>
          <a:p>
            <a:pPr marL="342900" indent="-342900" algn="l">
              <a:buFont typeface="Arial" pitchFamily="34" charset="0"/>
              <a:buChar char="•"/>
            </a:pPr>
            <a:endParaRPr lang="en-IN" dirty="0" smtClean="0"/>
          </a:p>
          <a:p>
            <a:pPr marL="342900" indent="-342900" algn="l">
              <a:buFont typeface="Arial" pitchFamily="34" charset="0"/>
              <a:buChar char="•"/>
            </a:pPr>
            <a:r>
              <a:rPr lang="en-IN" dirty="0" smtClean="0"/>
              <a:t>Talk about some practical implementations</a:t>
            </a:r>
          </a:p>
          <a:p>
            <a:pPr marL="800100" lvl="1" indent="-342900" algn="l">
              <a:buFont typeface="Wingdings" pitchFamily="2" charset="2"/>
              <a:buChar char="§"/>
            </a:pPr>
            <a:r>
              <a:rPr lang="en-IN" sz="2400" dirty="0" smtClean="0">
                <a:solidFill>
                  <a:srgbClr val="0070C0"/>
                </a:solidFill>
              </a:rPr>
              <a:t>	Combinational Backfill Scheduling Algorithm</a:t>
            </a:r>
          </a:p>
          <a:p>
            <a:pPr marL="800100" lvl="1" indent="-342900" algn="l">
              <a:buFont typeface="Wingdings" pitchFamily="2" charset="2"/>
              <a:buChar char="§"/>
            </a:pPr>
            <a:r>
              <a:rPr lang="en-IN" sz="2400" dirty="0" smtClean="0">
                <a:solidFill>
                  <a:srgbClr val="0070C0"/>
                </a:solidFill>
              </a:rPr>
              <a:t>	Cognitive OTP</a:t>
            </a:r>
          </a:p>
          <a:p>
            <a:pPr marL="342900" indent="-342900" algn="l">
              <a:buFont typeface="Arial" pitchFamily="34" charset="0"/>
              <a:buChar char="•"/>
            </a:pPr>
            <a:endParaRPr lang="en-IN" dirty="0" smtClean="0"/>
          </a:p>
          <a:p>
            <a:pPr marL="342900" indent="-342900" algn="l">
              <a:buFont typeface="Arial" pitchFamily="34" charset="0"/>
              <a:buChar char="•"/>
            </a:pPr>
            <a:r>
              <a:rPr lang="en-IN" dirty="0" smtClean="0"/>
              <a:t>Talk about some new ideas and initiatives</a:t>
            </a:r>
          </a:p>
          <a:p>
            <a:pPr marL="800100" lvl="1" indent="-342900" algn="l">
              <a:buFont typeface="Wingdings" pitchFamily="2" charset="2"/>
              <a:buChar char="§"/>
            </a:pPr>
            <a:r>
              <a:rPr lang="en-IN" sz="2400" dirty="0" smtClean="0">
                <a:solidFill>
                  <a:srgbClr val="0070C0"/>
                </a:solidFill>
              </a:rPr>
              <a:t>	Machine learning application in networks</a:t>
            </a:r>
          </a:p>
          <a:p>
            <a:pPr marL="800100" lvl="1" indent="-342900" algn="l">
              <a:buFont typeface="Wingdings" pitchFamily="2" charset="2"/>
              <a:buChar char="§"/>
            </a:pPr>
            <a:r>
              <a:rPr lang="en-IN" sz="2400" dirty="0" smtClean="0">
                <a:solidFill>
                  <a:srgbClr val="0070C0"/>
                </a:solidFill>
              </a:rPr>
              <a:t>	Proactive network security</a:t>
            </a:r>
          </a:p>
          <a:p>
            <a:pPr marL="800100" lvl="1" indent="-342900" algn="l">
              <a:buFont typeface="Wingdings" pitchFamily="2" charset="2"/>
              <a:buChar char="§"/>
            </a:pPr>
            <a:r>
              <a:rPr lang="en-IN" sz="2400" dirty="0" smtClean="0">
                <a:solidFill>
                  <a:srgbClr val="0070C0"/>
                </a:solidFill>
              </a:rPr>
              <a:t>	Software </a:t>
            </a:r>
            <a:r>
              <a:rPr lang="en-IN" sz="2400" dirty="0">
                <a:solidFill>
                  <a:srgbClr val="0070C0"/>
                </a:solidFill>
              </a:rPr>
              <a:t>Defined Network (SDN</a:t>
            </a:r>
            <a:r>
              <a:rPr lang="en-IN" sz="2400" dirty="0" smtClean="0">
                <a:solidFill>
                  <a:srgbClr val="0070C0"/>
                </a:solidFill>
              </a:rPr>
              <a:t>)</a:t>
            </a:r>
            <a:endParaRPr lang="en-IN" sz="2400" dirty="0">
              <a:solidFill>
                <a:srgbClr val="0070C0"/>
              </a:solidFill>
            </a:endParaRPr>
          </a:p>
        </p:txBody>
      </p:sp>
    </p:spTree>
    <p:extLst>
      <p:ext uri="{BB962C8B-B14F-4D97-AF65-F5344CB8AC3E}">
        <p14:creationId xmlns:p14="http://schemas.microsoft.com/office/powerpoint/2010/main" val="944606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54" y="-4998"/>
            <a:ext cx="7886700" cy="1325563"/>
          </a:xfrm>
        </p:spPr>
        <p:txBody>
          <a:bodyPr>
            <a:normAutofit/>
          </a:bodyPr>
          <a:lstStyle/>
          <a:p>
            <a:pPr algn="ctr"/>
            <a:r>
              <a:rPr lang="en-US" sz="3600" dirty="0" err="1" smtClean="0">
                <a:latin typeface="+mn-lt"/>
              </a:rPr>
              <a:t>IPSec</a:t>
            </a:r>
            <a:r>
              <a:rPr lang="en-US" sz="3600" dirty="0" smtClean="0">
                <a:latin typeface="+mn-lt"/>
              </a:rPr>
              <a:t> to support</a:t>
            </a:r>
            <a:br>
              <a:rPr lang="en-US" sz="3600" dirty="0" smtClean="0">
                <a:latin typeface="+mn-lt"/>
              </a:rPr>
            </a:br>
            <a:r>
              <a:rPr lang="en-US" sz="3600" dirty="0" smtClean="0">
                <a:latin typeface="+mn-lt"/>
              </a:rPr>
              <a:t>Network Address Hopping (NAH)</a:t>
            </a:r>
            <a:endParaRPr lang="en-IN" sz="3600" dirty="0">
              <a:latin typeface="+mn-lt"/>
            </a:endParaRPr>
          </a:p>
        </p:txBody>
      </p:sp>
      <p:sp>
        <p:nvSpPr>
          <p:cNvPr id="3" name="Content Placeholder 2"/>
          <p:cNvSpPr>
            <a:spLocks noGrp="1"/>
          </p:cNvSpPr>
          <p:nvPr>
            <p:ph idx="1"/>
          </p:nvPr>
        </p:nvSpPr>
        <p:spPr>
          <a:xfrm>
            <a:off x="628650" y="1792967"/>
            <a:ext cx="7886700" cy="4351338"/>
          </a:xfrm>
        </p:spPr>
        <p:txBody>
          <a:bodyPr>
            <a:normAutofit/>
          </a:bodyPr>
          <a:lstStyle/>
          <a:p>
            <a:r>
              <a:rPr lang="en-US" sz="2400" b="1" dirty="0" smtClean="0"/>
              <a:t>Problem:</a:t>
            </a:r>
            <a:r>
              <a:rPr lang="en-US" sz="2400" dirty="0" smtClean="0"/>
              <a:t> </a:t>
            </a:r>
            <a:r>
              <a:rPr lang="en-US" sz="2400" dirty="0" err="1" smtClean="0"/>
              <a:t>IPSec</a:t>
            </a:r>
            <a:r>
              <a:rPr lang="en-US" sz="2400" dirty="0" smtClean="0"/>
              <a:t> does not support Network Address NAH. Privacy feature introduced in IPv6 by allowing changes to IP address after fixed time intervals. </a:t>
            </a:r>
            <a:r>
              <a:rPr lang="en-US" sz="2400" dirty="0" err="1" smtClean="0"/>
              <a:t>IPSec</a:t>
            </a:r>
            <a:r>
              <a:rPr lang="en-US" sz="2400" dirty="0" smtClean="0"/>
              <a:t> fails in such cases.</a:t>
            </a:r>
          </a:p>
          <a:p>
            <a:endParaRPr lang="en-US" sz="2400" dirty="0" smtClean="0"/>
          </a:p>
          <a:p>
            <a:r>
              <a:rPr lang="en-US" sz="2400" b="1" dirty="0" smtClean="0">
                <a:solidFill>
                  <a:srgbClr val="00B050"/>
                </a:solidFill>
              </a:rPr>
              <a:t>Idea: </a:t>
            </a:r>
            <a:r>
              <a:rPr lang="en-US" sz="2400" dirty="0" smtClean="0">
                <a:solidFill>
                  <a:srgbClr val="00B050"/>
                </a:solidFill>
              </a:rPr>
              <a:t>Make changes in </a:t>
            </a:r>
            <a:r>
              <a:rPr lang="en-US" sz="2400" dirty="0" err="1" smtClean="0">
                <a:solidFill>
                  <a:srgbClr val="00B050"/>
                </a:solidFill>
              </a:rPr>
              <a:t>IPSec</a:t>
            </a:r>
            <a:r>
              <a:rPr lang="en-US" sz="2400" dirty="0" smtClean="0">
                <a:solidFill>
                  <a:srgbClr val="00B050"/>
                </a:solidFill>
              </a:rPr>
              <a:t> to support NAH.</a:t>
            </a:r>
          </a:p>
          <a:p>
            <a:pPr marL="0" indent="0">
              <a:buNone/>
            </a:pPr>
            <a:endParaRPr lang="en-US" sz="2400" dirty="0" smtClean="0"/>
          </a:p>
          <a:p>
            <a:r>
              <a:rPr lang="en-US" sz="2400" b="1" dirty="0" smtClean="0"/>
              <a:t>Advantage:</a:t>
            </a:r>
            <a:r>
              <a:rPr lang="en-US" sz="2400" dirty="0" smtClean="0"/>
              <a:t> Enhanced Security, sustain utility of </a:t>
            </a:r>
            <a:r>
              <a:rPr lang="en-US" sz="2400" dirty="0" err="1" smtClean="0"/>
              <a:t>IPSec</a:t>
            </a:r>
            <a:endParaRPr lang="en-IN" sz="2400" dirty="0"/>
          </a:p>
        </p:txBody>
      </p:sp>
    </p:spTree>
    <p:extLst>
      <p:ext uri="{BB962C8B-B14F-4D97-AF65-F5344CB8AC3E}">
        <p14:creationId xmlns:p14="http://schemas.microsoft.com/office/powerpoint/2010/main" val="1801785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51" y="-10893"/>
            <a:ext cx="8852819" cy="885132"/>
          </a:xfrm>
        </p:spPr>
        <p:txBody>
          <a:bodyPr>
            <a:normAutofit/>
          </a:bodyPr>
          <a:lstStyle/>
          <a:p>
            <a:pPr algn="ctr"/>
            <a:r>
              <a:rPr lang="en-US" sz="3600" dirty="0" smtClean="0">
                <a:latin typeface="+mn-lt"/>
              </a:rPr>
              <a:t>Zero Day Attacks Detection and Mitigation</a:t>
            </a:r>
            <a:endParaRPr lang="en-IN" sz="3600" dirty="0">
              <a:latin typeface="+mn-lt"/>
            </a:endParaRPr>
          </a:p>
        </p:txBody>
      </p:sp>
      <p:sp>
        <p:nvSpPr>
          <p:cNvPr id="3" name="Content Placeholder 2"/>
          <p:cNvSpPr>
            <a:spLocks noGrp="1"/>
          </p:cNvSpPr>
          <p:nvPr>
            <p:ph idx="1"/>
          </p:nvPr>
        </p:nvSpPr>
        <p:spPr>
          <a:xfrm>
            <a:off x="628650" y="1509931"/>
            <a:ext cx="7886700" cy="4351338"/>
          </a:xfrm>
        </p:spPr>
        <p:txBody>
          <a:bodyPr>
            <a:normAutofit/>
          </a:bodyPr>
          <a:lstStyle/>
          <a:p>
            <a:r>
              <a:rPr lang="en-US" sz="2400" b="1" dirty="0" smtClean="0"/>
              <a:t>Problem:</a:t>
            </a:r>
            <a:r>
              <a:rPr lang="en-US" sz="2400" dirty="0" smtClean="0"/>
              <a:t> Zero day attacks are the most difficult to detect and mitigate.</a:t>
            </a:r>
          </a:p>
          <a:p>
            <a:pPr marL="0" indent="0">
              <a:buNone/>
            </a:pPr>
            <a:endParaRPr lang="en-US" sz="2400" dirty="0" smtClean="0"/>
          </a:p>
          <a:p>
            <a:r>
              <a:rPr lang="en-US" sz="2400" b="1" dirty="0" smtClean="0">
                <a:solidFill>
                  <a:srgbClr val="00B050"/>
                </a:solidFill>
              </a:rPr>
              <a:t>Idea: </a:t>
            </a:r>
            <a:r>
              <a:rPr lang="en-US" sz="2400" dirty="0" smtClean="0">
                <a:solidFill>
                  <a:srgbClr val="00B050"/>
                </a:solidFill>
              </a:rPr>
              <a:t>Apply deep learning techniques on traffic profiles to find new patterns and search Centre for Applied Internet Data Analysis (CAIDA) database to find traces of similar patterns in the test honeypot network.</a:t>
            </a:r>
          </a:p>
          <a:p>
            <a:pPr marL="0" indent="0">
              <a:buNone/>
            </a:pPr>
            <a:endParaRPr lang="en-US" sz="2400" dirty="0" smtClean="0"/>
          </a:p>
          <a:p>
            <a:r>
              <a:rPr lang="en-US" sz="2400" b="1" dirty="0" smtClean="0"/>
              <a:t>Advantage:</a:t>
            </a:r>
            <a:r>
              <a:rPr lang="en-US" sz="2400" dirty="0" smtClean="0"/>
              <a:t> Improved attack detection and mitigation</a:t>
            </a:r>
            <a:endParaRPr lang="en-IN" sz="2400" dirty="0"/>
          </a:p>
        </p:txBody>
      </p:sp>
    </p:spTree>
    <p:extLst>
      <p:ext uri="{BB962C8B-B14F-4D97-AF65-F5344CB8AC3E}">
        <p14:creationId xmlns:p14="http://schemas.microsoft.com/office/powerpoint/2010/main" val="888761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96" y="5888"/>
            <a:ext cx="7886700" cy="1325563"/>
          </a:xfrm>
        </p:spPr>
        <p:txBody>
          <a:bodyPr>
            <a:normAutofit/>
          </a:bodyPr>
          <a:lstStyle/>
          <a:p>
            <a:pPr algn="ctr"/>
            <a:r>
              <a:rPr lang="en-US" sz="3600" dirty="0" smtClean="0">
                <a:latin typeface="+mn-lt"/>
              </a:rPr>
              <a:t>Intrusion detection based on</a:t>
            </a:r>
            <a:br>
              <a:rPr lang="en-US" sz="3600" dirty="0" smtClean="0">
                <a:latin typeface="+mn-lt"/>
              </a:rPr>
            </a:br>
            <a:r>
              <a:rPr lang="en-US" sz="3600" dirty="0" smtClean="0">
                <a:latin typeface="+mn-lt"/>
              </a:rPr>
              <a:t>deep learning</a:t>
            </a:r>
            <a:endParaRPr lang="en-IN" sz="3600" dirty="0">
              <a:latin typeface="+mn-lt"/>
            </a:endParaRPr>
          </a:p>
        </p:txBody>
      </p:sp>
      <p:sp>
        <p:nvSpPr>
          <p:cNvPr id="3" name="Content Placeholder 2"/>
          <p:cNvSpPr>
            <a:spLocks noGrp="1"/>
          </p:cNvSpPr>
          <p:nvPr>
            <p:ph idx="1"/>
          </p:nvPr>
        </p:nvSpPr>
        <p:spPr>
          <a:xfrm>
            <a:off x="563334" y="1694993"/>
            <a:ext cx="7886700" cy="4351338"/>
          </a:xfrm>
        </p:spPr>
        <p:txBody>
          <a:bodyPr>
            <a:normAutofit/>
          </a:bodyPr>
          <a:lstStyle/>
          <a:p>
            <a:r>
              <a:rPr lang="en-US" sz="2400" b="1" dirty="0" smtClean="0"/>
              <a:t>Problem:</a:t>
            </a:r>
            <a:r>
              <a:rPr lang="en-US" sz="2400" dirty="0" smtClean="0"/>
              <a:t> Sophisticated tools are used now a days for intrusion into a network, by cleverly spanning the action for multiple days, thus escaping normal IDS tools.</a:t>
            </a:r>
          </a:p>
          <a:p>
            <a:endParaRPr lang="en-US" sz="2400" dirty="0" smtClean="0"/>
          </a:p>
          <a:p>
            <a:r>
              <a:rPr lang="en-US" sz="2400" b="1" dirty="0" smtClean="0">
                <a:solidFill>
                  <a:srgbClr val="00B050"/>
                </a:solidFill>
              </a:rPr>
              <a:t>Idea:</a:t>
            </a:r>
            <a:r>
              <a:rPr lang="en-US" sz="2400" dirty="0" smtClean="0">
                <a:solidFill>
                  <a:srgbClr val="00B050"/>
                </a:solidFill>
              </a:rPr>
              <a:t> Utilize deep learning techniques to discover patterns with intrusion characteristics on historic traffic profiles to find possible intrusion attempts.</a:t>
            </a:r>
          </a:p>
          <a:p>
            <a:pPr marL="0" indent="0">
              <a:buNone/>
            </a:pPr>
            <a:endParaRPr lang="en-US" sz="2400" dirty="0" smtClean="0"/>
          </a:p>
          <a:p>
            <a:r>
              <a:rPr lang="en-US" sz="2400" dirty="0" smtClean="0"/>
              <a:t>Advantage: Improved security and mitigation of attacks</a:t>
            </a:r>
            <a:endParaRPr lang="en-IN" sz="2400" dirty="0"/>
          </a:p>
        </p:txBody>
      </p:sp>
    </p:spTree>
    <p:extLst>
      <p:ext uri="{BB962C8B-B14F-4D97-AF65-F5344CB8AC3E}">
        <p14:creationId xmlns:p14="http://schemas.microsoft.com/office/powerpoint/2010/main" val="15971179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96" y="-4998"/>
            <a:ext cx="7886700" cy="1325563"/>
          </a:xfrm>
        </p:spPr>
        <p:txBody>
          <a:bodyPr>
            <a:normAutofit/>
          </a:bodyPr>
          <a:lstStyle/>
          <a:p>
            <a:pPr algn="ctr"/>
            <a:r>
              <a:rPr lang="en-US" sz="3600" dirty="0" smtClean="0">
                <a:latin typeface="+mn-lt"/>
              </a:rPr>
              <a:t>Session Duration based</a:t>
            </a:r>
            <a:br>
              <a:rPr lang="en-US" sz="3600" dirty="0" smtClean="0">
                <a:latin typeface="+mn-lt"/>
              </a:rPr>
            </a:br>
            <a:r>
              <a:rPr lang="en-US" sz="3600" dirty="0" smtClean="0">
                <a:latin typeface="+mn-lt"/>
              </a:rPr>
              <a:t>Network Traffic Engineering</a:t>
            </a:r>
            <a:endParaRPr lang="en-IN" sz="3600" dirty="0">
              <a:latin typeface="+mn-lt"/>
            </a:endParaRPr>
          </a:p>
        </p:txBody>
      </p:sp>
      <p:sp>
        <p:nvSpPr>
          <p:cNvPr id="3" name="Content Placeholder 2"/>
          <p:cNvSpPr>
            <a:spLocks noGrp="1"/>
          </p:cNvSpPr>
          <p:nvPr>
            <p:ph idx="1"/>
          </p:nvPr>
        </p:nvSpPr>
        <p:spPr>
          <a:xfrm>
            <a:off x="585106" y="1597019"/>
            <a:ext cx="7886700" cy="4351338"/>
          </a:xfrm>
        </p:spPr>
        <p:txBody>
          <a:bodyPr>
            <a:normAutofit fontScale="92500"/>
          </a:bodyPr>
          <a:lstStyle/>
          <a:p>
            <a:r>
              <a:rPr lang="en-US" sz="2600" b="1" dirty="0" smtClean="0"/>
              <a:t>Problem: </a:t>
            </a:r>
            <a:r>
              <a:rPr lang="en-US" sz="2600" dirty="0" smtClean="0"/>
              <a:t>In best effort Internet </a:t>
            </a:r>
            <a:r>
              <a:rPr lang="en-US" sz="2600" dirty="0" err="1" smtClean="0"/>
              <a:t>QoS</a:t>
            </a:r>
            <a:r>
              <a:rPr lang="en-US" sz="2600" dirty="0" smtClean="0"/>
              <a:t> may get affected if a constrained path with higher bandwidth for a duration lesser than required for the session is selected, although a path with required bandwidth exists for the required session duration.</a:t>
            </a:r>
          </a:p>
          <a:p>
            <a:pPr marL="0" indent="0">
              <a:buNone/>
            </a:pPr>
            <a:r>
              <a:rPr lang="en-US" sz="2600" dirty="0" smtClean="0"/>
              <a:t> </a:t>
            </a:r>
            <a:endParaRPr lang="en-US" sz="2600" b="1" dirty="0" smtClean="0"/>
          </a:p>
          <a:p>
            <a:r>
              <a:rPr lang="en-US" sz="2600" b="1" dirty="0" smtClean="0">
                <a:solidFill>
                  <a:srgbClr val="00B050"/>
                </a:solidFill>
              </a:rPr>
              <a:t>Idea:</a:t>
            </a:r>
            <a:r>
              <a:rPr lang="en-US" sz="2600" dirty="0" smtClean="0">
                <a:solidFill>
                  <a:srgbClr val="00B050"/>
                </a:solidFill>
              </a:rPr>
              <a:t> Utilize historic traffic profiles for estimating best path with resources available for the estimated session duration.</a:t>
            </a:r>
          </a:p>
          <a:p>
            <a:pPr marL="0" indent="0">
              <a:buNone/>
            </a:pPr>
            <a:endParaRPr lang="en-US" sz="2600" dirty="0" smtClean="0"/>
          </a:p>
          <a:p>
            <a:r>
              <a:rPr lang="en-US" sz="2600" b="1" dirty="0" smtClean="0"/>
              <a:t>Advantage:</a:t>
            </a:r>
            <a:r>
              <a:rPr lang="en-US" sz="2600" dirty="0" smtClean="0"/>
              <a:t> Seamless service until the session ends in the best effort Internet</a:t>
            </a:r>
          </a:p>
          <a:p>
            <a:endParaRPr lang="en-IN" dirty="0"/>
          </a:p>
        </p:txBody>
      </p:sp>
    </p:spTree>
    <p:extLst>
      <p:ext uri="{BB962C8B-B14F-4D97-AF65-F5344CB8AC3E}">
        <p14:creationId xmlns:p14="http://schemas.microsoft.com/office/powerpoint/2010/main" val="1734477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698217"/>
          </a:xfrm>
        </p:spPr>
        <p:txBody>
          <a:bodyPr>
            <a:normAutofit/>
          </a:bodyPr>
          <a:lstStyle/>
          <a:p>
            <a:pPr algn="ctr"/>
            <a:r>
              <a:rPr lang="en-IN" b="1" dirty="0"/>
              <a:t>Software Driven Networks</a:t>
            </a:r>
            <a:br>
              <a:rPr lang="en-IN" b="1" dirty="0"/>
            </a:br>
            <a:r>
              <a:rPr lang="en-IN" b="1" dirty="0"/>
              <a:t>( SDN </a:t>
            </a:r>
            <a:r>
              <a:rPr lang="en-IN" b="1" dirty="0" smtClean="0"/>
              <a:t>)</a:t>
            </a:r>
            <a:br>
              <a:rPr lang="en-IN" b="1" dirty="0" smtClean="0"/>
            </a:br>
            <a:r>
              <a:rPr lang="en-IN" b="1" dirty="0"/>
              <a:t/>
            </a:r>
            <a:br>
              <a:rPr lang="en-IN" b="1" dirty="0"/>
            </a:br>
            <a:r>
              <a:rPr lang="en-IN" sz="4000" b="1" dirty="0">
                <a:solidFill>
                  <a:srgbClr val="FF0000"/>
                </a:solidFill>
              </a:rPr>
              <a:t>Possible </a:t>
            </a:r>
            <a:r>
              <a:rPr lang="en-IN" sz="4000" b="1" dirty="0" smtClean="0">
                <a:solidFill>
                  <a:srgbClr val="FF0000"/>
                </a:solidFill>
              </a:rPr>
              <a:t>Paradigm Shift</a:t>
            </a:r>
            <a:r>
              <a:rPr lang="en-IN" sz="4000" b="1" dirty="0">
                <a:solidFill>
                  <a:srgbClr val="FF0000"/>
                </a:solidFill>
              </a:rPr>
              <a:t/>
            </a:r>
            <a:br>
              <a:rPr lang="en-IN" sz="4000" b="1" dirty="0">
                <a:solidFill>
                  <a:srgbClr val="FF0000"/>
                </a:solidFill>
              </a:rPr>
            </a:br>
            <a:r>
              <a:rPr lang="en-IN" sz="4000" b="1" dirty="0" smtClean="0">
                <a:solidFill>
                  <a:srgbClr val="FF0000"/>
                </a:solidFill>
              </a:rPr>
              <a:t>In</a:t>
            </a:r>
            <a:r>
              <a:rPr lang="en-IN" sz="4000" b="1" dirty="0">
                <a:solidFill>
                  <a:srgbClr val="FF0000"/>
                </a:solidFill>
              </a:rPr>
              <a:t/>
            </a:r>
            <a:br>
              <a:rPr lang="en-IN" sz="4000" b="1" dirty="0">
                <a:solidFill>
                  <a:srgbClr val="FF0000"/>
                </a:solidFill>
              </a:rPr>
            </a:br>
            <a:r>
              <a:rPr lang="en-IN" sz="4000" b="1" dirty="0" smtClean="0">
                <a:solidFill>
                  <a:srgbClr val="FF0000"/>
                </a:solidFill>
              </a:rPr>
              <a:t>Network Technology</a:t>
            </a:r>
            <a:endParaRPr lang="en-IN" sz="4000" b="1" dirty="0">
              <a:solidFill>
                <a:srgbClr val="FF0000"/>
              </a:solidFill>
            </a:endParaRPr>
          </a:p>
        </p:txBody>
      </p:sp>
    </p:spTree>
    <p:extLst>
      <p:ext uri="{BB962C8B-B14F-4D97-AF65-F5344CB8AC3E}">
        <p14:creationId xmlns:p14="http://schemas.microsoft.com/office/powerpoint/2010/main" val="502351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1"/>
            <a:ext cx="8305800" cy="2677656"/>
          </a:xfrm>
          <a:prstGeom prst="rect">
            <a:avLst/>
          </a:prstGeom>
        </p:spPr>
        <p:txBody>
          <a:bodyPr wrap="square">
            <a:spAutoFit/>
          </a:bodyPr>
          <a:lstStyle/>
          <a:p>
            <a:pPr marL="342900" indent="-342900">
              <a:buFont typeface="Arial" pitchFamily="34" charset="0"/>
              <a:buChar char="•"/>
            </a:pPr>
            <a:r>
              <a:rPr lang="en-IN" sz="2400" dirty="0" smtClean="0">
                <a:cs typeface="Times New Roman" pitchFamily="18" charset="0"/>
              </a:rPr>
              <a:t>Considered as a tectonic shift in networking industry</a:t>
            </a:r>
          </a:p>
          <a:p>
            <a:pPr marL="342900" indent="-342900">
              <a:buFont typeface="Arial" pitchFamily="34" charset="0"/>
              <a:buChar char="•"/>
            </a:pPr>
            <a:endParaRPr lang="en-IN" sz="2400" dirty="0" smtClean="0">
              <a:cs typeface="Times New Roman" pitchFamily="18" charset="0"/>
            </a:endParaRPr>
          </a:p>
          <a:p>
            <a:pPr marL="342900" indent="-342900">
              <a:buFont typeface="Arial" pitchFamily="34" charset="0"/>
              <a:buChar char="•"/>
            </a:pPr>
            <a:r>
              <a:rPr lang="en-IN" sz="2400" dirty="0" smtClean="0">
                <a:cs typeface="Times New Roman" pitchFamily="18" charset="0"/>
              </a:rPr>
              <a:t>Represents a transformation from traditional switching to a new programmable switching technology</a:t>
            </a:r>
          </a:p>
          <a:p>
            <a:pPr marL="342900" indent="-342900">
              <a:buFont typeface="Arial" pitchFamily="34" charset="0"/>
              <a:buChar char="•"/>
            </a:pPr>
            <a:endParaRPr lang="en-IN" sz="2400" dirty="0" smtClean="0">
              <a:cs typeface="Times New Roman" pitchFamily="18" charset="0"/>
            </a:endParaRPr>
          </a:p>
          <a:p>
            <a:pPr marL="342900" indent="-342900">
              <a:buFont typeface="Arial" pitchFamily="34" charset="0"/>
              <a:buChar char="•"/>
            </a:pPr>
            <a:r>
              <a:rPr lang="en-IN" sz="2400" dirty="0" smtClean="0">
                <a:cs typeface="Times New Roman" pitchFamily="18" charset="0"/>
              </a:rPr>
              <a:t>An </a:t>
            </a:r>
            <a:r>
              <a:rPr lang="en-IN" sz="2400" dirty="0">
                <a:cs typeface="Times New Roman" pitchFamily="18" charset="0"/>
              </a:rPr>
              <a:t>approach to </a:t>
            </a:r>
            <a:r>
              <a:rPr lang="en-IN" sz="2400" dirty="0" smtClean="0">
                <a:cs typeface="Times New Roman" pitchFamily="18" charset="0"/>
              </a:rPr>
              <a:t>build </a:t>
            </a:r>
            <a:r>
              <a:rPr lang="en-IN" sz="2400" dirty="0">
                <a:cs typeface="Times New Roman" pitchFamily="18" charset="0"/>
              </a:rPr>
              <a:t>computer </a:t>
            </a:r>
            <a:r>
              <a:rPr lang="en-IN" sz="2400" dirty="0" smtClean="0">
                <a:cs typeface="Times New Roman" pitchFamily="18" charset="0"/>
              </a:rPr>
              <a:t>network </a:t>
            </a:r>
            <a:r>
              <a:rPr lang="en-IN" sz="2400" dirty="0">
                <a:cs typeface="Times New Roman" pitchFamily="18" charset="0"/>
              </a:rPr>
              <a:t>that separates and abstracts elements </a:t>
            </a:r>
            <a:r>
              <a:rPr lang="en-IN" sz="2400" dirty="0" smtClean="0">
                <a:cs typeface="Times New Roman" pitchFamily="18" charset="0"/>
              </a:rPr>
              <a:t>(switches, routers etc.)</a:t>
            </a:r>
            <a:endParaRPr lang="en-IN" sz="2400" dirty="0">
              <a:cs typeface="Times New Roman" pitchFamily="18" charset="0"/>
            </a:endParaRPr>
          </a:p>
        </p:txBody>
      </p:sp>
      <p:sp>
        <p:nvSpPr>
          <p:cNvPr id="7" name="TextBox 6"/>
          <p:cNvSpPr txBox="1"/>
          <p:nvPr/>
        </p:nvSpPr>
        <p:spPr>
          <a:xfrm>
            <a:off x="174166" y="32650"/>
            <a:ext cx="8395446" cy="1200329"/>
          </a:xfrm>
          <a:prstGeom prst="rect">
            <a:avLst/>
          </a:prstGeom>
          <a:noFill/>
        </p:spPr>
        <p:txBody>
          <a:bodyPr wrap="square" rtlCol="0">
            <a:spAutoFit/>
          </a:bodyPr>
          <a:lstStyle/>
          <a:p>
            <a:r>
              <a:rPr lang="en-US" sz="3600" dirty="0">
                <a:cs typeface="Times New Roman" pitchFamily="18" charset="0"/>
              </a:rPr>
              <a:t>Software Defined </a:t>
            </a:r>
            <a:r>
              <a:rPr lang="en-US" sz="3600" dirty="0" smtClean="0">
                <a:cs typeface="Times New Roman" pitchFamily="18" charset="0"/>
              </a:rPr>
              <a:t>Networking (SDN)</a:t>
            </a:r>
            <a:endParaRPr lang="en-US" sz="3600" dirty="0">
              <a:cs typeface="Times New Roman" pitchFamily="18" charset="0"/>
            </a:endParaRPr>
          </a:p>
          <a:p>
            <a:endParaRPr lang="en-IN" sz="3600" dirty="0">
              <a:cs typeface="Times New Roman" pitchFamily="18" charset="0"/>
            </a:endParaRPr>
          </a:p>
        </p:txBody>
      </p:sp>
    </p:spTree>
    <p:extLst>
      <p:ext uri="{BB962C8B-B14F-4D97-AF65-F5344CB8AC3E}">
        <p14:creationId xmlns:p14="http://schemas.microsoft.com/office/powerpoint/2010/main" val="282849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454" y="1117621"/>
            <a:ext cx="8686800" cy="4154984"/>
          </a:xfrm>
          <a:prstGeom prst="rect">
            <a:avLst/>
          </a:prstGeom>
        </p:spPr>
        <p:txBody>
          <a:bodyPr wrap="square">
            <a:spAutoFit/>
          </a:bodyPr>
          <a:lstStyle/>
          <a:p>
            <a:pPr marL="342900" indent="-342900">
              <a:buFont typeface="Arial" pitchFamily="34" charset="0"/>
              <a:buChar char="•"/>
            </a:pPr>
            <a:r>
              <a:rPr lang="en-IN" sz="2400" dirty="0" smtClean="0">
                <a:cs typeface="Times New Roman" pitchFamily="18" charset="0"/>
              </a:rPr>
              <a:t>This architecture decouples the forwarding process of network packets (Data Plane) from the routing process (Control plane)</a:t>
            </a:r>
          </a:p>
          <a:p>
            <a:pPr marL="342900" indent="-342900">
              <a:buFont typeface="Arial" pitchFamily="34" charset="0"/>
              <a:buChar char="•"/>
            </a:pPr>
            <a:endParaRPr lang="en-IN" sz="2400" dirty="0" smtClean="0">
              <a:cs typeface="Times New Roman" pitchFamily="18" charset="0"/>
            </a:endParaRPr>
          </a:p>
          <a:p>
            <a:pPr marL="342900" indent="-342900">
              <a:buFont typeface="Arial" pitchFamily="34" charset="0"/>
              <a:buChar char="•"/>
            </a:pPr>
            <a:r>
              <a:rPr lang="en-IN" sz="2400" dirty="0" smtClean="0">
                <a:cs typeface="Times New Roman" pitchFamily="18" charset="0"/>
              </a:rPr>
              <a:t>Enables the network control to become directly programmable and </a:t>
            </a:r>
          </a:p>
          <a:p>
            <a:pPr marL="342900" indent="-342900">
              <a:buFont typeface="Arial" pitchFamily="34" charset="0"/>
              <a:buChar char="•"/>
            </a:pPr>
            <a:endParaRPr lang="en-IN" sz="2400" dirty="0" smtClean="0">
              <a:cs typeface="Times New Roman" pitchFamily="18" charset="0"/>
            </a:endParaRPr>
          </a:p>
          <a:p>
            <a:pPr marL="342900" indent="-342900">
              <a:buFont typeface="Arial" pitchFamily="34" charset="0"/>
              <a:buChar char="•"/>
            </a:pPr>
            <a:r>
              <a:rPr lang="en-IN" sz="2400" dirty="0" smtClean="0">
                <a:cs typeface="Times New Roman" pitchFamily="18" charset="0"/>
              </a:rPr>
              <a:t>The underlying infrastructure to be abstracted for applications and network services</a:t>
            </a:r>
          </a:p>
          <a:p>
            <a:pPr marL="342900" indent="-342900">
              <a:buFont typeface="Arial" pitchFamily="34" charset="0"/>
              <a:buChar char="•"/>
            </a:pPr>
            <a:endParaRPr lang="en-IN" sz="2400" dirty="0" smtClean="0">
              <a:cs typeface="Times New Roman" pitchFamily="18" charset="0"/>
            </a:endParaRPr>
          </a:p>
          <a:p>
            <a:pPr marL="342900" indent="-342900">
              <a:buFont typeface="Arial" pitchFamily="34" charset="0"/>
              <a:buChar char="•"/>
            </a:pPr>
            <a:r>
              <a:rPr lang="en-IN" sz="2400" dirty="0" smtClean="0">
                <a:cs typeface="Times New Roman" pitchFamily="18" charset="0"/>
              </a:rPr>
              <a:t>The </a:t>
            </a:r>
            <a:r>
              <a:rPr lang="en-IN" sz="2400" dirty="0" err="1" smtClean="0">
                <a:cs typeface="Times New Roman" pitchFamily="18" charset="0"/>
              </a:rPr>
              <a:t>OpenFlow</a:t>
            </a:r>
            <a:r>
              <a:rPr lang="en-IN" sz="2400" dirty="0" smtClean="0">
                <a:cs typeface="Times New Roman" pitchFamily="18" charset="0"/>
              </a:rPr>
              <a:t> protocol is a foundational element for building SDN solutions</a:t>
            </a:r>
          </a:p>
        </p:txBody>
      </p:sp>
      <p:sp>
        <p:nvSpPr>
          <p:cNvPr id="7" name="TextBox 6"/>
          <p:cNvSpPr txBox="1"/>
          <p:nvPr/>
        </p:nvSpPr>
        <p:spPr>
          <a:xfrm>
            <a:off x="-500762" y="43544"/>
            <a:ext cx="8395446" cy="1200329"/>
          </a:xfrm>
          <a:prstGeom prst="rect">
            <a:avLst/>
          </a:prstGeom>
          <a:noFill/>
        </p:spPr>
        <p:txBody>
          <a:bodyPr wrap="square" rtlCol="0">
            <a:spAutoFit/>
          </a:bodyPr>
          <a:lstStyle/>
          <a:p>
            <a:pPr algn="ctr"/>
            <a:r>
              <a:rPr lang="en-US" sz="3600" dirty="0">
                <a:cs typeface="Times New Roman" pitchFamily="18" charset="0"/>
              </a:rPr>
              <a:t>Software Defined </a:t>
            </a:r>
            <a:r>
              <a:rPr lang="en-US" sz="3600" dirty="0" smtClean="0">
                <a:cs typeface="Times New Roman" pitchFamily="18" charset="0"/>
              </a:rPr>
              <a:t>Networking (SDN)</a:t>
            </a:r>
            <a:endParaRPr lang="en-US" sz="3600" dirty="0">
              <a:cs typeface="Times New Roman" pitchFamily="18" charset="0"/>
            </a:endParaRPr>
          </a:p>
          <a:p>
            <a:pPr algn="ctr"/>
            <a:endParaRPr lang="en-IN" sz="3600" dirty="0"/>
          </a:p>
        </p:txBody>
      </p:sp>
    </p:spTree>
    <p:extLst>
      <p:ext uri="{BB962C8B-B14F-4D97-AF65-F5344CB8AC3E}">
        <p14:creationId xmlns:p14="http://schemas.microsoft.com/office/powerpoint/2010/main" val="1808038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381000" y="685800"/>
            <a:ext cx="3714750" cy="5457825"/>
          </a:xfrm>
          <a:prstGeom prst="rect">
            <a:avLst/>
          </a:prstGeom>
        </p:spPr>
      </p:pic>
      <p:sp>
        <p:nvSpPr>
          <p:cNvPr id="7" name="TextBox 6"/>
          <p:cNvSpPr txBox="1"/>
          <p:nvPr/>
        </p:nvSpPr>
        <p:spPr>
          <a:xfrm>
            <a:off x="4267200" y="533400"/>
            <a:ext cx="4876800" cy="4154984"/>
          </a:xfrm>
          <a:prstGeom prst="rect">
            <a:avLst/>
          </a:prstGeom>
          <a:noFill/>
        </p:spPr>
        <p:txBody>
          <a:bodyPr wrap="square" rtlCol="0">
            <a:spAutoFit/>
          </a:bodyPr>
          <a:lstStyle/>
          <a:p>
            <a:r>
              <a:rPr lang="en-IN" sz="2400" dirty="0" smtClean="0">
                <a:cs typeface="Times New Roman" pitchFamily="18" charset="0"/>
              </a:rPr>
              <a:t>In other words – not all processing happens inside the same device</a:t>
            </a:r>
          </a:p>
          <a:p>
            <a:endParaRPr lang="en-IN" sz="2400" dirty="0" smtClean="0">
              <a:cs typeface="Times New Roman" pitchFamily="18" charset="0"/>
            </a:endParaRPr>
          </a:p>
          <a:p>
            <a:r>
              <a:rPr lang="en-IN" sz="2400" dirty="0" smtClean="0">
                <a:cs typeface="Times New Roman" pitchFamily="18" charset="0"/>
              </a:rPr>
              <a:t>The control logic of data plane elements, such as switches and routers, etc. is shifted onto the control plane elements, like physical and logical SDN controllers</a:t>
            </a:r>
          </a:p>
          <a:p>
            <a:endParaRPr lang="en-IN" sz="2400" dirty="0" smtClean="0">
              <a:cs typeface="Times New Roman" pitchFamily="18" charset="0"/>
            </a:endParaRPr>
          </a:p>
          <a:p>
            <a:r>
              <a:rPr lang="en-IN" sz="2400" dirty="0" smtClean="0">
                <a:cs typeface="Times New Roman" pitchFamily="18" charset="0"/>
              </a:rPr>
              <a:t>This simplifies the management of complex networks</a:t>
            </a:r>
            <a:endParaRPr lang="en-IN" sz="2400" dirty="0">
              <a:solidFill>
                <a:srgbClr val="640000"/>
              </a:solidFill>
              <a:cs typeface="Times New Roman" pitchFamily="18" charset="0"/>
            </a:endParaRPr>
          </a:p>
        </p:txBody>
      </p:sp>
    </p:spTree>
    <p:extLst>
      <p:ext uri="{BB962C8B-B14F-4D97-AF65-F5344CB8AC3E}">
        <p14:creationId xmlns:p14="http://schemas.microsoft.com/office/powerpoint/2010/main" val="3069697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dn-architecture-img.jpg"/>
          <p:cNvPicPr>
            <a:picLocks noChangeAspect="1"/>
          </p:cNvPicPr>
          <p:nvPr/>
        </p:nvPicPr>
        <p:blipFill>
          <a:blip r:embed="rId2" cstate="print"/>
          <a:stretch>
            <a:fillRect/>
          </a:stretch>
        </p:blipFill>
        <p:spPr>
          <a:xfrm>
            <a:off x="968830" y="740229"/>
            <a:ext cx="7424056" cy="5943600"/>
          </a:xfrm>
          <a:prstGeom prst="rect">
            <a:avLst/>
          </a:prstGeom>
        </p:spPr>
      </p:pic>
      <p:sp>
        <p:nvSpPr>
          <p:cNvPr id="2" name="TextBox 1"/>
          <p:cNvSpPr txBox="1"/>
          <p:nvPr/>
        </p:nvSpPr>
        <p:spPr>
          <a:xfrm>
            <a:off x="1698172" y="155454"/>
            <a:ext cx="6161314" cy="584775"/>
          </a:xfrm>
          <a:prstGeom prst="rect">
            <a:avLst/>
          </a:prstGeom>
          <a:noFill/>
        </p:spPr>
        <p:txBody>
          <a:bodyPr wrap="square" rtlCol="0">
            <a:spAutoFit/>
          </a:bodyPr>
          <a:lstStyle/>
          <a:p>
            <a:r>
              <a:rPr lang="en-IN" sz="3200" b="1" dirty="0" smtClean="0"/>
              <a:t>Another conceptual view of SDN</a:t>
            </a:r>
            <a:endParaRPr lang="en-IN" sz="3200" b="1" dirty="0"/>
          </a:p>
        </p:txBody>
      </p:sp>
    </p:spTree>
    <p:extLst>
      <p:ext uri="{BB962C8B-B14F-4D97-AF65-F5344CB8AC3E}">
        <p14:creationId xmlns:p14="http://schemas.microsoft.com/office/powerpoint/2010/main" val="1876028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2"/>
          <p:cNvSpPr>
            <a:spLocks noGrp="1"/>
          </p:cNvSpPr>
          <p:nvPr>
            <p:ph type="title"/>
          </p:nvPr>
        </p:nvSpPr>
        <p:spPr>
          <a:xfrm>
            <a:off x="0" y="-15884"/>
            <a:ext cx="9144000" cy="1325563"/>
          </a:xfrm>
        </p:spPr>
        <p:txBody>
          <a:bodyPr>
            <a:normAutofit/>
          </a:bodyPr>
          <a:lstStyle/>
          <a:p>
            <a:pPr algn="ctr"/>
            <a:r>
              <a:rPr lang="en-US" altLang="en-US" sz="3600" dirty="0" smtClean="0">
                <a:latin typeface="+mn-lt"/>
                <a:ea typeface="ＭＳ Ｐゴシック" panose="020B0600070205080204" pitchFamily="34" charset="-128"/>
              </a:rPr>
              <a:t>Traditional Computer Networks</a:t>
            </a:r>
          </a:p>
        </p:txBody>
      </p:sp>
      <p:sp>
        <p:nvSpPr>
          <p:cNvPr id="5" name="Cloud 4"/>
          <p:cNvSpPr>
            <a:spLocks noChangeArrowheads="1"/>
          </p:cNvSpPr>
          <p:nvPr/>
        </p:nvSpPr>
        <p:spPr bwMode="auto">
          <a:xfrm>
            <a:off x="2466975" y="3136900"/>
            <a:ext cx="6372225" cy="2501900"/>
          </a:xfrm>
          <a:custGeom>
            <a:avLst/>
            <a:gdLst>
              <a:gd name="T0" fmla="*/ 6366915 w 43200"/>
              <a:gd name="T1" fmla="*/ 1250950 h 43200"/>
              <a:gd name="T2" fmla="*/ 3186113 w 43200"/>
              <a:gd name="T3" fmla="*/ 2499236 h 43200"/>
              <a:gd name="T4" fmla="*/ 19766 w 43200"/>
              <a:gd name="T5" fmla="*/ 1250950 h 43200"/>
              <a:gd name="T6" fmla="*/ 3186113 w 43200"/>
              <a:gd name="T7" fmla="*/ 143048 h 43200"/>
              <a:gd name="T8" fmla="*/ 0 60000 65536"/>
              <a:gd name="T9" fmla="*/ 1 60000 65536"/>
              <a:gd name="T10" fmla="*/ 2 60000 65536"/>
              <a:gd name="T11" fmla="*/ 3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noFill/>
          <a:ln w="9525">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000" b="1">
              <a:solidFill>
                <a:prstClr val="white"/>
              </a:solidFill>
              <a:ea typeface="ＭＳ Ｐゴシック" panose="020B0600070205080204" pitchFamily="34" charset="-128"/>
            </a:endParaRPr>
          </a:p>
        </p:txBody>
      </p:sp>
      <p:pic>
        <p:nvPicPr>
          <p:cNvPr id="2867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0775" y="39624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5775" y="32004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975" y="47244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8575" y="37338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cxnSpLocks noChangeShapeType="1"/>
          </p:cNvCxnSpPr>
          <p:nvPr/>
        </p:nvCxnSpPr>
        <p:spPr bwMode="auto">
          <a:xfrm flipV="1">
            <a:off x="3368675" y="3505200"/>
            <a:ext cx="1003300" cy="666750"/>
          </a:xfrm>
          <a:prstGeom prst="line">
            <a:avLst/>
          </a:prstGeom>
          <a:noFill/>
          <a:ln w="25400">
            <a:solidFill>
              <a:srgbClr val="FBCBA3"/>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3368675" y="4171950"/>
            <a:ext cx="1765300" cy="762000"/>
          </a:xfrm>
          <a:prstGeom prst="line">
            <a:avLst/>
          </a:prstGeom>
          <a:noFill/>
          <a:ln w="25400">
            <a:solidFill>
              <a:srgbClr val="FBCBA3"/>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rot="16200000" flipH="1">
            <a:off x="4624388" y="3986212"/>
            <a:ext cx="1143000" cy="333375"/>
          </a:xfrm>
          <a:prstGeom prst="line">
            <a:avLst/>
          </a:prstGeom>
          <a:noFill/>
          <a:ln w="25400">
            <a:solidFill>
              <a:srgbClr val="FBCBA3"/>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5273675" y="3409950"/>
            <a:ext cx="2498725" cy="476250"/>
          </a:xfrm>
          <a:prstGeom prst="line">
            <a:avLst/>
          </a:prstGeom>
          <a:noFill/>
          <a:ln w="25400">
            <a:solidFill>
              <a:srgbClr val="FBCBA3"/>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flipV="1">
            <a:off x="6111875" y="4114800"/>
            <a:ext cx="1612900" cy="819150"/>
          </a:xfrm>
          <a:prstGeom prst="line">
            <a:avLst/>
          </a:prstGeom>
          <a:noFill/>
          <a:ln w="25400">
            <a:solidFill>
              <a:srgbClr val="FBCBA3"/>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5" name="Straight Connector 34"/>
          <p:cNvCxnSpPr>
            <a:cxnSpLocks noChangeShapeType="1"/>
            <a:endCxn id="28692" idx="1"/>
          </p:cNvCxnSpPr>
          <p:nvPr/>
        </p:nvCxnSpPr>
        <p:spPr bwMode="auto">
          <a:xfrm flipV="1">
            <a:off x="3124200" y="3048000"/>
            <a:ext cx="1524000" cy="615950"/>
          </a:xfrm>
          <a:prstGeom prst="line">
            <a:avLst/>
          </a:prstGeom>
          <a:noFill/>
          <a:ln w="2540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Connector 36"/>
          <p:cNvCxnSpPr>
            <a:cxnSpLocks noChangeShapeType="1"/>
          </p:cNvCxnSpPr>
          <p:nvPr/>
        </p:nvCxnSpPr>
        <p:spPr bwMode="auto">
          <a:xfrm>
            <a:off x="5105400" y="3048000"/>
            <a:ext cx="2895600" cy="387350"/>
          </a:xfrm>
          <a:prstGeom prst="line">
            <a:avLst/>
          </a:prstGeom>
          <a:noFill/>
          <a:ln w="2540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3124200" y="3886200"/>
            <a:ext cx="2286000" cy="698500"/>
          </a:xfrm>
          <a:prstGeom prst="line">
            <a:avLst/>
          </a:prstGeom>
          <a:noFill/>
          <a:ln w="2540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flipV="1">
            <a:off x="5943600" y="3594100"/>
            <a:ext cx="1981200" cy="901700"/>
          </a:xfrm>
          <a:prstGeom prst="line">
            <a:avLst/>
          </a:prstGeom>
          <a:noFill/>
          <a:ln w="2540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a:endCxn id="28694" idx="0"/>
          </p:cNvCxnSpPr>
          <p:nvPr/>
        </p:nvCxnSpPr>
        <p:spPr bwMode="auto">
          <a:xfrm rot="16200000" flipH="1">
            <a:off x="4610100" y="3390900"/>
            <a:ext cx="1371600" cy="685800"/>
          </a:xfrm>
          <a:prstGeom prst="line">
            <a:avLst/>
          </a:prstGeom>
          <a:noFill/>
          <a:ln w="25400">
            <a:solidFill>
              <a:srgbClr val="FF0000"/>
            </a:solidFill>
            <a:prstDash val="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8690" name="Picture 10" descr="j02920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400800" y="1447800"/>
            <a:ext cx="1357313"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1" name="Rounded Rectangle 28"/>
          <p:cNvSpPr>
            <a:spLocks noChangeArrowheads="1"/>
          </p:cNvSpPr>
          <p:nvPr/>
        </p:nvSpPr>
        <p:spPr bwMode="auto">
          <a:xfrm>
            <a:off x="2743200" y="3657600"/>
            <a:ext cx="457200" cy="304800"/>
          </a:xfrm>
          <a:prstGeom prst="roundRect">
            <a:avLst>
              <a:gd name="adj" fmla="val 16667"/>
            </a:avLst>
          </a:prstGeom>
          <a:solidFill>
            <a:srgbClr val="FF0000"/>
          </a:solidFill>
          <a:ln w="38100">
            <a:solidFill>
              <a:srgbClr val="FF0000"/>
            </a:solidFill>
            <a:round/>
            <a:headEnd/>
            <a:tailEnd/>
          </a:ln>
        </p:spPr>
        <p:txBody>
          <a:bodyPr wrap="none" anchor="ct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endParaRPr lang="en-US" altLang="en-US" smtClean="0">
              <a:solidFill>
                <a:prstClr val="black"/>
              </a:solidFill>
            </a:endParaRPr>
          </a:p>
        </p:txBody>
      </p:sp>
      <p:sp>
        <p:nvSpPr>
          <p:cNvPr id="28692" name="Rounded Rectangle 29"/>
          <p:cNvSpPr>
            <a:spLocks noChangeArrowheads="1"/>
          </p:cNvSpPr>
          <p:nvPr/>
        </p:nvSpPr>
        <p:spPr bwMode="auto">
          <a:xfrm>
            <a:off x="4648200" y="2895600"/>
            <a:ext cx="457200" cy="304800"/>
          </a:xfrm>
          <a:prstGeom prst="roundRect">
            <a:avLst>
              <a:gd name="adj" fmla="val 16667"/>
            </a:avLst>
          </a:prstGeom>
          <a:solidFill>
            <a:srgbClr val="FF0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endParaRPr lang="en-US" altLang="en-US" smtClean="0">
              <a:solidFill>
                <a:prstClr val="black"/>
              </a:solidFill>
            </a:endParaRPr>
          </a:p>
        </p:txBody>
      </p:sp>
      <p:sp>
        <p:nvSpPr>
          <p:cNvPr id="28693" name="Rounded Rectangle 30"/>
          <p:cNvSpPr>
            <a:spLocks noChangeArrowheads="1"/>
          </p:cNvSpPr>
          <p:nvPr/>
        </p:nvSpPr>
        <p:spPr bwMode="auto">
          <a:xfrm>
            <a:off x="7924800" y="3429000"/>
            <a:ext cx="457200" cy="304800"/>
          </a:xfrm>
          <a:prstGeom prst="roundRect">
            <a:avLst>
              <a:gd name="adj" fmla="val 16667"/>
            </a:avLst>
          </a:prstGeom>
          <a:solidFill>
            <a:srgbClr val="FF0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endParaRPr lang="en-US" altLang="en-US" smtClean="0">
              <a:solidFill>
                <a:prstClr val="black"/>
              </a:solidFill>
            </a:endParaRPr>
          </a:p>
        </p:txBody>
      </p:sp>
      <p:sp>
        <p:nvSpPr>
          <p:cNvPr id="28694" name="Rounded Rectangle 32"/>
          <p:cNvSpPr>
            <a:spLocks noChangeArrowheads="1"/>
          </p:cNvSpPr>
          <p:nvPr/>
        </p:nvSpPr>
        <p:spPr bwMode="auto">
          <a:xfrm>
            <a:off x="5410200" y="4419600"/>
            <a:ext cx="457200" cy="304800"/>
          </a:xfrm>
          <a:prstGeom prst="roundRect">
            <a:avLst>
              <a:gd name="adj" fmla="val 16667"/>
            </a:avLst>
          </a:prstGeom>
          <a:solidFill>
            <a:srgbClr val="FF0000"/>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endParaRPr lang="en-US" altLang="en-US" smtClean="0">
              <a:solidFill>
                <a:prstClr val="black"/>
              </a:solidFill>
            </a:endParaRPr>
          </a:p>
        </p:txBody>
      </p:sp>
      <p:cxnSp>
        <p:nvCxnSpPr>
          <p:cNvPr id="44" name="Straight Connector 43"/>
          <p:cNvCxnSpPr/>
          <p:nvPr/>
        </p:nvCxnSpPr>
        <p:spPr bwMode="auto">
          <a:xfrm rot="10800000" flipV="1">
            <a:off x="5029200" y="2046288"/>
            <a:ext cx="1371600" cy="849312"/>
          </a:xfrm>
          <a:prstGeom prst="line">
            <a:avLst/>
          </a:prstGeom>
          <a:noFill/>
          <a:ln w="63500" cap="flat" cmpd="sng" algn="ctr">
            <a:solidFill>
              <a:schemeClr val="accent6"/>
            </a:solidFill>
            <a:prstDash val="sysDot"/>
            <a:round/>
            <a:headEnd type="none" w="med" len="med"/>
            <a:tailEnd type="none" w="med" len="med"/>
          </a:ln>
          <a:effectLst/>
        </p:spPr>
      </p:cxnSp>
      <p:cxnSp>
        <p:nvCxnSpPr>
          <p:cNvPr id="46" name="Straight Connector 45"/>
          <p:cNvCxnSpPr>
            <a:endCxn id="28694" idx="0"/>
          </p:cNvCxnSpPr>
          <p:nvPr/>
        </p:nvCxnSpPr>
        <p:spPr bwMode="auto">
          <a:xfrm rot="10800000" flipV="1">
            <a:off x="5638800" y="2046288"/>
            <a:ext cx="762000" cy="2373312"/>
          </a:xfrm>
          <a:prstGeom prst="line">
            <a:avLst/>
          </a:prstGeom>
          <a:noFill/>
          <a:ln w="63500" cap="flat" cmpd="sng" algn="ctr">
            <a:solidFill>
              <a:schemeClr val="accent6"/>
            </a:solidFill>
            <a:prstDash val="sysDot"/>
            <a:round/>
            <a:headEnd type="none" w="med" len="med"/>
            <a:tailEnd type="none" w="med" len="med"/>
          </a:ln>
          <a:effectLst/>
        </p:spPr>
      </p:cxnSp>
      <p:cxnSp>
        <p:nvCxnSpPr>
          <p:cNvPr id="48" name="Straight Connector 47"/>
          <p:cNvCxnSpPr>
            <a:endCxn id="28693" idx="0"/>
          </p:cNvCxnSpPr>
          <p:nvPr/>
        </p:nvCxnSpPr>
        <p:spPr bwMode="auto">
          <a:xfrm rot="10800000" flipH="1" flipV="1">
            <a:off x="6400800" y="2046288"/>
            <a:ext cx="1752600" cy="1382712"/>
          </a:xfrm>
          <a:prstGeom prst="line">
            <a:avLst/>
          </a:prstGeom>
          <a:noFill/>
          <a:ln w="63500" cap="flat" cmpd="sng" algn="ctr">
            <a:solidFill>
              <a:schemeClr val="accent6"/>
            </a:solidFill>
            <a:prstDash val="sysDot"/>
            <a:round/>
            <a:headEnd type="none" w="med" len="med"/>
            <a:tailEnd type="none" w="med" len="med"/>
          </a:ln>
          <a:effectLst/>
        </p:spPr>
      </p:cxnSp>
      <p:cxnSp>
        <p:nvCxnSpPr>
          <p:cNvPr id="50" name="Straight Connector 49"/>
          <p:cNvCxnSpPr>
            <a:endCxn id="28691" idx="0"/>
          </p:cNvCxnSpPr>
          <p:nvPr/>
        </p:nvCxnSpPr>
        <p:spPr bwMode="auto">
          <a:xfrm rot="10800000" flipV="1">
            <a:off x="2971800" y="2046288"/>
            <a:ext cx="3429000" cy="1611312"/>
          </a:xfrm>
          <a:prstGeom prst="line">
            <a:avLst/>
          </a:prstGeom>
          <a:noFill/>
          <a:ln w="63500" cap="flat" cmpd="sng" algn="ctr">
            <a:solidFill>
              <a:schemeClr val="accent6"/>
            </a:solidFill>
            <a:prstDash val="sysDot"/>
            <a:round/>
            <a:headEnd type="none" w="med" len="med"/>
            <a:tailEnd type="none" w="med" len="med"/>
          </a:ln>
          <a:effectLst/>
        </p:spPr>
      </p:cxnSp>
      <p:sp>
        <p:nvSpPr>
          <p:cNvPr id="28700" name="TextBox 28"/>
          <p:cNvSpPr txBox="1">
            <a:spLocks noChangeArrowheads="1"/>
          </p:cNvSpPr>
          <p:nvPr/>
        </p:nvSpPr>
        <p:spPr bwMode="auto">
          <a:xfrm>
            <a:off x="-76200" y="1600200"/>
            <a:ext cx="3962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r>
              <a:rPr lang="en-US" altLang="en-US" sz="2400" b="0" dirty="0" smtClean="0">
                <a:solidFill>
                  <a:srgbClr val="0070C0"/>
                </a:solidFill>
                <a:latin typeface="+mn-lt"/>
              </a:rPr>
              <a:t>Management plane:</a:t>
            </a:r>
          </a:p>
        </p:txBody>
      </p:sp>
    </p:spTree>
    <p:extLst>
      <p:ext uri="{BB962C8B-B14F-4D97-AF65-F5344CB8AC3E}">
        <p14:creationId xmlns:p14="http://schemas.microsoft.com/office/powerpoint/2010/main" val="1028343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943" y="393000"/>
            <a:ext cx="8741227" cy="3547609"/>
          </a:xfrm>
        </p:spPr>
        <p:txBody>
          <a:bodyPr>
            <a:normAutofit/>
          </a:bodyPr>
          <a:lstStyle/>
          <a:p>
            <a:r>
              <a:rPr lang="en-IN" sz="3600" b="1" dirty="0" smtClean="0">
                <a:latin typeface="+mn-lt"/>
                <a:cs typeface="Arial" pitchFamily="34" charset="0"/>
              </a:rPr>
              <a:t>Job Scheduling</a:t>
            </a:r>
            <a:r>
              <a:rPr lang="en-IN" b="1" dirty="0" smtClean="0">
                <a:latin typeface="Arial" pitchFamily="34" charset="0"/>
                <a:cs typeface="Arial" pitchFamily="34" charset="0"/>
              </a:rPr>
              <a:t/>
            </a:r>
            <a:br>
              <a:rPr lang="en-IN" b="1" dirty="0" smtClean="0">
                <a:latin typeface="Arial" pitchFamily="34" charset="0"/>
                <a:cs typeface="Arial" pitchFamily="34" charset="0"/>
              </a:rPr>
            </a:br>
            <a:r>
              <a:rPr lang="en-IN" dirty="0">
                <a:latin typeface="Arial" pitchFamily="34" charset="0"/>
                <a:cs typeface="Arial" pitchFamily="34" charset="0"/>
              </a:rPr>
              <a:t/>
            </a:r>
            <a:br>
              <a:rPr lang="en-IN" dirty="0">
                <a:latin typeface="Arial" pitchFamily="34" charset="0"/>
                <a:cs typeface="Arial" pitchFamily="34" charset="0"/>
              </a:rPr>
            </a:br>
            <a:r>
              <a:rPr lang="en-IN" sz="3200" b="1" dirty="0">
                <a:solidFill>
                  <a:srgbClr val="FF0000"/>
                </a:solidFill>
                <a:latin typeface="+mn-lt"/>
              </a:rPr>
              <a:t>Combinational Backfill Scheduling Algorithm</a:t>
            </a:r>
            <a:r>
              <a:rPr lang="en-IN" sz="3200" b="1" dirty="0">
                <a:latin typeface="+mn-lt"/>
              </a:rPr>
              <a:t/>
            </a:r>
            <a:br>
              <a:rPr lang="en-IN" sz="3200" b="1" dirty="0">
                <a:latin typeface="+mn-lt"/>
              </a:rPr>
            </a:br>
            <a:endParaRPr lang="en-IN" sz="3200" b="1" dirty="0">
              <a:latin typeface="+mn-lt"/>
              <a:cs typeface="Arial" pitchFamily="34" charset="0"/>
            </a:endParaRPr>
          </a:p>
        </p:txBody>
      </p:sp>
    </p:spTree>
    <p:extLst>
      <p:ext uri="{BB962C8B-B14F-4D97-AF65-F5344CB8AC3E}">
        <p14:creationId xmlns:p14="http://schemas.microsoft.com/office/powerpoint/2010/main" val="1893554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2"/>
          <p:cNvSpPr>
            <a:spLocks noGrp="1"/>
          </p:cNvSpPr>
          <p:nvPr>
            <p:ph type="title"/>
          </p:nvPr>
        </p:nvSpPr>
        <p:spPr>
          <a:xfrm>
            <a:off x="0" y="0"/>
            <a:ext cx="9144000" cy="1143000"/>
          </a:xfrm>
        </p:spPr>
        <p:txBody>
          <a:bodyPr>
            <a:normAutofit/>
          </a:bodyPr>
          <a:lstStyle/>
          <a:p>
            <a:pPr algn="ctr"/>
            <a:r>
              <a:rPr lang="en-US" altLang="en-US" sz="3600" dirty="0" smtClean="0">
                <a:latin typeface="+mn-lt"/>
                <a:ea typeface="ＭＳ Ｐゴシック" panose="020B0600070205080204" pitchFamily="34" charset="-128"/>
              </a:rPr>
              <a:t>Software Defined Networking (SDN)</a:t>
            </a:r>
          </a:p>
        </p:txBody>
      </p:sp>
      <p:sp>
        <p:nvSpPr>
          <p:cNvPr id="5" name="Cloud 4"/>
          <p:cNvSpPr>
            <a:spLocks noChangeArrowheads="1"/>
          </p:cNvSpPr>
          <p:nvPr/>
        </p:nvSpPr>
        <p:spPr bwMode="auto">
          <a:xfrm>
            <a:off x="1676400" y="3733800"/>
            <a:ext cx="6372225" cy="2514600"/>
          </a:xfrm>
          <a:custGeom>
            <a:avLst/>
            <a:gdLst>
              <a:gd name="T0" fmla="*/ 6366915 w 43200"/>
              <a:gd name="T1" fmla="*/ 1257300 h 43200"/>
              <a:gd name="T2" fmla="*/ 3186113 w 43200"/>
              <a:gd name="T3" fmla="*/ 2511922 h 43200"/>
              <a:gd name="T4" fmla="*/ 19766 w 43200"/>
              <a:gd name="T5" fmla="*/ 1257300 h 43200"/>
              <a:gd name="T6" fmla="*/ 3186113 w 43200"/>
              <a:gd name="T7" fmla="*/ 143775 h 43200"/>
              <a:gd name="T8" fmla="*/ 0 60000 65536"/>
              <a:gd name="T9" fmla="*/ 1 60000 65536"/>
              <a:gd name="T10" fmla="*/ 2 60000 65536"/>
              <a:gd name="T11" fmla="*/ 3 60000 65536"/>
              <a:gd name="T12" fmla="*/ 5954 w 43200"/>
              <a:gd name="T13" fmla="*/ 6524 h 43200"/>
              <a:gd name="T14" fmla="*/ 34174 w 43200"/>
              <a:gd name="T15" fmla="*/ 34674 h 43200"/>
            </a:gdLst>
            <a:ahLst/>
            <a:cxnLst>
              <a:cxn ang="T8">
                <a:pos x="T0" y="T1"/>
              </a:cxn>
              <a:cxn ang="T9">
                <a:pos x="T2" y="T3"/>
              </a:cxn>
              <a:cxn ang="T10">
                <a:pos x="T4" y="T5"/>
              </a:cxn>
              <a:cxn ang="T11">
                <a:pos x="T6" y="T7"/>
              </a:cxn>
            </a:cxnLst>
            <a:rect l="T12" t="T13" r="T14" b="T15"/>
            <a:pathLst>
              <a:path w="43200" h="43200">
                <a:moveTo>
                  <a:pt x="3900" y="14370"/>
                </a:moveTo>
                <a:lnTo>
                  <a:pt x="3899" y="14370"/>
                </a:lnTo>
                <a:cubicBezTo>
                  <a:pt x="3858" y="13959"/>
                  <a:pt x="3838" y="13545"/>
                  <a:pt x="3838" y="13131"/>
                </a:cubicBezTo>
                <a:cubicBezTo>
                  <a:pt x="3838" y="8055"/>
                  <a:pt x="6861" y="3941"/>
                  <a:pt x="10591" y="3941"/>
                </a:cubicBezTo>
                <a:cubicBezTo>
                  <a:pt x="11791" y="3940"/>
                  <a:pt x="12969" y="4376"/>
                  <a:pt x="14005" y="5201"/>
                </a:cubicBezTo>
                <a:lnTo>
                  <a:pt x="14005" y="5202"/>
                </a:lnTo>
                <a:cubicBezTo>
                  <a:pt x="14930" y="2828"/>
                  <a:pt x="16742" y="1343"/>
                  <a:pt x="18715" y="1344"/>
                </a:cubicBezTo>
                <a:cubicBezTo>
                  <a:pt x="20114" y="1344"/>
                  <a:pt x="21458" y="2093"/>
                  <a:pt x="22456" y="3431"/>
                </a:cubicBezTo>
                <a:lnTo>
                  <a:pt x="22456" y="3432"/>
                </a:lnTo>
                <a:cubicBezTo>
                  <a:pt x="23194" y="1415"/>
                  <a:pt x="24707" y="140"/>
                  <a:pt x="26362" y="141"/>
                </a:cubicBezTo>
                <a:cubicBezTo>
                  <a:pt x="27723" y="141"/>
                  <a:pt x="29007" y="1006"/>
                  <a:pt x="29832" y="2481"/>
                </a:cubicBezTo>
                <a:lnTo>
                  <a:pt x="29832" y="2480"/>
                </a:lnTo>
                <a:cubicBezTo>
                  <a:pt x="30755" y="1002"/>
                  <a:pt x="32110" y="149"/>
                  <a:pt x="33538" y="150"/>
                </a:cubicBezTo>
                <a:cubicBezTo>
                  <a:pt x="35888" y="150"/>
                  <a:pt x="37901" y="2435"/>
                  <a:pt x="38318" y="5575"/>
                </a:cubicBezTo>
                <a:lnTo>
                  <a:pt x="38317" y="5576"/>
                </a:lnTo>
                <a:cubicBezTo>
                  <a:pt x="40639" y="6438"/>
                  <a:pt x="42250" y="9313"/>
                  <a:pt x="42250" y="12594"/>
                </a:cubicBezTo>
                <a:cubicBezTo>
                  <a:pt x="42250" y="13579"/>
                  <a:pt x="42103" y="14554"/>
                  <a:pt x="41818" y="15460"/>
                </a:cubicBezTo>
                <a:lnTo>
                  <a:pt x="41818" y="15459"/>
                </a:lnTo>
                <a:cubicBezTo>
                  <a:pt x="42727" y="17070"/>
                  <a:pt x="43220" y="19044"/>
                  <a:pt x="43220" y="21076"/>
                </a:cubicBezTo>
                <a:cubicBezTo>
                  <a:pt x="43220" y="25663"/>
                  <a:pt x="40741" y="29553"/>
                  <a:pt x="37404" y="30203"/>
                </a:cubicBezTo>
                <a:lnTo>
                  <a:pt x="37403" y="30202"/>
                </a:lnTo>
                <a:cubicBezTo>
                  <a:pt x="37378" y="34523"/>
                  <a:pt x="34795" y="38006"/>
                  <a:pt x="31619" y="38007"/>
                </a:cubicBezTo>
                <a:cubicBezTo>
                  <a:pt x="30535" y="38007"/>
                  <a:pt x="29474" y="37593"/>
                  <a:pt x="28555" y="36813"/>
                </a:cubicBezTo>
                <a:lnTo>
                  <a:pt x="28556" y="36813"/>
                </a:lnTo>
                <a:cubicBezTo>
                  <a:pt x="27694" y="40699"/>
                  <a:pt x="25069" y="43357"/>
                  <a:pt x="22094" y="43358"/>
                </a:cubicBezTo>
                <a:cubicBezTo>
                  <a:pt x="19839" y="43358"/>
                  <a:pt x="17733" y="41821"/>
                  <a:pt x="16480" y="39263"/>
                </a:cubicBezTo>
                <a:lnTo>
                  <a:pt x="16480" y="39264"/>
                </a:lnTo>
                <a:cubicBezTo>
                  <a:pt x="15279" y="40250"/>
                  <a:pt x="13904" y="40770"/>
                  <a:pt x="12503" y="40771"/>
                </a:cubicBezTo>
                <a:cubicBezTo>
                  <a:pt x="9735" y="40771"/>
                  <a:pt x="7180" y="38748"/>
                  <a:pt x="5804" y="35469"/>
                </a:cubicBezTo>
                <a:lnTo>
                  <a:pt x="5803" y="35469"/>
                </a:lnTo>
                <a:cubicBezTo>
                  <a:pt x="5635" y="35496"/>
                  <a:pt x="5465" y="35509"/>
                  <a:pt x="5296" y="35510"/>
                </a:cubicBezTo>
                <a:cubicBezTo>
                  <a:pt x="2888" y="35510"/>
                  <a:pt x="936" y="32860"/>
                  <a:pt x="936" y="29592"/>
                </a:cubicBezTo>
                <a:cubicBezTo>
                  <a:pt x="935" y="28090"/>
                  <a:pt x="1356" y="26644"/>
                  <a:pt x="2112" y="25547"/>
                </a:cubicBezTo>
                <a:lnTo>
                  <a:pt x="2113" y="25547"/>
                </a:lnTo>
                <a:cubicBezTo>
                  <a:pt x="781" y="24481"/>
                  <a:pt x="-36" y="22528"/>
                  <a:pt x="-36" y="20418"/>
                </a:cubicBezTo>
                <a:cubicBezTo>
                  <a:pt x="-37" y="17370"/>
                  <a:pt x="1647" y="14817"/>
                  <a:pt x="3863" y="14504"/>
                </a:cubicBezTo>
                <a:close/>
              </a:path>
              <a:path w="43200" h="43200" fill="none">
                <a:moveTo>
                  <a:pt x="4693" y="26177"/>
                </a:moveTo>
                <a:lnTo>
                  <a:pt x="4693" y="26177"/>
                </a:lnTo>
                <a:cubicBezTo>
                  <a:pt x="4580" y="26189"/>
                  <a:pt x="4468" y="26194"/>
                  <a:pt x="4356" y="26195"/>
                </a:cubicBezTo>
                <a:cubicBezTo>
                  <a:pt x="3584" y="26195"/>
                  <a:pt x="2826" y="25913"/>
                  <a:pt x="2160" y="25379"/>
                </a:cubicBezTo>
                <a:moveTo>
                  <a:pt x="6928" y="34899"/>
                </a:moveTo>
                <a:lnTo>
                  <a:pt x="6927" y="34898"/>
                </a:lnTo>
                <a:cubicBezTo>
                  <a:pt x="6572" y="35091"/>
                  <a:pt x="6200" y="35219"/>
                  <a:pt x="5820" y="35280"/>
                </a:cubicBezTo>
                <a:moveTo>
                  <a:pt x="16478" y="39090"/>
                </a:moveTo>
                <a:lnTo>
                  <a:pt x="16477" y="39090"/>
                </a:lnTo>
                <a:cubicBezTo>
                  <a:pt x="16210" y="38544"/>
                  <a:pt x="15986" y="37960"/>
                  <a:pt x="15809" y="37350"/>
                </a:cubicBezTo>
                <a:moveTo>
                  <a:pt x="28827" y="34751"/>
                </a:moveTo>
                <a:lnTo>
                  <a:pt x="28826" y="34750"/>
                </a:lnTo>
                <a:cubicBezTo>
                  <a:pt x="28787" y="35398"/>
                  <a:pt x="28698" y="36038"/>
                  <a:pt x="28560" y="36660"/>
                </a:cubicBezTo>
                <a:moveTo>
                  <a:pt x="34129" y="22954"/>
                </a:moveTo>
                <a:lnTo>
                  <a:pt x="34128" y="22954"/>
                </a:lnTo>
                <a:cubicBezTo>
                  <a:pt x="36118" y="24271"/>
                  <a:pt x="37381" y="27017"/>
                  <a:pt x="37381" y="30027"/>
                </a:cubicBezTo>
                <a:cubicBezTo>
                  <a:pt x="37381" y="30048"/>
                  <a:pt x="37380" y="30069"/>
                  <a:pt x="37380" y="30090"/>
                </a:cubicBezTo>
                <a:moveTo>
                  <a:pt x="41798" y="15354"/>
                </a:moveTo>
                <a:lnTo>
                  <a:pt x="41798" y="15354"/>
                </a:lnTo>
                <a:cubicBezTo>
                  <a:pt x="41473" y="16386"/>
                  <a:pt x="40978" y="17302"/>
                  <a:pt x="40350" y="18030"/>
                </a:cubicBezTo>
                <a:moveTo>
                  <a:pt x="38324" y="5426"/>
                </a:moveTo>
                <a:lnTo>
                  <a:pt x="38324" y="5425"/>
                </a:lnTo>
                <a:cubicBezTo>
                  <a:pt x="38375" y="5811"/>
                  <a:pt x="38401" y="6202"/>
                  <a:pt x="38401" y="6595"/>
                </a:cubicBezTo>
                <a:cubicBezTo>
                  <a:pt x="38401" y="6626"/>
                  <a:pt x="38400" y="6658"/>
                  <a:pt x="38400" y="6690"/>
                </a:cubicBezTo>
                <a:moveTo>
                  <a:pt x="29078" y="3952"/>
                </a:moveTo>
                <a:lnTo>
                  <a:pt x="29078" y="3952"/>
                </a:lnTo>
                <a:cubicBezTo>
                  <a:pt x="29266" y="3369"/>
                  <a:pt x="29516" y="2826"/>
                  <a:pt x="29820" y="2340"/>
                </a:cubicBezTo>
                <a:moveTo>
                  <a:pt x="22141" y="4720"/>
                </a:moveTo>
                <a:lnTo>
                  <a:pt x="22140" y="4719"/>
                </a:lnTo>
                <a:cubicBezTo>
                  <a:pt x="22217" y="4238"/>
                  <a:pt x="22338" y="3771"/>
                  <a:pt x="22500" y="3330"/>
                </a:cubicBezTo>
                <a:moveTo>
                  <a:pt x="14000" y="5192"/>
                </a:moveTo>
                <a:lnTo>
                  <a:pt x="14000" y="5191"/>
                </a:lnTo>
                <a:cubicBezTo>
                  <a:pt x="14471" y="5568"/>
                  <a:pt x="14908" y="6020"/>
                  <a:pt x="15299" y="6540"/>
                </a:cubicBezTo>
                <a:moveTo>
                  <a:pt x="4127" y="15789"/>
                </a:moveTo>
                <a:lnTo>
                  <a:pt x="4127" y="15788"/>
                </a:lnTo>
                <a:cubicBezTo>
                  <a:pt x="4024" y="15324"/>
                  <a:pt x="3948" y="14850"/>
                  <a:pt x="3900" y="14369"/>
                </a:cubicBezTo>
              </a:path>
            </a:pathLst>
          </a:custGeom>
          <a:noFill/>
          <a:ln w="9525">
            <a:solidFill>
              <a:srgbClr val="4A7EBB"/>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000" b="1">
              <a:solidFill>
                <a:prstClr val="white"/>
              </a:solidFill>
              <a:ea typeface="ＭＳ Ｐゴシック" panose="020B0600070205080204" pitchFamily="34" charset="-128"/>
            </a:endParaRPr>
          </a:p>
        </p:txBody>
      </p:sp>
      <p:pic>
        <p:nvPicPr>
          <p:cNvPr id="31748"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7973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53213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3307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a:cxnSpLocks noChangeShapeType="1"/>
          </p:cNvCxnSpPr>
          <p:nvPr/>
        </p:nvCxnSpPr>
        <p:spPr bwMode="auto">
          <a:xfrm flipV="1">
            <a:off x="2578100" y="4102100"/>
            <a:ext cx="1003300" cy="66675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2578100" y="4768850"/>
            <a:ext cx="1765300" cy="7620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a:off x="4267200" y="4254500"/>
            <a:ext cx="304800" cy="106680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4483100" y="4006850"/>
            <a:ext cx="2374900" cy="40005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flipV="1">
            <a:off x="5321300" y="4711700"/>
            <a:ext cx="1612900" cy="819150"/>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175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635500"/>
            <a:ext cx="977900"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a:spLocks noChangeArrowheads="1"/>
          </p:cNvSpPr>
          <p:nvPr/>
        </p:nvSpPr>
        <p:spPr bwMode="auto">
          <a:xfrm>
            <a:off x="1625600" y="2466975"/>
            <a:ext cx="449263" cy="2181225"/>
          </a:xfrm>
          <a:custGeom>
            <a:avLst/>
            <a:gdLst>
              <a:gd name="T0" fmla="*/ 76969 w 448322"/>
              <a:gd name="T1" fmla="*/ 0 h 1784864"/>
              <a:gd name="T2" fmla="*/ 23383 w 448322"/>
              <a:gd name="T3" fmla="*/ 914878 h 1784864"/>
              <a:gd name="T4" fmla="*/ 411881 w 448322"/>
              <a:gd name="T5" fmla="*/ 2074813 h 1784864"/>
              <a:gd name="T6" fmla="*/ 411881 w 448322"/>
              <a:gd name="T7" fmla="*/ 2058477 h 1784864"/>
              <a:gd name="T8" fmla="*/ 0 60000 65536"/>
              <a:gd name="T9" fmla="*/ 0 60000 65536"/>
              <a:gd name="T10" fmla="*/ 0 60000 65536"/>
              <a:gd name="T11" fmla="*/ 0 60000 65536"/>
              <a:gd name="T12" fmla="*/ 0 w 448322"/>
              <a:gd name="T13" fmla="*/ 0 h 1784864"/>
              <a:gd name="T14" fmla="*/ 448322 w 448322"/>
              <a:gd name="T15" fmla="*/ 1784864 h 1784864"/>
            </a:gdLst>
            <a:ahLst/>
            <a:cxnLst>
              <a:cxn ang="T8">
                <a:pos x="T0" y="T1"/>
              </a:cxn>
              <a:cxn ang="T9">
                <a:pos x="T2" y="T3"/>
              </a:cxn>
              <a:cxn ang="T10">
                <a:pos x="T4" y="T5"/>
              </a:cxn>
              <a:cxn ang="T11">
                <a:pos x="T6" y="T7"/>
              </a:cxn>
            </a:cxnLst>
            <a:rect l="T12" t="T13" r="T14" b="T15"/>
            <a:pathLst>
              <a:path w="448322" h="1784864">
                <a:moveTo>
                  <a:pt x="76808" y="0"/>
                </a:moveTo>
                <a:cubicBezTo>
                  <a:pt x="22220" y="232833"/>
                  <a:pt x="-32368" y="465666"/>
                  <a:pt x="23334" y="748631"/>
                </a:cubicBezTo>
                <a:cubicBezTo>
                  <a:pt x="79036" y="1031596"/>
                  <a:pt x="346404" y="1541824"/>
                  <a:pt x="411018" y="1697789"/>
                </a:cubicBezTo>
                <a:cubicBezTo>
                  <a:pt x="475632" y="1853754"/>
                  <a:pt x="443325" y="1769087"/>
                  <a:pt x="411018" y="1684421"/>
                </a:cubicBezTo>
              </a:path>
            </a:pathLst>
          </a:custGeom>
          <a:noFill/>
          <a:ln w="25400">
            <a:solidFill>
              <a:schemeClr val="accent2"/>
            </a:solidFill>
            <a:prstDash val="dash"/>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000" b="1">
              <a:solidFill>
                <a:prstClr val="black"/>
              </a:solidFill>
              <a:ea typeface="ＭＳ Ｐゴシック" panose="020B0600070205080204" pitchFamily="34" charset="-128"/>
            </a:endParaRPr>
          </a:p>
        </p:txBody>
      </p:sp>
      <p:sp>
        <p:nvSpPr>
          <p:cNvPr id="3" name="Freeform 2"/>
          <p:cNvSpPr>
            <a:spLocks noChangeArrowheads="1"/>
          </p:cNvSpPr>
          <p:nvPr/>
        </p:nvSpPr>
        <p:spPr bwMode="auto">
          <a:xfrm>
            <a:off x="2371725" y="2894013"/>
            <a:ext cx="2111375" cy="2446337"/>
          </a:xfrm>
          <a:custGeom>
            <a:avLst/>
            <a:gdLst>
              <a:gd name="T0" fmla="*/ 0 w 2112210"/>
              <a:gd name="T1" fmla="*/ 0 h 2446421"/>
              <a:gd name="T2" fmla="*/ 454346 w 2112210"/>
              <a:gd name="T3" fmla="*/ 935758 h 2446421"/>
              <a:gd name="T4" fmla="*/ 1122503 w 2112210"/>
              <a:gd name="T5" fmla="*/ 1737835 h 2446421"/>
              <a:gd name="T6" fmla="*/ 2111375 w 2112210"/>
              <a:gd name="T7" fmla="*/ 2446337 h 2446421"/>
              <a:gd name="T8" fmla="*/ 0 60000 65536"/>
              <a:gd name="T9" fmla="*/ 0 60000 65536"/>
              <a:gd name="T10" fmla="*/ 0 60000 65536"/>
              <a:gd name="T11" fmla="*/ 0 60000 65536"/>
              <a:gd name="T12" fmla="*/ 0 w 2112210"/>
              <a:gd name="T13" fmla="*/ 0 h 2446421"/>
              <a:gd name="T14" fmla="*/ 2112210 w 2112210"/>
              <a:gd name="T15" fmla="*/ 2446421 h 2446421"/>
            </a:gdLst>
            <a:ahLst/>
            <a:cxnLst>
              <a:cxn ang="T8">
                <a:pos x="T0" y="T1"/>
              </a:cxn>
              <a:cxn ang="T9">
                <a:pos x="T2" y="T3"/>
              </a:cxn>
              <a:cxn ang="T10">
                <a:pos x="T4" y="T5"/>
              </a:cxn>
              <a:cxn ang="T11">
                <a:pos x="T6" y="T7"/>
              </a:cxn>
            </a:cxnLst>
            <a:rect l="T12" t="T13" r="T14" b="T15"/>
            <a:pathLst>
              <a:path w="2112210" h="2446421">
                <a:moveTo>
                  <a:pt x="0" y="0"/>
                </a:moveTo>
                <a:cubicBezTo>
                  <a:pt x="133684" y="323070"/>
                  <a:pt x="267368" y="646141"/>
                  <a:pt x="454526" y="935790"/>
                </a:cubicBezTo>
                <a:cubicBezTo>
                  <a:pt x="641684" y="1225439"/>
                  <a:pt x="846666" y="1486123"/>
                  <a:pt x="1122947" y="1737895"/>
                </a:cubicBezTo>
                <a:cubicBezTo>
                  <a:pt x="1399228" y="1989667"/>
                  <a:pt x="1755719" y="2218044"/>
                  <a:pt x="2112210" y="2446421"/>
                </a:cubicBezTo>
              </a:path>
            </a:pathLst>
          </a:custGeom>
          <a:noFill/>
          <a:ln w="25400">
            <a:solidFill>
              <a:schemeClr val="accent2"/>
            </a:solidFill>
            <a:prstDash val="dash"/>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000" b="1">
              <a:solidFill>
                <a:prstClr val="black"/>
              </a:solidFill>
              <a:ea typeface="ＭＳ Ｐゴシック" panose="020B0600070205080204" pitchFamily="34" charset="-128"/>
            </a:endParaRPr>
          </a:p>
        </p:txBody>
      </p:sp>
      <p:sp>
        <p:nvSpPr>
          <p:cNvPr id="6" name="Freeform 5"/>
          <p:cNvSpPr>
            <a:spLocks noChangeArrowheads="1"/>
          </p:cNvSpPr>
          <p:nvPr/>
        </p:nvSpPr>
        <p:spPr bwMode="auto">
          <a:xfrm>
            <a:off x="2438400" y="2546350"/>
            <a:ext cx="1524000" cy="1339850"/>
          </a:xfrm>
          <a:custGeom>
            <a:avLst/>
            <a:gdLst>
              <a:gd name="T0" fmla="*/ 0 w 1163053"/>
              <a:gd name="T1" fmla="*/ 0 h 1283369"/>
              <a:gd name="T2" fmla="*/ 735724 w 1163053"/>
              <a:gd name="T3" fmla="*/ 586184 h 1283369"/>
              <a:gd name="T4" fmla="*/ 1524000 w 1163053"/>
              <a:gd name="T5" fmla="*/ 1339850 h 1283369"/>
              <a:gd name="T6" fmla="*/ 0 60000 65536"/>
              <a:gd name="T7" fmla="*/ 0 60000 65536"/>
              <a:gd name="T8" fmla="*/ 0 60000 65536"/>
              <a:gd name="T9" fmla="*/ 0 w 1163053"/>
              <a:gd name="T10" fmla="*/ 0 h 1283369"/>
              <a:gd name="T11" fmla="*/ 1163053 w 1163053"/>
              <a:gd name="T12" fmla="*/ 1283369 h 1283369"/>
            </a:gdLst>
            <a:ahLst/>
            <a:cxnLst>
              <a:cxn ang="T6">
                <a:pos x="T0" y="T1"/>
              </a:cxn>
              <a:cxn ang="T7">
                <a:pos x="T2" y="T3"/>
              </a:cxn>
              <a:cxn ang="T8">
                <a:pos x="T4" y="T5"/>
              </a:cxn>
            </a:cxnLst>
            <a:rect l="T9" t="T10" r="T11" b="T12"/>
            <a:pathLst>
              <a:path w="1163053" h="1283369">
                <a:moveTo>
                  <a:pt x="0" y="0"/>
                </a:moveTo>
                <a:cubicBezTo>
                  <a:pt x="183816" y="173789"/>
                  <a:pt x="367632" y="347579"/>
                  <a:pt x="561474" y="561474"/>
                </a:cubicBezTo>
                <a:cubicBezTo>
                  <a:pt x="755316" y="775369"/>
                  <a:pt x="959184" y="1029369"/>
                  <a:pt x="1163053" y="1283369"/>
                </a:cubicBezTo>
              </a:path>
            </a:pathLst>
          </a:custGeom>
          <a:noFill/>
          <a:ln w="25400">
            <a:solidFill>
              <a:schemeClr val="accent2"/>
            </a:solidFill>
            <a:prstDash val="dash"/>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000" b="1">
              <a:solidFill>
                <a:prstClr val="black"/>
              </a:solidFill>
              <a:ea typeface="ＭＳ Ｐゴシック" panose="020B0600070205080204" pitchFamily="34" charset="-128"/>
            </a:endParaRPr>
          </a:p>
        </p:txBody>
      </p:sp>
      <p:sp>
        <p:nvSpPr>
          <p:cNvPr id="7" name="Freeform 6"/>
          <p:cNvSpPr>
            <a:spLocks noChangeArrowheads="1"/>
          </p:cNvSpPr>
          <p:nvPr/>
        </p:nvSpPr>
        <p:spPr bwMode="auto">
          <a:xfrm>
            <a:off x="2505075" y="2306638"/>
            <a:ext cx="4733925" cy="2036762"/>
          </a:xfrm>
          <a:custGeom>
            <a:avLst/>
            <a:gdLst>
              <a:gd name="T0" fmla="*/ 0 w 4572000"/>
              <a:gd name="T1" fmla="*/ 0 h 1965158"/>
              <a:gd name="T2" fmla="*/ 2325437 w 4572000"/>
              <a:gd name="T3" fmla="*/ 734342 h 1965158"/>
              <a:gd name="T4" fmla="*/ 3695784 w 4572000"/>
              <a:gd name="T5" fmla="*/ 1288563 h 1965158"/>
              <a:gd name="T6" fmla="*/ 4733925 w 4572000"/>
              <a:gd name="T7" fmla="*/ 2036762 h 1965158"/>
              <a:gd name="T8" fmla="*/ 0 60000 65536"/>
              <a:gd name="T9" fmla="*/ 0 60000 65536"/>
              <a:gd name="T10" fmla="*/ 0 60000 65536"/>
              <a:gd name="T11" fmla="*/ 0 60000 65536"/>
              <a:gd name="T12" fmla="*/ 0 w 4572000"/>
              <a:gd name="T13" fmla="*/ 0 h 1965158"/>
              <a:gd name="T14" fmla="*/ 4572000 w 4572000"/>
              <a:gd name="T15" fmla="*/ 1965158 h 1965158"/>
            </a:gdLst>
            <a:ahLst/>
            <a:cxnLst>
              <a:cxn ang="T8">
                <a:pos x="T0" y="T1"/>
              </a:cxn>
              <a:cxn ang="T9">
                <a:pos x="T2" y="T3"/>
              </a:cxn>
              <a:cxn ang="T10">
                <a:pos x="T4" y="T5"/>
              </a:cxn>
              <a:cxn ang="T11">
                <a:pos x="T6" y="T7"/>
              </a:cxn>
            </a:cxnLst>
            <a:rect l="T12" t="T13" r="T14" b="T15"/>
            <a:pathLst>
              <a:path w="4572000" h="1965158">
                <a:moveTo>
                  <a:pt x="0" y="0"/>
                </a:moveTo>
                <a:cubicBezTo>
                  <a:pt x="825500" y="250658"/>
                  <a:pt x="1651000" y="501316"/>
                  <a:pt x="2245895" y="708526"/>
                </a:cubicBezTo>
                <a:cubicBezTo>
                  <a:pt x="2840790" y="915737"/>
                  <a:pt x="3181685" y="1033824"/>
                  <a:pt x="3569369" y="1243263"/>
                </a:cubicBezTo>
                <a:cubicBezTo>
                  <a:pt x="3957053" y="1452702"/>
                  <a:pt x="4264526" y="1708930"/>
                  <a:pt x="4572000" y="1965158"/>
                </a:cubicBezTo>
              </a:path>
            </a:pathLst>
          </a:custGeom>
          <a:noFill/>
          <a:ln w="25400">
            <a:solidFill>
              <a:schemeClr val="accent2"/>
            </a:solidFill>
            <a:prstDash val="dash"/>
            <a:miter lim="800000"/>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sz="2000" b="1">
              <a:solidFill>
                <a:prstClr val="black"/>
              </a:solidFill>
              <a:ea typeface="ＭＳ Ｐゴシック" panose="020B0600070205080204" pitchFamily="34" charset="-128"/>
            </a:endParaRPr>
          </a:p>
        </p:txBody>
      </p:sp>
      <p:sp>
        <p:nvSpPr>
          <p:cNvPr id="31761" name="TextBox 24"/>
          <p:cNvSpPr txBox="1">
            <a:spLocks noChangeArrowheads="1"/>
          </p:cNvSpPr>
          <p:nvPr/>
        </p:nvSpPr>
        <p:spPr bwMode="auto">
          <a:xfrm>
            <a:off x="4505090" y="2343337"/>
            <a:ext cx="41218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r>
              <a:rPr lang="en-US" altLang="en-US" dirty="0" err="1" smtClean="0">
                <a:solidFill>
                  <a:srgbClr val="640000"/>
                </a:solidFill>
                <a:latin typeface="+mn-lt"/>
              </a:rPr>
              <a:t>OpenFlow</a:t>
            </a:r>
            <a:r>
              <a:rPr lang="en-US" altLang="en-US" dirty="0">
                <a:solidFill>
                  <a:srgbClr val="640000"/>
                </a:solidFill>
                <a:latin typeface="+mn-lt"/>
              </a:rPr>
              <a:t> </a:t>
            </a:r>
            <a:r>
              <a:rPr lang="en-US" altLang="en-US" dirty="0" smtClean="0">
                <a:solidFill>
                  <a:srgbClr val="640000"/>
                </a:solidFill>
                <a:latin typeface="+mn-lt"/>
              </a:rPr>
              <a:t>– communication protocol</a:t>
            </a:r>
          </a:p>
        </p:txBody>
      </p:sp>
      <p:sp>
        <p:nvSpPr>
          <p:cNvPr id="31762" name="TextBox 25"/>
          <p:cNvSpPr txBox="1">
            <a:spLocks noChangeArrowheads="1"/>
          </p:cNvSpPr>
          <p:nvPr/>
        </p:nvSpPr>
        <p:spPr bwMode="auto">
          <a:xfrm>
            <a:off x="1359078" y="1228695"/>
            <a:ext cx="38665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r>
              <a:rPr lang="en-US" altLang="en-US" dirty="0" smtClean="0">
                <a:solidFill>
                  <a:srgbClr val="FF0000"/>
                </a:solidFill>
                <a:latin typeface="+mn-lt"/>
              </a:rPr>
              <a:t>Logically-centralized control plane</a:t>
            </a:r>
          </a:p>
        </p:txBody>
      </p:sp>
      <p:sp>
        <p:nvSpPr>
          <p:cNvPr id="31763" name="TextBox 27"/>
          <p:cNvSpPr txBox="1">
            <a:spLocks noChangeArrowheads="1"/>
          </p:cNvSpPr>
          <p:nvPr/>
        </p:nvSpPr>
        <p:spPr bwMode="auto">
          <a:xfrm>
            <a:off x="7074177" y="4800600"/>
            <a:ext cx="15980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r>
              <a:rPr lang="en-US" altLang="en-US" b="0" dirty="0" smtClean="0">
                <a:solidFill>
                  <a:srgbClr val="640000"/>
                </a:solidFill>
                <a:latin typeface="+mn-lt"/>
              </a:rPr>
              <a:t>Data Plane</a:t>
            </a:r>
          </a:p>
          <a:p>
            <a:pPr algn="ctr" eaLnBrk="1" fontAlgn="base" hangingPunct="1">
              <a:spcBef>
                <a:spcPct val="0"/>
              </a:spcBef>
              <a:spcAft>
                <a:spcPct val="0"/>
              </a:spcAft>
            </a:pPr>
            <a:r>
              <a:rPr lang="en-US" altLang="en-US" b="0" dirty="0" smtClean="0">
                <a:solidFill>
                  <a:srgbClr val="640000"/>
                </a:solidFill>
                <a:latin typeface="+mn-lt"/>
              </a:rPr>
              <a:t>SDN Switches</a:t>
            </a:r>
          </a:p>
        </p:txBody>
      </p:sp>
      <p:sp>
        <p:nvSpPr>
          <p:cNvPr id="31764" name="Rounded Rectangle 21"/>
          <p:cNvSpPr>
            <a:spLocks noChangeArrowheads="1"/>
          </p:cNvSpPr>
          <p:nvPr/>
        </p:nvSpPr>
        <p:spPr bwMode="auto">
          <a:xfrm>
            <a:off x="1600200" y="1828800"/>
            <a:ext cx="990600" cy="990600"/>
          </a:xfrm>
          <a:prstGeom prst="roundRect">
            <a:avLst>
              <a:gd name="adj" fmla="val 16667"/>
            </a:avLst>
          </a:prstGeom>
          <a:solidFill>
            <a:srgbClr val="FF0000"/>
          </a:solidFill>
          <a:ln w="38100">
            <a:solidFill>
              <a:srgbClr val="FF0000"/>
            </a:solidFill>
            <a:round/>
            <a:headEnd/>
            <a:tailEnd/>
          </a:ln>
        </p:spPr>
        <p:txBody>
          <a:bodyPr wrap="none" anchor="ct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endParaRPr lang="en-US" altLang="en-US" smtClean="0">
              <a:solidFill>
                <a:prstClr val="black"/>
              </a:solidFill>
            </a:endParaRPr>
          </a:p>
        </p:txBody>
      </p:sp>
      <p:sp>
        <p:nvSpPr>
          <p:cNvPr id="24" name="TextBox 23"/>
          <p:cNvSpPr txBox="1">
            <a:spLocks noChangeArrowheads="1"/>
          </p:cNvSpPr>
          <p:nvPr/>
        </p:nvSpPr>
        <p:spPr bwMode="auto">
          <a:xfrm>
            <a:off x="8044132" y="3962400"/>
            <a:ext cx="8963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Helvetica" panose="020B0604020202020204" pitchFamily="34" charset="0"/>
                <a:ea typeface="ＭＳ Ｐゴシック" panose="020B0600070205080204" pitchFamily="34" charset="-128"/>
              </a:defRPr>
            </a:lvl1pPr>
            <a:lvl2pPr marL="37931725" indent="-37474525" eaLnBrk="0" hangingPunct="0">
              <a:defRPr sz="2000" b="1">
                <a:solidFill>
                  <a:schemeClr val="tx1"/>
                </a:solidFill>
                <a:latin typeface="Helvetica" panose="020B0604020202020204" pitchFamily="34" charset="0"/>
                <a:ea typeface="ＭＳ Ｐゴシック" panose="020B0600070205080204" pitchFamily="34" charset="-128"/>
              </a:defRPr>
            </a:lvl2pPr>
            <a:lvl3pPr eaLnBrk="0" hangingPunct="0">
              <a:defRPr sz="2000" b="1">
                <a:solidFill>
                  <a:schemeClr val="tx1"/>
                </a:solidFill>
                <a:latin typeface="Helvetica" panose="020B0604020202020204" pitchFamily="34" charset="0"/>
                <a:ea typeface="ＭＳ Ｐゴシック" panose="020B0600070205080204" pitchFamily="34" charset="-128"/>
              </a:defRPr>
            </a:lvl3pPr>
            <a:lvl4pPr eaLnBrk="0" hangingPunct="0">
              <a:defRPr sz="2000" b="1">
                <a:solidFill>
                  <a:schemeClr val="tx1"/>
                </a:solidFill>
                <a:latin typeface="Helvetica" panose="020B0604020202020204" pitchFamily="34" charset="0"/>
                <a:ea typeface="ＭＳ Ｐゴシック" panose="020B0600070205080204" pitchFamily="34" charset="-128"/>
              </a:defRPr>
            </a:lvl4pPr>
            <a:lvl5pPr eaLnBrk="0" hangingPunct="0">
              <a:defRPr sz="2000" b="1">
                <a:solidFill>
                  <a:schemeClr val="tx1"/>
                </a:solidFill>
                <a:latin typeface="Helvetica"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000" b="1">
                <a:solidFill>
                  <a:schemeClr val="tx1"/>
                </a:solidFill>
                <a:latin typeface="Helvetica" panose="020B0604020202020204" pitchFamily="34" charset="0"/>
                <a:ea typeface="ＭＳ Ｐゴシック" panose="020B0600070205080204" pitchFamily="34" charset="-128"/>
              </a:defRPr>
            </a:lvl9pPr>
          </a:lstStyle>
          <a:p>
            <a:pPr algn="ctr" eaLnBrk="1" fontAlgn="base" hangingPunct="1">
              <a:spcBef>
                <a:spcPct val="0"/>
              </a:spcBef>
              <a:spcAft>
                <a:spcPct val="0"/>
              </a:spcAft>
            </a:pPr>
            <a:r>
              <a:rPr lang="en-US" altLang="en-US" b="0" dirty="0" smtClean="0">
                <a:solidFill>
                  <a:srgbClr val="640000"/>
                </a:solidFill>
                <a:latin typeface="+mn-lt"/>
              </a:rPr>
              <a:t>Dumb,</a:t>
            </a:r>
          </a:p>
          <a:p>
            <a:pPr algn="ctr" eaLnBrk="1" fontAlgn="base" hangingPunct="1">
              <a:spcBef>
                <a:spcPct val="0"/>
              </a:spcBef>
              <a:spcAft>
                <a:spcPct val="0"/>
              </a:spcAft>
            </a:pPr>
            <a:r>
              <a:rPr lang="en-US" altLang="en-US" b="0" dirty="0" smtClean="0">
                <a:solidFill>
                  <a:srgbClr val="640000"/>
                </a:solidFill>
                <a:latin typeface="+mn-lt"/>
              </a:rPr>
              <a:t>fast</a:t>
            </a:r>
          </a:p>
        </p:txBody>
      </p:sp>
    </p:spTree>
    <p:extLst>
      <p:ext uri="{BB962C8B-B14F-4D97-AF65-F5344CB8AC3E}">
        <p14:creationId xmlns:p14="http://schemas.microsoft.com/office/powerpoint/2010/main" val="4114195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ctrTitle"/>
          </p:nvPr>
        </p:nvSpPr>
        <p:spPr>
          <a:xfrm>
            <a:off x="609600" y="122237"/>
            <a:ext cx="7772400" cy="1470025"/>
          </a:xfrm>
        </p:spPr>
        <p:txBody>
          <a:bodyPr>
            <a:normAutofit/>
          </a:bodyPr>
          <a:lstStyle/>
          <a:p>
            <a:r>
              <a:rPr lang="en-US" altLang="en-US" sz="3600" dirty="0" smtClean="0">
                <a:latin typeface="+mn-lt"/>
                <a:ea typeface="ＭＳ Ｐゴシック" panose="020B0600070205080204" pitchFamily="34" charset="-128"/>
                <a:cs typeface="Times New Roman" pitchFamily="18" charset="0"/>
              </a:rPr>
              <a:t>Typical Challenges</a:t>
            </a:r>
          </a:p>
        </p:txBody>
      </p:sp>
      <p:sp>
        <p:nvSpPr>
          <p:cNvPr id="6" name="Subtitle 5"/>
          <p:cNvSpPr>
            <a:spLocks noGrp="1"/>
          </p:cNvSpPr>
          <p:nvPr>
            <p:ph type="subTitle" idx="1"/>
          </p:nvPr>
        </p:nvSpPr>
        <p:spPr>
          <a:xfrm>
            <a:off x="1447800" y="1981200"/>
            <a:ext cx="6400800" cy="4267200"/>
          </a:xfrm>
        </p:spPr>
        <p:txBody>
          <a:bodyPr/>
          <a:lstStyle/>
          <a:p>
            <a:pPr marL="457200" indent="-457200" algn="l">
              <a:buFont typeface="Arial" panose="020B0604020202020204" pitchFamily="34" charset="0"/>
              <a:buChar char="•"/>
              <a:defRPr/>
            </a:pPr>
            <a:r>
              <a:rPr lang="en-US" altLang="en-US" dirty="0">
                <a:solidFill>
                  <a:srgbClr val="0070C0"/>
                </a:solidFill>
                <a:ea typeface="ＭＳ Ｐゴシック" panose="020B0600070205080204" pitchFamily="34" charset="-128"/>
                <a:cs typeface="Times New Roman" pitchFamily="18" charset="0"/>
              </a:rPr>
              <a:t>Heterogeneous </a:t>
            </a:r>
            <a:r>
              <a:rPr lang="en-US" altLang="en-US" dirty="0" smtClean="0">
                <a:solidFill>
                  <a:srgbClr val="0070C0"/>
                </a:solidFill>
                <a:ea typeface="ＭＳ Ｐゴシック" panose="020B0600070205080204" pitchFamily="34" charset="-128"/>
                <a:cs typeface="Times New Roman" pitchFamily="18" charset="0"/>
              </a:rPr>
              <a:t>Switches</a:t>
            </a:r>
          </a:p>
          <a:p>
            <a:pPr marL="457200" indent="-457200" algn="l">
              <a:buFont typeface="Arial" panose="020B0604020202020204" pitchFamily="34" charset="0"/>
              <a:buChar char="•"/>
              <a:defRPr/>
            </a:pPr>
            <a:r>
              <a:rPr lang="en-US" altLang="en-US" dirty="0" smtClean="0">
                <a:solidFill>
                  <a:srgbClr val="0070C0"/>
                </a:solidFill>
                <a:ea typeface="ＭＳ Ｐゴシック" panose="020B0600070205080204" pitchFamily="34" charset="-128"/>
                <a:cs typeface="Times New Roman" pitchFamily="18" charset="0"/>
              </a:rPr>
              <a:t>Controller </a:t>
            </a:r>
            <a:r>
              <a:rPr lang="en-US" altLang="en-US" dirty="0">
                <a:solidFill>
                  <a:srgbClr val="0070C0"/>
                </a:solidFill>
                <a:ea typeface="ＭＳ Ｐゴシック" panose="020B0600070205080204" pitchFamily="34" charset="-128"/>
                <a:cs typeface="Times New Roman" pitchFamily="18" charset="0"/>
              </a:rPr>
              <a:t>Delay and </a:t>
            </a:r>
            <a:r>
              <a:rPr lang="en-US" altLang="en-US" dirty="0" smtClean="0">
                <a:solidFill>
                  <a:srgbClr val="0070C0"/>
                </a:solidFill>
                <a:ea typeface="ＭＳ Ｐゴシック" panose="020B0600070205080204" pitchFamily="34" charset="-128"/>
                <a:cs typeface="Times New Roman" pitchFamily="18" charset="0"/>
              </a:rPr>
              <a:t>Overheads</a:t>
            </a:r>
          </a:p>
          <a:p>
            <a:pPr marL="457200" indent="-457200" algn="l">
              <a:buFont typeface="Arial" panose="020B0604020202020204" pitchFamily="34" charset="0"/>
              <a:buChar char="•"/>
              <a:defRPr/>
            </a:pPr>
            <a:r>
              <a:rPr lang="en-US" altLang="en-US" dirty="0">
                <a:solidFill>
                  <a:srgbClr val="0070C0"/>
                </a:solidFill>
                <a:ea typeface="ＭＳ Ｐゴシック" panose="020B0600070205080204" pitchFamily="34" charset="-128"/>
                <a:cs typeface="Times New Roman" pitchFamily="18" charset="0"/>
              </a:rPr>
              <a:t>Distributed </a:t>
            </a:r>
            <a:r>
              <a:rPr lang="en-US" altLang="en-US" dirty="0" smtClean="0">
                <a:solidFill>
                  <a:srgbClr val="0070C0"/>
                </a:solidFill>
                <a:ea typeface="ＭＳ Ｐゴシック" panose="020B0600070205080204" pitchFamily="34" charset="-128"/>
                <a:cs typeface="Times New Roman" pitchFamily="18" charset="0"/>
              </a:rPr>
              <a:t>Controllers</a:t>
            </a:r>
          </a:p>
          <a:p>
            <a:pPr marL="457200" indent="-457200" algn="l">
              <a:buFont typeface="Arial" panose="020B0604020202020204" pitchFamily="34" charset="0"/>
              <a:buChar char="•"/>
              <a:defRPr/>
            </a:pPr>
            <a:r>
              <a:rPr lang="en-US" altLang="en-US" dirty="0">
                <a:solidFill>
                  <a:srgbClr val="0070C0"/>
                </a:solidFill>
                <a:ea typeface="ＭＳ Ｐゴシック" panose="020B0600070205080204" pitchFamily="34" charset="-128"/>
                <a:cs typeface="Times New Roman" pitchFamily="18" charset="0"/>
              </a:rPr>
              <a:t>Plenty of room for bugs</a:t>
            </a:r>
          </a:p>
          <a:p>
            <a:pPr marL="457200" indent="-457200" algn="l">
              <a:buFont typeface="Arial" panose="020B0604020202020204" pitchFamily="34" charset="0"/>
              <a:buChar char="•"/>
              <a:defRPr/>
            </a:pPr>
            <a:r>
              <a:rPr lang="en-US" altLang="en-US" dirty="0">
                <a:solidFill>
                  <a:srgbClr val="0070C0"/>
                </a:solidFill>
                <a:ea typeface="ＭＳ Ｐゴシック" panose="020B0600070205080204" pitchFamily="34" charset="-128"/>
                <a:cs typeface="Times New Roman" pitchFamily="18" charset="0"/>
              </a:rPr>
              <a:t>Need for testing techniques</a:t>
            </a:r>
          </a:p>
          <a:p>
            <a:pPr marL="457200" indent="-457200" algn="l">
              <a:buFont typeface="Arial" panose="020B0604020202020204" pitchFamily="34" charset="0"/>
              <a:buChar char="•"/>
              <a:defRPr/>
            </a:pPr>
            <a:endParaRPr lang="en-US" dirty="0">
              <a:solidFill>
                <a:srgbClr val="0070C0"/>
              </a:solidFill>
            </a:endParaRPr>
          </a:p>
        </p:txBody>
      </p:sp>
    </p:spTree>
    <p:extLst>
      <p:ext uri="{BB962C8B-B14F-4D97-AF65-F5344CB8AC3E}">
        <p14:creationId xmlns:p14="http://schemas.microsoft.com/office/powerpoint/2010/main" val="4136064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456481" y="871561"/>
            <a:ext cx="8228160" cy="5460480"/>
          </a:xfrm>
        </p:spPr>
        <p:txBody>
          <a:bodyPr vert="horz" lIns="91440" tIns="11429" rIns="91440" bIns="45720" rtlCol="0">
            <a:normAutofit/>
          </a:bodyPr>
          <a:lstStyle/>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1996">
                <a:solidFill>
                  <a:srgbClr val="FF0000"/>
                </a:solidFill>
                <a:latin typeface="Times New Roman" panose="02020603050405020304" pitchFamily="18" charset="0"/>
              </a:rPr>
              <a:t>Building, operating and managing computing resources (HPCC, sequential processing machines) for scientific applications (ADF, ANSYS, VORPAL, VASP, GROMACS, Orbit MPI etc.) porting of parallel and sequential applications on new computing resources</a:t>
            </a: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IN" altLang="en-US" sz="1996">
              <a:solidFill>
                <a:srgbClr val="FF0000"/>
              </a:solidFill>
              <a:latin typeface="Times New Roman" panose="02020603050405020304" pitchFamily="18" charset="0"/>
            </a:endParaRP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1996">
                <a:solidFill>
                  <a:srgbClr val="00B050"/>
                </a:solidFill>
                <a:latin typeface="Times New Roman" panose="02020603050405020304" pitchFamily="18" charset="0"/>
              </a:rPr>
              <a:t>Campus network design, planning, operation and management (4000+ access points, eight OFC rings, multiple external connectivity links, network services and facilities)</a:t>
            </a:r>
          </a:p>
          <a:p>
            <a:pPr marL="1221138" indent="-499688" algn="just">
              <a:lnSpc>
                <a:spcPct val="95000"/>
              </a:lnSpc>
              <a:buSzPct val="45000"/>
              <a:buNone/>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1996">
                <a:solidFill>
                  <a:srgbClr val="00B050"/>
                </a:solidFill>
                <a:latin typeface="Times New Roman" panose="02020603050405020304" pitchFamily="18" charset="0"/>
              </a:rPr>
              <a:t> </a:t>
            </a: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1996">
                <a:solidFill>
                  <a:srgbClr val="FF0000"/>
                </a:solidFill>
                <a:latin typeface="Times New Roman" panose="02020603050405020304" pitchFamily="18" charset="0"/>
              </a:rPr>
              <a:t>Network security using multilevel DMZs, built using open source software tools, customization and deployment of PKI for in-house applications</a:t>
            </a: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IN" altLang="en-US" sz="1996">
              <a:latin typeface="Times New Roman" panose="02020603050405020304" pitchFamily="18" charset="0"/>
            </a:endParaRP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1996">
                <a:solidFill>
                  <a:srgbClr val="00B050"/>
                </a:solidFill>
                <a:latin typeface="Times New Roman" panose="02020603050405020304" pitchFamily="18" charset="0"/>
              </a:rPr>
              <a:t>Software development and deployment for information management systems and applications (</a:t>
            </a:r>
            <a:r>
              <a:rPr lang="en-IN" altLang="en-US" sz="1996">
                <a:solidFill>
                  <a:srgbClr val="FF0000"/>
                </a:solidFill>
                <a:latin typeface="Times New Roman" panose="02020603050405020304" pitchFamily="18" charset="0"/>
              </a:rPr>
              <a:t>RRCAT and DAE</a:t>
            </a:r>
            <a:r>
              <a:rPr lang="en-IN" altLang="en-US" sz="1996">
                <a:solidFill>
                  <a:srgbClr val="00B050"/>
                </a:solidFill>
                <a:latin typeface="Times New Roman" panose="02020603050405020304" pitchFamily="18" charset="0"/>
              </a:rPr>
              <a:t>)</a:t>
            </a:r>
          </a:p>
        </p:txBody>
      </p:sp>
      <p:sp>
        <p:nvSpPr>
          <p:cNvPr id="8193" name="Rectangle 1"/>
          <p:cNvSpPr>
            <a:spLocks noGrp="1" noChangeArrowheads="1"/>
          </p:cNvSpPr>
          <p:nvPr>
            <p:ph type="title"/>
          </p:nvPr>
        </p:nvSpPr>
        <p:spPr>
          <a:xfrm>
            <a:off x="456481" y="180360"/>
            <a:ext cx="8228160" cy="528480"/>
          </a:xfrm>
        </p:spPr>
        <p:txBody>
          <a:bodyPr vert="horz" lIns="91440" tIns="16001" rIns="91440" bIns="45720" rtlCol="0" anchor="ctr">
            <a:normAutofit/>
          </a:bodyPr>
          <a:lstStyle/>
          <a:p>
            <a:pPr>
              <a:lnSpc>
                <a:spcPct val="95000"/>
              </a:lnSpc>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defRPr/>
            </a:pPr>
            <a:r>
              <a:rPr lang="en-IN" sz="2540" b="1" dirty="0">
                <a:latin typeface="Times New Roman" pitchFamily="16" charset="0"/>
                <a:cs typeface="Times New Roman" pitchFamily="16" charset="0"/>
              </a:rPr>
              <a:t>Other activities of Computer </a:t>
            </a:r>
            <a:r>
              <a:rPr lang="en-IN" sz="2540" b="1" dirty="0" smtClean="0">
                <a:latin typeface="Times New Roman" pitchFamily="16" charset="0"/>
                <a:cs typeface="Times New Roman" pitchFamily="16" charset="0"/>
              </a:rPr>
              <a:t>Division, RRCAT</a:t>
            </a:r>
            <a:endParaRPr lang="en-IN" sz="2540" b="1" dirty="0">
              <a:latin typeface="Times New Roman" pitchFamily="16" charset="0"/>
              <a:cs typeface="Times New Roman" pitchFamily="16" charset="0"/>
            </a:endParaRPr>
          </a:p>
        </p:txBody>
      </p:sp>
    </p:spTree>
    <p:extLst>
      <p:ext uri="{BB962C8B-B14F-4D97-AF65-F5344CB8AC3E}">
        <p14:creationId xmlns:p14="http://schemas.microsoft.com/office/powerpoint/2010/main" val="15812252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idx="1"/>
          </p:nvPr>
        </p:nvSpPr>
        <p:spPr>
          <a:xfrm>
            <a:off x="456481" y="1604521"/>
            <a:ext cx="8228160" cy="3977280"/>
          </a:xfrm>
        </p:spPr>
        <p:txBody>
          <a:bodyPr vert="horz" lIns="91440" tIns="11429" rIns="91440" bIns="45720" rtlCol="0">
            <a:normAutofit/>
          </a:bodyPr>
          <a:lstStyle/>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2177">
                <a:solidFill>
                  <a:srgbClr val="00B050"/>
                </a:solidFill>
                <a:latin typeface="Times New Roman" panose="02020603050405020304" pitchFamily="18" charset="0"/>
              </a:rPr>
              <a:t>Computing using HPCC (Aggregate computing power of 43 TeraFlops and another 200 TeraFlops machine is now in the pipeline) and sequential processing machines</a:t>
            </a: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IN" altLang="en-US" sz="2177">
              <a:solidFill>
                <a:srgbClr val="00B050"/>
              </a:solidFill>
              <a:latin typeface="Times New Roman" panose="02020603050405020304" pitchFamily="18" charset="0"/>
            </a:endParaRP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2177">
                <a:solidFill>
                  <a:srgbClr val="FF0000"/>
                </a:solidFill>
                <a:latin typeface="Times New Roman" panose="02020603050405020304" pitchFamily="18" charset="0"/>
              </a:rPr>
              <a:t>IOTL – Inter Operability Test Lab for Computer Networks</a:t>
            </a: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IN" altLang="en-US" sz="2177">
              <a:solidFill>
                <a:srgbClr val="FF0000"/>
              </a:solidFill>
              <a:latin typeface="Times New Roman" panose="02020603050405020304" pitchFamily="18" charset="0"/>
            </a:endParaRP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2177">
                <a:solidFill>
                  <a:srgbClr val="00B050"/>
                </a:solidFill>
                <a:latin typeface="Times New Roman" panose="02020603050405020304" pitchFamily="18" charset="0"/>
              </a:rPr>
              <a:t>Simulation tools</a:t>
            </a: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IN" altLang="en-US" sz="2177">
              <a:latin typeface="Times New Roman" panose="02020603050405020304" pitchFamily="18" charset="0"/>
            </a:endParaRPr>
          </a:p>
          <a:p>
            <a:pPr marL="1221138" indent="-499688" algn="just">
              <a:lnSpc>
                <a:spcPct val="95000"/>
              </a:lnSpc>
              <a:buSzPct val="45000"/>
              <a:buFont typeface="Wingdings" panose="05000000000000000000" pitchFamily="2"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IN" altLang="en-US" sz="2177">
                <a:solidFill>
                  <a:srgbClr val="FF0000"/>
                </a:solidFill>
                <a:latin typeface="Times New Roman" panose="02020603050405020304" pitchFamily="18" charset="0"/>
              </a:rPr>
              <a:t>Adequate technical and scientific information resources (journals and books)</a:t>
            </a:r>
          </a:p>
        </p:txBody>
      </p:sp>
      <p:sp>
        <p:nvSpPr>
          <p:cNvPr id="7169" name="Rectangle 1"/>
          <p:cNvSpPr>
            <a:spLocks noGrp="1" noChangeArrowheads="1"/>
          </p:cNvSpPr>
          <p:nvPr>
            <p:ph type="title"/>
          </p:nvPr>
        </p:nvSpPr>
        <p:spPr>
          <a:xfrm>
            <a:off x="456481" y="273961"/>
            <a:ext cx="8228160" cy="1144800"/>
          </a:xfrm>
        </p:spPr>
        <p:txBody>
          <a:bodyPr vert="horz" lIns="91440" tIns="16001" rIns="91440" bIns="45720" rtlCol="0" anchor="ctr">
            <a:normAutofit/>
          </a:bodyPr>
          <a:lstStyle/>
          <a:p>
            <a:pPr>
              <a:lnSpc>
                <a:spcPct val="95000"/>
              </a:lnSpc>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defRPr/>
            </a:pPr>
            <a:r>
              <a:rPr lang="en-IN" sz="2540" b="1" dirty="0">
                <a:latin typeface="Times New Roman" pitchFamily="16" charset="0"/>
                <a:cs typeface="Times New Roman" pitchFamily="16" charset="0"/>
              </a:rPr>
              <a:t>Resources:</a:t>
            </a:r>
          </a:p>
        </p:txBody>
      </p:sp>
    </p:spTree>
    <p:extLst>
      <p:ext uri="{BB962C8B-B14F-4D97-AF65-F5344CB8AC3E}">
        <p14:creationId xmlns:p14="http://schemas.microsoft.com/office/powerpoint/2010/main" val="2598784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334" y="2416625"/>
            <a:ext cx="7886700" cy="483958"/>
          </a:xfrm>
        </p:spPr>
        <p:txBody>
          <a:bodyPr>
            <a:normAutofit fontScale="90000"/>
          </a:bodyPr>
          <a:lstStyle/>
          <a:p>
            <a:pPr algn="ctr"/>
            <a:r>
              <a:rPr lang="en-IN" b="1" dirty="0" smtClean="0">
                <a:solidFill>
                  <a:srgbClr val="FF0000"/>
                </a:solidFill>
                <a:latin typeface="+mn-lt"/>
              </a:rPr>
              <a:t>Thank you!</a:t>
            </a:r>
            <a:endParaRPr lang="en-IN" b="1" dirty="0">
              <a:solidFill>
                <a:srgbClr val="FF0000"/>
              </a:solidFill>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228" y="250370"/>
            <a:ext cx="3135084" cy="209005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057" y="250368"/>
            <a:ext cx="3135086" cy="2090057"/>
          </a:xfrm>
          <a:prstGeom prst="rect">
            <a:avLst/>
          </a:prstGeom>
        </p:spPr>
      </p:pic>
      <p:pic>
        <p:nvPicPr>
          <p:cNvPr id="6" name="Picture 5" descr="C:\Users\user\AppData\Local\Microsoft\Windows\Temporary Internet Files\Content.IE5\TJ3C4XO7\Peacock.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227" y="2976783"/>
            <a:ext cx="8294915" cy="3717932"/>
          </a:xfrm>
          <a:prstGeom prst="rect">
            <a:avLst/>
          </a:prstGeom>
          <a:noFill/>
          <a:ln>
            <a:noFill/>
          </a:ln>
        </p:spPr>
      </p:pic>
    </p:spTree>
    <p:extLst>
      <p:ext uri="{BB962C8B-B14F-4D97-AF65-F5344CB8AC3E}">
        <p14:creationId xmlns:p14="http://schemas.microsoft.com/office/powerpoint/2010/main" val="2477769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8" y="5888"/>
            <a:ext cx="7886700" cy="952047"/>
          </a:xfrm>
        </p:spPr>
        <p:txBody>
          <a:bodyPr>
            <a:normAutofit/>
          </a:bodyPr>
          <a:lstStyle/>
          <a:p>
            <a:r>
              <a:rPr lang="en-US" sz="3600" dirty="0" smtClean="0">
                <a:latin typeface="+mn-lt"/>
                <a:cs typeface="Arial" pitchFamily="34" charset="0"/>
              </a:rPr>
              <a:t>What is Job Scheduling</a:t>
            </a:r>
            <a:endParaRPr lang="en-IN" sz="3600" dirty="0">
              <a:latin typeface="+mn-lt"/>
              <a:cs typeface="Arial" pitchFamily="34" charset="0"/>
            </a:endParaRPr>
          </a:p>
        </p:txBody>
      </p:sp>
      <p:sp>
        <p:nvSpPr>
          <p:cNvPr id="3" name="Content Placeholder 2"/>
          <p:cNvSpPr>
            <a:spLocks noGrp="1"/>
          </p:cNvSpPr>
          <p:nvPr>
            <p:ph idx="1"/>
          </p:nvPr>
        </p:nvSpPr>
        <p:spPr>
          <a:xfrm>
            <a:off x="272138" y="1001472"/>
            <a:ext cx="8686800" cy="5257800"/>
          </a:xfrm>
        </p:spPr>
        <p:txBody>
          <a:bodyPr>
            <a:normAutofit/>
          </a:bodyPr>
          <a:lstStyle/>
          <a:p>
            <a:r>
              <a:rPr lang="en-US" sz="2400" dirty="0" smtClean="0">
                <a:cs typeface="Arial" pitchFamily="34" charset="0"/>
              </a:rPr>
              <a:t>Method of fitting jobs on the available resources</a:t>
            </a:r>
          </a:p>
          <a:p>
            <a:pPr>
              <a:buNone/>
            </a:pPr>
            <a:endParaRPr lang="en-US" sz="2400" dirty="0" smtClean="0">
              <a:cs typeface="Arial" pitchFamily="34" charset="0"/>
            </a:endParaRPr>
          </a:p>
          <a:p>
            <a:r>
              <a:rPr lang="en-US" sz="2400" dirty="0" smtClean="0">
                <a:cs typeface="Arial" pitchFamily="34" charset="0"/>
              </a:rPr>
              <a:t>Job Scheduling is usually required to Load Balance and share System Resources effectively</a:t>
            </a:r>
          </a:p>
          <a:p>
            <a:pPr>
              <a:buNone/>
            </a:pPr>
            <a:endParaRPr lang="en-US" sz="2400" dirty="0" smtClean="0">
              <a:cs typeface="Arial" pitchFamily="34" charset="0"/>
            </a:endParaRPr>
          </a:p>
          <a:p>
            <a:r>
              <a:rPr lang="en-US" sz="2400" dirty="0" smtClean="0">
                <a:cs typeface="Arial" pitchFamily="34" charset="0"/>
              </a:rPr>
              <a:t>The job scheduler is concerned with:</a:t>
            </a:r>
          </a:p>
          <a:p>
            <a:pPr lvl="1">
              <a:buFont typeface="Wingdings" pitchFamily="2" charset="2"/>
              <a:buChar char="§"/>
            </a:pPr>
            <a:r>
              <a:rPr lang="en-US" dirty="0" smtClean="0">
                <a:solidFill>
                  <a:srgbClr val="0070C0"/>
                </a:solidFill>
                <a:cs typeface="Arial" pitchFamily="34" charset="0"/>
              </a:rPr>
              <a:t>	Throughput</a:t>
            </a:r>
          </a:p>
          <a:p>
            <a:pPr lvl="1">
              <a:buFont typeface="Wingdings" pitchFamily="2" charset="2"/>
              <a:buChar char="§"/>
            </a:pPr>
            <a:r>
              <a:rPr lang="en-US" dirty="0" smtClean="0">
                <a:solidFill>
                  <a:srgbClr val="0070C0"/>
                </a:solidFill>
                <a:cs typeface="Arial" pitchFamily="34" charset="0"/>
              </a:rPr>
              <a:t>	Turn around time</a:t>
            </a:r>
          </a:p>
          <a:p>
            <a:pPr lvl="1">
              <a:buFont typeface="Wingdings" pitchFamily="2" charset="2"/>
              <a:buChar char="§"/>
            </a:pPr>
            <a:r>
              <a:rPr lang="en-US" dirty="0" smtClean="0">
                <a:solidFill>
                  <a:srgbClr val="0070C0"/>
                </a:solidFill>
                <a:cs typeface="Arial" pitchFamily="34" charset="0"/>
              </a:rPr>
              <a:t>	Response time</a:t>
            </a:r>
          </a:p>
          <a:p>
            <a:pPr lvl="1">
              <a:buFont typeface="Wingdings" pitchFamily="2" charset="2"/>
              <a:buChar char="§"/>
            </a:pPr>
            <a:r>
              <a:rPr lang="en-US" dirty="0" smtClean="0">
                <a:solidFill>
                  <a:srgbClr val="0070C0"/>
                </a:solidFill>
                <a:cs typeface="Arial" pitchFamily="34" charset="0"/>
              </a:rPr>
              <a:t>	Fairness and</a:t>
            </a:r>
          </a:p>
          <a:p>
            <a:pPr lvl="1">
              <a:buFont typeface="Wingdings" pitchFamily="2" charset="2"/>
              <a:buChar char="§"/>
            </a:pPr>
            <a:r>
              <a:rPr lang="en-US" dirty="0" smtClean="0">
                <a:solidFill>
                  <a:srgbClr val="0070C0"/>
                </a:solidFill>
                <a:cs typeface="Arial" pitchFamily="34" charset="0"/>
              </a:rPr>
              <a:t>	Waiting time</a:t>
            </a:r>
          </a:p>
          <a:p>
            <a:pPr>
              <a:buNone/>
            </a:pPr>
            <a:endParaRPr lang="en-IN" sz="2000" dirty="0" smtClean="0">
              <a:latin typeface="Arial" pitchFamily="34" charset="0"/>
              <a:cs typeface="Arial" pitchFamily="34" charset="0"/>
            </a:endParaRPr>
          </a:p>
        </p:txBody>
      </p:sp>
      <p:pic>
        <p:nvPicPr>
          <p:cNvPr id="4" name="Picture 3"/>
          <p:cNvPicPr>
            <a:picLocks noChangeAspect="1" noChangeArrowheads="1"/>
          </p:cNvPicPr>
          <p:nvPr/>
        </p:nvPicPr>
        <p:blipFill>
          <a:blip r:embed="rId2"/>
          <a:srcRect/>
          <a:stretch>
            <a:fillRect/>
          </a:stretch>
        </p:blipFill>
        <p:spPr bwMode="auto">
          <a:xfrm>
            <a:off x="4669966" y="3962398"/>
            <a:ext cx="4191000" cy="2743200"/>
          </a:xfrm>
          <a:prstGeom prst="rect">
            <a:avLst/>
          </a:prstGeom>
          <a:noFill/>
          <a:ln w="9525" cap="flat">
            <a:noFill/>
            <a:round/>
            <a:headEnd/>
            <a:tailEnd/>
          </a:ln>
          <a:effectLst>
            <a:outerShdw dist="152735" dir="2700000" algn="ctr" rotWithShape="0">
              <a:srgbClr val="FFFFFF"/>
            </a:outerShdw>
          </a:effectLst>
        </p:spPr>
      </p:pic>
    </p:spTree>
    <p:extLst>
      <p:ext uri="{BB962C8B-B14F-4D97-AF65-F5344CB8AC3E}">
        <p14:creationId xmlns:p14="http://schemas.microsoft.com/office/powerpoint/2010/main" val="3469767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502170" y="1622690"/>
            <a:ext cx="8337030" cy="3439167"/>
          </a:xfrm>
        </p:spPr>
        <p:txBody>
          <a:bodyPr>
            <a:normAutofit/>
          </a:bodyPr>
          <a:lstStyle/>
          <a:p>
            <a:pPr algn="l">
              <a:lnSpc>
                <a:spcPct val="110000"/>
              </a:lnSpc>
            </a:pPr>
            <a:r>
              <a:rPr lang="en-US" dirty="0" smtClean="0">
                <a:solidFill>
                  <a:srgbClr val="0000CC"/>
                </a:solidFill>
                <a:cs typeface="Arial" pitchFamily="34" charset="0"/>
              </a:rPr>
              <a:t>Resource Manager: </a:t>
            </a:r>
          </a:p>
          <a:p>
            <a:pPr algn="l">
              <a:lnSpc>
                <a:spcPct val="110000"/>
              </a:lnSpc>
            </a:pPr>
            <a:r>
              <a:rPr lang="en-US" dirty="0" smtClean="0">
                <a:solidFill>
                  <a:srgbClr val="0000CC"/>
                </a:solidFill>
                <a:cs typeface="Arial" pitchFamily="34" charset="0"/>
              </a:rPr>
              <a:t>			Ensures effective and efficient use of 			available resources (Torque)</a:t>
            </a:r>
          </a:p>
          <a:p>
            <a:pPr algn="l">
              <a:lnSpc>
                <a:spcPct val="110000"/>
              </a:lnSpc>
            </a:pPr>
            <a:r>
              <a:rPr lang="en-US" dirty="0" smtClean="0">
                <a:solidFill>
                  <a:srgbClr val="990000"/>
                </a:solidFill>
                <a:cs typeface="Arial" pitchFamily="34" charset="0"/>
              </a:rPr>
              <a:t>Job Scheduler: 		</a:t>
            </a:r>
          </a:p>
          <a:p>
            <a:pPr algn="l">
              <a:lnSpc>
                <a:spcPct val="110000"/>
              </a:lnSpc>
            </a:pPr>
            <a:r>
              <a:rPr lang="en-US" dirty="0" smtClean="0">
                <a:solidFill>
                  <a:srgbClr val="990000"/>
                </a:solidFill>
                <a:cs typeface="Arial" pitchFamily="34" charset="0"/>
              </a:rPr>
              <a:t>			Makes scheduling decisions by 				communicating with Resource Manager</a:t>
            </a:r>
          </a:p>
          <a:p>
            <a:pPr algn="l">
              <a:lnSpc>
                <a:spcPct val="110000"/>
              </a:lnSpc>
            </a:pPr>
            <a:r>
              <a:rPr lang="en-US" dirty="0">
                <a:solidFill>
                  <a:srgbClr val="990000"/>
                </a:solidFill>
                <a:cs typeface="Arial" pitchFamily="34" charset="0"/>
              </a:rPr>
              <a:t>	</a:t>
            </a:r>
            <a:r>
              <a:rPr lang="en-US" dirty="0" smtClean="0">
                <a:solidFill>
                  <a:srgbClr val="990000"/>
                </a:solidFill>
                <a:cs typeface="Arial" pitchFamily="34" charset="0"/>
              </a:rPr>
              <a:t>		(Maui)</a:t>
            </a:r>
            <a:endParaRPr lang="en-IN" dirty="0">
              <a:solidFill>
                <a:srgbClr val="990000"/>
              </a:solidFill>
              <a:cs typeface="Arial" pitchFamily="34" charset="0"/>
            </a:endParaRPr>
          </a:p>
        </p:txBody>
      </p:sp>
      <p:sp>
        <p:nvSpPr>
          <p:cNvPr id="8" name="Title 1"/>
          <p:cNvSpPr txBox="1">
            <a:spLocks/>
          </p:cNvSpPr>
          <p:nvPr/>
        </p:nvSpPr>
        <p:spPr>
          <a:xfrm>
            <a:off x="65304" y="10874"/>
            <a:ext cx="8229600" cy="1143000"/>
          </a:xfrm>
          <a:prstGeom prst="rect">
            <a:avLst/>
          </a:prstGeom>
        </p:spPr>
        <p:txBody>
          <a:bodyPr vert="horz" lIns="91440" tIns="45720" rIns="91440" bIns="45720" rtlCol="0" anchor="ctr">
            <a:normAutofit/>
          </a:bodyPr>
          <a:lstStyle/>
          <a:p>
            <a:pPr>
              <a:spcBef>
                <a:spcPct val="0"/>
              </a:spcBef>
            </a:pPr>
            <a:r>
              <a:rPr lang="en-US" sz="3600" dirty="0" smtClean="0">
                <a:ea typeface="Batang" pitchFamily="18" charset="-127"/>
                <a:cs typeface="Arial" pitchFamily="34" charset="0"/>
              </a:rPr>
              <a:t>Resource Manager and Job Scheduler</a:t>
            </a:r>
            <a:endParaRPr lang="en-IN" sz="3600" dirty="0" smtClean="0">
              <a:ea typeface="Batang" pitchFamily="18" charset="-127"/>
              <a:cs typeface="Arial"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IN" sz="3600" b="0" i="0" u="none" strike="noStrike" kern="1200" cap="none" spc="0" normalizeH="0" baseline="0" noProof="0" dirty="0">
              <a:ln>
                <a:noFill/>
              </a:ln>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04719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324" y="128132"/>
            <a:ext cx="7886700" cy="505731"/>
          </a:xfrm>
        </p:spPr>
        <p:txBody>
          <a:bodyPr>
            <a:noAutofit/>
          </a:bodyPr>
          <a:lstStyle/>
          <a:p>
            <a:r>
              <a:rPr lang="en-IN" sz="3600" dirty="0" smtClean="0">
                <a:latin typeface="+mn-lt"/>
                <a:cs typeface="Arial" pitchFamily="34" charset="0"/>
              </a:rPr>
              <a:t>Types of Scheduling Algorithms</a:t>
            </a:r>
            <a:endParaRPr lang="en-IN" sz="3600" dirty="0">
              <a:latin typeface="+mn-lt"/>
              <a:cs typeface="Arial" pitchFamily="34" charset="0"/>
            </a:endParaRPr>
          </a:p>
        </p:txBody>
      </p:sp>
      <p:sp>
        <p:nvSpPr>
          <p:cNvPr id="3" name="Content Placeholder 2"/>
          <p:cNvSpPr>
            <a:spLocks noGrp="1"/>
          </p:cNvSpPr>
          <p:nvPr>
            <p:ph idx="1"/>
          </p:nvPr>
        </p:nvSpPr>
        <p:spPr>
          <a:xfrm>
            <a:off x="457200" y="876299"/>
            <a:ext cx="8686800" cy="5774871"/>
          </a:xfrm>
        </p:spPr>
        <p:txBody>
          <a:bodyPr>
            <a:noAutofit/>
          </a:bodyPr>
          <a:lstStyle/>
          <a:p>
            <a:pPr>
              <a:buNone/>
            </a:pPr>
            <a:r>
              <a:rPr lang="en-IN" sz="2400" b="1" dirty="0" smtClean="0">
                <a:solidFill>
                  <a:srgbClr val="0070C0"/>
                </a:solidFill>
                <a:cs typeface="Arial" pitchFamily="34" charset="0"/>
              </a:rPr>
              <a:t>Time sharing</a:t>
            </a:r>
          </a:p>
          <a:p>
            <a:pPr>
              <a:buNone/>
            </a:pPr>
            <a:r>
              <a:rPr lang="en-US" sz="2400" dirty="0" smtClean="0">
                <a:cs typeface="Arial" pitchFamily="34" charset="0"/>
              </a:rPr>
              <a:t>Time sharing techniques are employed to ensure</a:t>
            </a:r>
          </a:p>
          <a:p>
            <a:pPr>
              <a:buNone/>
            </a:pPr>
            <a:r>
              <a:rPr lang="en-US" sz="2400" dirty="0" smtClean="0">
                <a:cs typeface="Arial" pitchFamily="34" charset="0"/>
              </a:rPr>
              <a:t>that the time on a processor is divided into discrete</a:t>
            </a:r>
          </a:p>
          <a:p>
            <a:pPr>
              <a:buNone/>
            </a:pPr>
            <a:r>
              <a:rPr lang="en-US" sz="2400" dirty="0" smtClean="0">
                <a:cs typeface="Arial" pitchFamily="34" charset="0"/>
              </a:rPr>
              <a:t>intervals or time slots which are assigned to</a:t>
            </a:r>
          </a:p>
          <a:p>
            <a:pPr>
              <a:buNone/>
            </a:pPr>
            <a:r>
              <a:rPr lang="en-US" sz="2400" dirty="0" smtClean="0">
                <a:cs typeface="Arial" pitchFamily="34" charset="0"/>
              </a:rPr>
              <a:t>unique jobs.</a:t>
            </a:r>
          </a:p>
          <a:p>
            <a:pPr>
              <a:buNone/>
            </a:pPr>
            <a:endParaRPr lang="en-IN" sz="2400" b="1" dirty="0">
              <a:cs typeface="Arial" pitchFamily="34" charset="0"/>
            </a:endParaRPr>
          </a:p>
          <a:p>
            <a:pPr>
              <a:buNone/>
            </a:pPr>
            <a:endParaRPr lang="en-IN" sz="2400" b="1" dirty="0" smtClean="0">
              <a:cs typeface="Arial" pitchFamily="34" charset="0"/>
            </a:endParaRPr>
          </a:p>
          <a:p>
            <a:pPr>
              <a:buNone/>
            </a:pPr>
            <a:r>
              <a:rPr lang="en-IN" sz="2400" b="1" dirty="0" smtClean="0">
                <a:solidFill>
                  <a:srgbClr val="0070C0"/>
                </a:solidFill>
                <a:cs typeface="Arial" pitchFamily="34" charset="0"/>
              </a:rPr>
              <a:t>Space sharing</a:t>
            </a:r>
          </a:p>
          <a:p>
            <a:pPr>
              <a:buNone/>
            </a:pPr>
            <a:r>
              <a:rPr lang="en-US" sz="2400" dirty="0" smtClean="0">
                <a:cs typeface="Arial" pitchFamily="34" charset="0"/>
              </a:rPr>
              <a:t>It provides the requested resources to one particular</a:t>
            </a:r>
          </a:p>
          <a:p>
            <a:pPr>
              <a:buNone/>
            </a:pPr>
            <a:r>
              <a:rPr lang="en-US" sz="2400" dirty="0" smtClean="0">
                <a:cs typeface="Arial" pitchFamily="34" charset="0"/>
              </a:rPr>
              <a:t>job until the job is completely executed. The main </a:t>
            </a:r>
          </a:p>
          <a:p>
            <a:pPr>
              <a:buNone/>
            </a:pPr>
            <a:r>
              <a:rPr lang="en-US" sz="2400" dirty="0" smtClean="0">
                <a:cs typeface="Arial" pitchFamily="34" charset="0"/>
              </a:rPr>
              <a:t>advantage of space sharing algorithm are low overheads </a:t>
            </a:r>
          </a:p>
          <a:p>
            <a:pPr>
              <a:buNone/>
            </a:pPr>
            <a:r>
              <a:rPr lang="en-US" sz="2400" dirty="0" smtClean="0">
                <a:cs typeface="Arial" pitchFamily="34" charset="0"/>
              </a:rPr>
              <a:t>and high parallel efficiencies.</a:t>
            </a:r>
          </a:p>
        </p:txBody>
      </p:sp>
      <p:pic>
        <p:nvPicPr>
          <p:cNvPr id="4" name="Picture 2"/>
          <p:cNvPicPr>
            <a:picLocks noChangeAspect="1" noChangeArrowheads="1"/>
          </p:cNvPicPr>
          <p:nvPr/>
        </p:nvPicPr>
        <p:blipFill>
          <a:blip r:embed="rId2"/>
          <a:srcRect/>
          <a:stretch>
            <a:fillRect/>
          </a:stretch>
        </p:blipFill>
        <p:spPr bwMode="auto">
          <a:xfrm>
            <a:off x="6768997" y="1752601"/>
            <a:ext cx="2070203" cy="1752599"/>
          </a:xfrm>
          <a:prstGeom prst="rect">
            <a:avLst/>
          </a:prstGeom>
          <a:noFill/>
          <a:ln w="9525" cap="flat">
            <a:noFill/>
            <a:round/>
            <a:headEnd/>
            <a:tailEnd/>
          </a:ln>
          <a:effectLst>
            <a:outerShdw dist="152735" dir="2700000" algn="ctr" rotWithShape="0">
              <a:srgbClr val="FFFFFF"/>
            </a:outerShdw>
          </a:effectLst>
        </p:spPr>
      </p:pic>
      <p:pic>
        <p:nvPicPr>
          <p:cNvPr id="5" name="Picture 3"/>
          <p:cNvPicPr>
            <a:picLocks noChangeAspect="1" noChangeArrowheads="1"/>
          </p:cNvPicPr>
          <p:nvPr/>
        </p:nvPicPr>
        <p:blipFill>
          <a:blip r:embed="rId3"/>
          <a:srcRect/>
          <a:stretch>
            <a:fillRect/>
          </a:stretch>
        </p:blipFill>
        <p:spPr bwMode="auto">
          <a:xfrm>
            <a:off x="7532914" y="4593771"/>
            <a:ext cx="1611086" cy="1752600"/>
          </a:xfrm>
          <a:prstGeom prst="rect">
            <a:avLst/>
          </a:prstGeom>
          <a:noFill/>
          <a:ln w="9525" cap="flat">
            <a:noFill/>
            <a:round/>
            <a:headEnd/>
            <a:tailEnd/>
          </a:ln>
          <a:effectLst>
            <a:outerShdw dist="152735" dir="2700000" algn="ctr" rotWithShape="0">
              <a:srgbClr val="FFFFFF"/>
            </a:outerShdw>
          </a:effectLst>
        </p:spPr>
      </p:pic>
    </p:spTree>
    <p:extLst>
      <p:ext uri="{BB962C8B-B14F-4D97-AF65-F5344CB8AC3E}">
        <p14:creationId xmlns:p14="http://schemas.microsoft.com/office/powerpoint/2010/main" val="1838635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86" y="-233604"/>
            <a:ext cx="7886700" cy="1325563"/>
          </a:xfrm>
        </p:spPr>
        <p:txBody>
          <a:bodyPr>
            <a:normAutofit/>
          </a:bodyPr>
          <a:lstStyle/>
          <a:p>
            <a:r>
              <a:rPr lang="en-US" sz="3600" dirty="0" smtClean="0">
                <a:latin typeface="+mn-lt"/>
                <a:cs typeface="Arial" pitchFamily="34" charset="0"/>
              </a:rPr>
              <a:t>Job Scheduling in Clusters</a:t>
            </a:r>
            <a:endParaRPr lang="en-IN" sz="3600" dirty="0">
              <a:latin typeface="+mn-lt"/>
              <a:cs typeface="Arial" pitchFamily="34" charset="0"/>
            </a:endParaRPr>
          </a:p>
        </p:txBody>
      </p:sp>
      <p:sp>
        <p:nvSpPr>
          <p:cNvPr id="3" name="Content Placeholder 2"/>
          <p:cNvSpPr>
            <a:spLocks noGrp="1"/>
          </p:cNvSpPr>
          <p:nvPr>
            <p:ph idx="1"/>
          </p:nvPr>
        </p:nvSpPr>
        <p:spPr>
          <a:xfrm>
            <a:off x="283028" y="1110332"/>
            <a:ext cx="8686800" cy="5562611"/>
          </a:xfrm>
        </p:spPr>
        <p:txBody>
          <a:bodyPr>
            <a:noAutofit/>
          </a:bodyPr>
          <a:lstStyle/>
          <a:p>
            <a:pPr algn="just"/>
            <a:r>
              <a:rPr lang="en-IN" sz="2400" dirty="0" smtClean="0">
                <a:cs typeface="Arial" pitchFamily="34" charset="0"/>
              </a:rPr>
              <a:t>Job scheduling is a critical task on large-scale computing platforms. The job scheduling policy directly influences the satisfaction of both users and system administrators.</a:t>
            </a:r>
          </a:p>
          <a:p>
            <a:pPr algn="just"/>
            <a:endParaRPr lang="en-IN" sz="2400" dirty="0" smtClean="0">
              <a:cs typeface="Arial" pitchFamily="34" charset="0"/>
            </a:endParaRPr>
          </a:p>
          <a:p>
            <a:pPr algn="just"/>
            <a:r>
              <a:rPr lang="en-IN" sz="2400" dirty="0" smtClean="0">
                <a:cs typeface="Arial" pitchFamily="34" charset="0"/>
              </a:rPr>
              <a:t>Administrators are always interested in maximizing resources utilization whereas users are interested in getting higher throughput and good response time for their jobs.</a:t>
            </a:r>
          </a:p>
          <a:p>
            <a:pPr algn="just"/>
            <a:endParaRPr lang="en-IN" sz="2400" dirty="0" smtClean="0">
              <a:cs typeface="Arial" pitchFamily="34" charset="0"/>
            </a:endParaRPr>
          </a:p>
          <a:p>
            <a:pPr algn="just"/>
            <a:r>
              <a:rPr lang="en-IN" sz="2400" dirty="0" smtClean="0">
                <a:cs typeface="Arial" pitchFamily="34" charset="0"/>
              </a:rPr>
              <a:t> In Cluster environments different users execute computing jobs requiring varying execution time ranging from few minutes to couple of weeks. If jobs are not packed carefully, computing resources will lose computational time due to scheduling gaps.</a:t>
            </a:r>
          </a:p>
          <a:p>
            <a:pPr algn="just"/>
            <a:endParaRPr lang="en-IN" sz="2400" dirty="0" smtClean="0">
              <a:cs typeface="Arial" pitchFamily="34" charset="0"/>
            </a:endParaRPr>
          </a:p>
          <a:p>
            <a:pPr algn="just"/>
            <a:r>
              <a:rPr lang="en-IN" sz="2400" dirty="0" smtClean="0">
                <a:cs typeface="Arial" pitchFamily="34" charset="0"/>
              </a:rPr>
              <a:t>Backfilling is a common practice to overcome this problem.</a:t>
            </a:r>
          </a:p>
          <a:p>
            <a:pPr algn="just"/>
            <a:endParaRPr lang="en-IN" sz="2400" dirty="0" smtClean="0">
              <a:cs typeface="Arial" pitchFamily="34" charset="0"/>
            </a:endParaRPr>
          </a:p>
        </p:txBody>
      </p:sp>
    </p:spTree>
    <p:extLst>
      <p:ext uri="{BB962C8B-B14F-4D97-AF65-F5344CB8AC3E}">
        <p14:creationId xmlns:p14="http://schemas.microsoft.com/office/powerpoint/2010/main" val="4009952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184" y="-200946"/>
            <a:ext cx="7886700" cy="1325563"/>
          </a:xfrm>
        </p:spPr>
        <p:txBody>
          <a:bodyPr>
            <a:normAutofit/>
          </a:bodyPr>
          <a:lstStyle/>
          <a:p>
            <a:r>
              <a:rPr lang="en-US" sz="3600" dirty="0" smtClean="0">
                <a:latin typeface="+mn-lt"/>
                <a:cs typeface="Arial" pitchFamily="34" charset="0"/>
              </a:rPr>
              <a:t>Backfilling in Clusters</a:t>
            </a:r>
            <a:endParaRPr lang="en-IN" sz="3600" dirty="0">
              <a:latin typeface="+mn-lt"/>
              <a:cs typeface="Arial" pitchFamily="34" charset="0"/>
            </a:endParaRPr>
          </a:p>
        </p:txBody>
      </p:sp>
      <p:sp>
        <p:nvSpPr>
          <p:cNvPr id="3" name="Content Placeholder 2"/>
          <p:cNvSpPr>
            <a:spLocks noGrp="1"/>
          </p:cNvSpPr>
          <p:nvPr>
            <p:ph idx="1"/>
          </p:nvPr>
        </p:nvSpPr>
        <p:spPr>
          <a:xfrm>
            <a:off x="457200" y="1055902"/>
            <a:ext cx="8686800" cy="5257800"/>
          </a:xfrm>
        </p:spPr>
        <p:txBody>
          <a:bodyPr>
            <a:normAutofit/>
          </a:bodyPr>
          <a:lstStyle/>
          <a:p>
            <a:r>
              <a:rPr lang="en-IN" sz="2400" dirty="0" smtClean="0">
                <a:cs typeface="Arial" pitchFamily="34" charset="0"/>
              </a:rPr>
              <a:t> Backfilling increases system utilization by running lower priority jobs in scheduling gaps before higher priority jobs. </a:t>
            </a:r>
          </a:p>
          <a:p>
            <a:endParaRPr lang="en-IN" sz="2400" dirty="0" smtClean="0">
              <a:cs typeface="Arial" pitchFamily="34" charset="0"/>
            </a:endParaRPr>
          </a:p>
          <a:p>
            <a:r>
              <a:rPr lang="en-IN" sz="2400" dirty="0" smtClean="0">
                <a:cs typeface="Arial" pitchFamily="34" charset="0"/>
              </a:rPr>
              <a:t>We proposed a combinational approach for backfilling of non-</a:t>
            </a:r>
            <a:r>
              <a:rPr lang="en-IN" sz="2400" dirty="0" err="1" smtClean="0">
                <a:cs typeface="Arial" pitchFamily="34" charset="0"/>
              </a:rPr>
              <a:t>preemptive</a:t>
            </a:r>
            <a:r>
              <a:rPr lang="en-IN" sz="2400" dirty="0" smtClean="0">
                <a:cs typeface="Arial" pitchFamily="34" charset="0"/>
              </a:rPr>
              <a:t> parallel jobs in HPCCs.</a:t>
            </a:r>
          </a:p>
          <a:p>
            <a:endParaRPr lang="en-IN" sz="2400" dirty="0" smtClean="0">
              <a:cs typeface="Arial" pitchFamily="34" charset="0"/>
            </a:endParaRPr>
          </a:p>
          <a:p>
            <a:r>
              <a:rPr lang="en-IN" sz="2400" dirty="0" smtClean="0">
                <a:cs typeface="Arial" pitchFamily="34" charset="0"/>
              </a:rPr>
              <a:t>In this approach the job scheduler picks a combination of jobs in waiting that can optimally pack the current backfill window. </a:t>
            </a:r>
          </a:p>
          <a:p>
            <a:pPr>
              <a:buNone/>
            </a:pPr>
            <a:endParaRPr lang="en-IN" sz="2400" dirty="0" smtClean="0">
              <a:cs typeface="Arial" pitchFamily="34" charset="0"/>
            </a:endParaRPr>
          </a:p>
          <a:p>
            <a:r>
              <a:rPr lang="en-IN" sz="2400" dirty="0" smtClean="0">
                <a:cs typeface="Arial" pitchFamily="34" charset="0"/>
              </a:rPr>
              <a:t> It is observed that choosing a combination of jobs, instead of a single job through </a:t>
            </a:r>
            <a:r>
              <a:rPr lang="en-IN" sz="2400" dirty="0" err="1" smtClean="0">
                <a:cs typeface="Arial" pitchFamily="34" charset="0"/>
              </a:rPr>
              <a:t>Firstfit</a:t>
            </a:r>
            <a:r>
              <a:rPr lang="en-IN" sz="2400" dirty="0" smtClean="0">
                <a:cs typeface="Arial" pitchFamily="34" charset="0"/>
              </a:rPr>
              <a:t> or </a:t>
            </a:r>
            <a:r>
              <a:rPr lang="en-IN" sz="2400" dirty="0" err="1" smtClean="0">
                <a:cs typeface="Arial" pitchFamily="34" charset="0"/>
              </a:rPr>
              <a:t>Bestfit</a:t>
            </a:r>
            <a:r>
              <a:rPr lang="en-IN" sz="2400" dirty="0" smtClean="0">
                <a:cs typeface="Arial" pitchFamily="34" charset="0"/>
              </a:rPr>
              <a:t> gives the more optimal results for backfilling.</a:t>
            </a:r>
          </a:p>
        </p:txBody>
      </p:sp>
    </p:spTree>
    <p:extLst>
      <p:ext uri="{BB962C8B-B14F-4D97-AF65-F5344CB8AC3E}">
        <p14:creationId xmlns:p14="http://schemas.microsoft.com/office/powerpoint/2010/main" val="694564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24801" y="146896"/>
            <a:ext cx="8228160" cy="1144921"/>
          </a:xfrm>
          <a:prstGeom prst="rect">
            <a:avLst/>
          </a:prstGeom>
          <a:noFill/>
          <a:ln w="9525" cap="flat">
            <a:noFill/>
            <a:round/>
            <a:headEnd/>
            <a:tailEnd/>
          </a:ln>
          <a:effectLst/>
        </p:spPr>
        <p:txBody>
          <a:bodyPr lIns="0" tIns="29063" rIns="0" bIns="0" anchor="ctr"/>
          <a:lstStyle/>
          <a:p>
            <a:pPr algn="ct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150520" algn="l"/>
              </a:tabLst>
            </a:pPr>
            <a:r>
              <a:rPr lang="en-US" sz="3600" dirty="0">
                <a:cs typeface="Arial" pitchFamily="34" charset="0"/>
              </a:rPr>
              <a:t>Workflow of </a:t>
            </a:r>
            <a:r>
              <a:rPr lang="en-US" sz="3600" dirty="0" smtClean="0">
                <a:cs typeface="Arial" pitchFamily="34" charset="0"/>
              </a:rPr>
              <a:t>Combinational Backfilling </a:t>
            </a:r>
            <a:r>
              <a:rPr lang="en-US" sz="3600" dirty="0">
                <a:cs typeface="Arial" pitchFamily="34" charset="0"/>
              </a:rPr>
              <a:t>Approach</a:t>
            </a:r>
          </a:p>
        </p:txBody>
      </p:sp>
      <p:pic>
        <p:nvPicPr>
          <p:cNvPr id="13315" name="Picture 3"/>
          <p:cNvPicPr>
            <a:picLocks noChangeAspect="1" noChangeArrowheads="1"/>
          </p:cNvPicPr>
          <p:nvPr/>
        </p:nvPicPr>
        <p:blipFill>
          <a:blip r:embed="rId3"/>
          <a:srcRect/>
          <a:stretch>
            <a:fillRect/>
          </a:stretch>
        </p:blipFill>
        <p:spPr bwMode="auto">
          <a:xfrm>
            <a:off x="608948" y="1539056"/>
            <a:ext cx="8282880" cy="5211907"/>
          </a:xfrm>
          <a:prstGeom prst="rect">
            <a:avLst/>
          </a:prstGeom>
          <a:noFill/>
          <a:ln w="9525" cap="flat">
            <a:noFill/>
            <a:round/>
            <a:headEnd/>
            <a:tailEnd/>
          </a:ln>
          <a:effectLst/>
        </p:spPr>
      </p:pic>
    </p:spTree>
    <p:extLst>
      <p:ext uri="{BB962C8B-B14F-4D97-AF65-F5344CB8AC3E}">
        <p14:creationId xmlns:p14="http://schemas.microsoft.com/office/powerpoint/2010/main" val="31944733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1207</TotalTime>
  <Words>1313</Words>
  <Application>Microsoft Office PowerPoint</Application>
  <PresentationFormat>On-screen Show (4:3)</PresentationFormat>
  <Paragraphs>227</Paragraphs>
  <Slides>34</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Batang</vt:lpstr>
      <vt:lpstr>ＭＳ Ｐゴシック</vt:lpstr>
      <vt:lpstr>Arial</vt:lpstr>
      <vt:lpstr>Calibri</vt:lpstr>
      <vt:lpstr>Calibri Light</vt:lpstr>
      <vt:lpstr>Helvetica</vt:lpstr>
      <vt:lpstr>Monotype Corsiva</vt:lpstr>
      <vt:lpstr>Times New Roman</vt:lpstr>
      <vt:lpstr>Wingdings</vt:lpstr>
      <vt:lpstr>Office Theme</vt:lpstr>
      <vt:lpstr>Requirement Driven Development of Innovative Computer Applications</vt:lpstr>
      <vt:lpstr>Outline</vt:lpstr>
      <vt:lpstr>Job Scheduling  Combinational Backfill Scheduling Algorithm </vt:lpstr>
      <vt:lpstr>What is Job Scheduling</vt:lpstr>
      <vt:lpstr>PowerPoint Presentation</vt:lpstr>
      <vt:lpstr>Types of Scheduling Algorithms</vt:lpstr>
      <vt:lpstr>Job Scheduling in Clusters</vt:lpstr>
      <vt:lpstr>Backfilling in Clusters</vt:lpstr>
      <vt:lpstr>PowerPoint Presentation</vt:lpstr>
      <vt:lpstr>PowerPoint Presentation</vt:lpstr>
      <vt:lpstr>First reporting:</vt:lpstr>
      <vt:lpstr>Cognitive OTP  Novel technique to Establish Identity of a Person (Human) in  Cyber Space</vt:lpstr>
      <vt:lpstr>Conventional Techniques to Identify a Person</vt:lpstr>
      <vt:lpstr>Cognitive OTP</vt:lpstr>
      <vt:lpstr>Simplified Steps for Identification of a Person in Cyber Space</vt:lpstr>
      <vt:lpstr>PowerPoint Presentation</vt:lpstr>
      <vt:lpstr>Summarily….</vt:lpstr>
      <vt:lpstr>First reporting:</vt:lpstr>
      <vt:lpstr>Network Related Problems   Being explored for possible deeper investigation </vt:lpstr>
      <vt:lpstr>IPSec to support Network Address Hopping (NAH)</vt:lpstr>
      <vt:lpstr>Zero Day Attacks Detection and Mitigation</vt:lpstr>
      <vt:lpstr>Intrusion detection based on deep learning</vt:lpstr>
      <vt:lpstr>Session Duration based Network Traffic Engineering</vt:lpstr>
      <vt:lpstr>Software Driven Networks ( SDN )  Possible Paradigm Shift In Network Technology</vt:lpstr>
      <vt:lpstr>PowerPoint Presentation</vt:lpstr>
      <vt:lpstr>PowerPoint Presentation</vt:lpstr>
      <vt:lpstr>PowerPoint Presentation</vt:lpstr>
      <vt:lpstr>PowerPoint Presentation</vt:lpstr>
      <vt:lpstr>Traditional Computer Networks</vt:lpstr>
      <vt:lpstr>Software Defined Networking (SDN)</vt:lpstr>
      <vt:lpstr>Typical Challenges</vt:lpstr>
      <vt:lpstr>Other activities of Computer Division, RRCAT</vt:lpstr>
      <vt:lpstr>Resources:</vt:lpstr>
      <vt:lpstr>Thank you!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Possible Project Proposals</dc:title>
  <dc:creator>tomar</dc:creator>
  <cp:lastModifiedBy>user</cp:lastModifiedBy>
  <cp:revision>134</cp:revision>
  <dcterms:created xsi:type="dcterms:W3CDTF">2018-05-21T10:59:25Z</dcterms:created>
  <dcterms:modified xsi:type="dcterms:W3CDTF">2018-05-24T12:10:27Z</dcterms:modified>
</cp:coreProperties>
</file>