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69" r:id="rId2"/>
    <p:sldId id="368" r:id="rId3"/>
    <p:sldId id="370" r:id="rId4"/>
    <p:sldId id="37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BCF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4" autoAdjust="0"/>
    <p:restoredTop sz="94660"/>
  </p:normalViewPr>
  <p:slideViewPr>
    <p:cSldViewPr snapToGrid="0" snapToObjects="1">
      <p:cViewPr varScale="1">
        <p:scale>
          <a:sx n="182" d="100"/>
          <a:sy n="182" d="100"/>
        </p:scale>
        <p:origin x="-104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CD7B1-6319-6A41-9B2A-A3FFACD179B1}" type="datetimeFigureOut">
              <a:rPr lang="en-US" smtClean="0"/>
              <a:t>9/29/18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F1321-C54F-8749-8AB0-8B7F8020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21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AF50C-648F-5947-AC43-A74DD3ED5AAA}" type="datetimeFigureOut">
              <a:rPr lang="en-US" smtClean="0"/>
              <a:t>9/29/18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6F42C-7D49-F24A-93CB-17D2BE4B3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573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42C-7D49-F24A-93CB-17D2BE4B39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6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42C-7D49-F24A-93CB-17D2BE4B39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6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42C-7D49-F24A-93CB-17D2BE4B39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6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42C-7D49-F24A-93CB-17D2BE4B39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6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D4A6-31DA-1D44-9259-4019A6155659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C714-E81F-5E4B-AD4D-F10386E94895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2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762E-FE2C-0E4A-A510-07440E339D8B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91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FF52-36D2-0740-912C-4D037FC33C19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1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FD04-3DD0-C642-A069-1575C19814EE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4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BA5A-6859-4A4C-83AC-58BB4DCCA302}" type="datetime1">
              <a:rPr lang="en-US" smtClean="0"/>
              <a:t>9/29/18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6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A5F09-EDEB-9C42-974F-41F187A30F6E}" type="datetime1">
              <a:rPr lang="en-US" smtClean="0"/>
              <a:t>9/29/18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59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C406B-6C25-424E-9A30-87AC742330CD}" type="datetime1">
              <a:rPr lang="en-US" smtClean="0"/>
              <a:t>9/29/18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8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D942-71AC-0E41-9855-64C977385A29}" type="datetime1">
              <a:rPr lang="en-US" smtClean="0"/>
              <a:t>9/29/18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1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7406-C95D-E941-AC1D-052604147DE3}" type="datetime1">
              <a:rPr lang="en-US" smtClean="0"/>
              <a:t>9/29/18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F2BA-402E-464F-B06A-63F666F568A7}" type="datetime1">
              <a:rPr lang="en-US" smtClean="0"/>
              <a:t>9/29/18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0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254C2-91AB-6D4F-9311-6E079A8648F1}" type="datetime1">
              <a:rPr lang="en-US" smtClean="0"/>
              <a:t>9/29/18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323A1-3265-CC4A-8517-E032C916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8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931" y="6555317"/>
            <a:ext cx="198966" cy="302683"/>
          </a:xfrm>
        </p:spPr>
        <p:txBody>
          <a:bodyPr/>
          <a:lstStyle/>
          <a:p>
            <a:fld id="{D4E323A1-3265-CC4A-8517-E032C916A15E}" type="slidenum">
              <a:rPr lang="en-US" smtClean="0">
                <a:latin typeface="Perpetua"/>
                <a:cs typeface="Perpetua"/>
              </a:rPr>
              <a:t>1</a:t>
            </a:fld>
            <a:endParaRPr lang="en-US" dirty="0">
              <a:latin typeface="Perpetua"/>
              <a:cs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1926320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931" y="6555317"/>
            <a:ext cx="198966" cy="302683"/>
          </a:xfrm>
        </p:spPr>
        <p:txBody>
          <a:bodyPr/>
          <a:lstStyle/>
          <a:p>
            <a:fld id="{D4E323A1-3265-CC4A-8517-E032C916A15E}" type="slidenum">
              <a:rPr lang="en-US" smtClean="0">
                <a:latin typeface="Perpetua"/>
                <a:cs typeface="Perpetua"/>
              </a:rPr>
              <a:t>2</a:t>
            </a:fld>
            <a:endParaRPr lang="en-US" dirty="0">
              <a:latin typeface="Perpetua"/>
              <a:cs typeface="Perpetu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5897" y="249476"/>
            <a:ext cx="8744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Perpetua"/>
                <a:cs typeface="Perpetua"/>
              </a:rPr>
              <a:t>India: Then and Now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632381"/>
              </p:ext>
            </p:extLst>
          </p:nvPr>
        </p:nvGraphicFramePr>
        <p:xfrm>
          <a:off x="1067658" y="634089"/>
          <a:ext cx="6901396" cy="537594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4793329"/>
                <a:gridCol w="1208201"/>
                <a:gridCol w="899866"/>
              </a:tblGrid>
              <a:tr h="356841">
                <a:tc>
                  <a:txBody>
                    <a:bodyPr/>
                    <a:lstStyle/>
                    <a:p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1951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2011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181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erpetua"/>
                          <a:cs typeface="Perpetua"/>
                        </a:rPr>
                        <a:t>GDP at constant prices </a:t>
                      </a:r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Perpetua"/>
                          <a:cs typeface="Perpetua"/>
                        </a:rPr>
                        <a:t>(1951=100)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100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1,766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40267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erpetua"/>
                          <a:cs typeface="Perpetua"/>
                        </a:rPr>
                        <a:t>Per capita national product at constant prices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100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511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3579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Life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expectancy at birth 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(years, est.)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32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66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39966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Infant mortality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(per 1,00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 live births, est.)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~180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44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Total fertility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(children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 per woman)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5.9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2.4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9083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Literacy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rate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male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female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9%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27%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65%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82%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Population below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poverty line</a:t>
                      </a: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rural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urban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47%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35%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22%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20%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Households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owning</a:t>
                      </a: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bicycle</a:t>
                      </a: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radio</a:t>
                      </a: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sewing machine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~.4%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~.9%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~.1%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46%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27%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19%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15897" y="6324484"/>
            <a:ext cx="87440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0000"/>
                </a:solidFill>
                <a:latin typeface="Perpetua"/>
                <a:cs typeface="Perpetua"/>
              </a:rPr>
              <a:t>Table 1.2, </a:t>
            </a:r>
            <a:r>
              <a:rPr lang="en-US" sz="1600" dirty="0" err="1">
                <a:solidFill>
                  <a:srgbClr val="000000"/>
                </a:solidFill>
                <a:latin typeface="Perpetua"/>
                <a:cs typeface="Perpetua"/>
              </a:rPr>
              <a:t>Dr</a:t>
            </a:r>
            <a:r>
              <a:rPr lang="en-US" sz="1600" dirty="0" err="1" smtClean="0">
                <a:solidFill>
                  <a:srgbClr val="000000"/>
                </a:solidFill>
                <a:latin typeface="Perpetua"/>
                <a:cs typeface="Perpetua"/>
              </a:rPr>
              <a:t>èze</a:t>
            </a:r>
            <a:r>
              <a:rPr lang="en-US" sz="1600" dirty="0" smtClean="0">
                <a:solidFill>
                  <a:srgbClr val="000000"/>
                </a:solidFill>
                <a:latin typeface="Perpetua"/>
                <a:cs typeface="Perpetua"/>
              </a:rPr>
              <a:t> and </a:t>
            </a:r>
            <a:r>
              <a:rPr lang="en-US" sz="1600" dirty="0" err="1" smtClean="0">
                <a:solidFill>
                  <a:srgbClr val="000000"/>
                </a:solidFill>
                <a:latin typeface="Perpetua"/>
                <a:cs typeface="Perpetua"/>
              </a:rPr>
              <a:t>Sen</a:t>
            </a:r>
            <a:r>
              <a:rPr lang="en-US" sz="1600" dirty="0" smtClean="0">
                <a:solidFill>
                  <a:srgbClr val="000000"/>
                </a:solidFill>
                <a:latin typeface="Perpetua"/>
                <a:cs typeface="Perpetua"/>
              </a:rPr>
              <a:t>, </a:t>
            </a:r>
            <a:r>
              <a:rPr lang="en-US" sz="1600" i="1" dirty="0" smtClean="0">
                <a:solidFill>
                  <a:srgbClr val="000000"/>
                </a:solidFill>
                <a:latin typeface="Perpetua"/>
                <a:cs typeface="Perpetua"/>
              </a:rPr>
              <a:t>An Uncertain Glory</a:t>
            </a:r>
            <a:r>
              <a:rPr lang="en-US" sz="1600" dirty="0">
                <a:solidFill>
                  <a:srgbClr val="000000"/>
                </a:solidFill>
                <a:latin typeface="Perpetua"/>
                <a:cs typeface="Perpetua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Perpetua"/>
                <a:cs typeface="Perpetua"/>
              </a:rPr>
              <a:t>(2013), 6</a:t>
            </a:r>
          </a:p>
        </p:txBody>
      </p:sp>
    </p:spTree>
    <p:extLst>
      <p:ext uri="{BB962C8B-B14F-4D97-AF65-F5344CB8AC3E}">
        <p14:creationId xmlns:p14="http://schemas.microsoft.com/office/powerpoint/2010/main" val="1118068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931" y="6555317"/>
            <a:ext cx="198966" cy="302683"/>
          </a:xfrm>
        </p:spPr>
        <p:txBody>
          <a:bodyPr/>
          <a:lstStyle/>
          <a:p>
            <a:fld id="{D4E323A1-3265-CC4A-8517-E032C916A15E}" type="slidenum">
              <a:rPr lang="en-US" smtClean="0">
                <a:latin typeface="Perpetua"/>
                <a:cs typeface="Perpetua"/>
              </a:rPr>
              <a:t>3</a:t>
            </a:fld>
            <a:endParaRPr lang="en-US" dirty="0">
              <a:latin typeface="Perpetua"/>
              <a:cs typeface="Perpetu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5897" y="249476"/>
            <a:ext cx="8744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Perpetua"/>
                <a:cs typeface="Perpetua"/>
              </a:rPr>
              <a:t>Indicators for World’s 16 Poorest Countries outside Sub-Saharan Africa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936732"/>
              </p:ext>
            </p:extLst>
          </p:nvPr>
        </p:nvGraphicFramePr>
        <p:xfrm>
          <a:off x="215897" y="634089"/>
          <a:ext cx="8744053" cy="570994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5168336"/>
                <a:gridCol w="1140342"/>
                <a:gridCol w="1053701"/>
                <a:gridCol w="1381674"/>
              </a:tblGrid>
              <a:tr h="356841">
                <a:tc>
                  <a:txBody>
                    <a:bodyPr/>
                    <a:lstStyle/>
                    <a:p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India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other 15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India’s rank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7949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Perpetua"/>
                          <a:cs typeface="Perpetua"/>
                        </a:rPr>
                        <a:t>GDP per capita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  <a:latin typeface="Perpetua"/>
                          <a:cs typeface="Perpetua"/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Perpetua"/>
                          <a:cs typeface="Perpetua"/>
                        </a:rPr>
                        <a:t>(2011, constant 2005 dollars)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3,203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2,112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20797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Life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expectancy at birth 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(years)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65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67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9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Infant mortality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(2011, per 1,00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 live births)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47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45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erpetua"/>
                          <a:cs typeface="Perpetua"/>
                        </a:rPr>
                        <a:t>Under-5 mortality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(2011, per 1,00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 live births)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61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56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noFill/>
                  </a:tcPr>
                </a:tc>
              </a:tr>
              <a:tr h="13668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Total fertility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(children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 per woman)</a:t>
                      </a:r>
                      <a:endParaRPr lang="en-US" dirty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2.6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2.9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7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Access to improved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sanitation (2010)</a:t>
                      </a:r>
                      <a:endParaRPr lang="en-US" dirty="0" smtClean="0"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34%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57%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13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Mean years of schooling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(age 25+, 2011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)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4.4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5.0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Literacy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rate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(age 15-24, 2010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)</a:t>
                      </a:r>
                      <a:endParaRPr lang="en-US" baseline="0" dirty="0" smtClean="0">
                        <a:latin typeface="Perpetua"/>
                        <a:cs typeface="Perpetua"/>
                      </a:endParaRP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female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male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74%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88%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79%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88%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11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9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  <a:tr h="406425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Children under 5 who are undernourished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(2006-2010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)</a:t>
                      </a:r>
                      <a:r>
                        <a:rPr lang="en-US" dirty="0" smtClean="0">
                          <a:latin typeface="Perpetua"/>
                          <a:cs typeface="Perpetua"/>
                        </a:rPr>
                        <a:t>    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underweight</a:t>
                      </a:r>
                    </a:p>
                    <a:p>
                      <a:r>
                        <a:rPr lang="en-US" dirty="0" smtClean="0">
                          <a:latin typeface="Perpetua"/>
                          <a:cs typeface="Perpetua"/>
                        </a:rPr>
                        <a:t>     stunted</a:t>
                      </a:r>
                      <a:endParaRPr lang="en-US" baseline="0" dirty="0" smtClean="0">
                        <a:solidFill>
                          <a:srgbClr val="7F7F7F"/>
                        </a:solidFill>
                        <a:latin typeface="Perpetua"/>
                        <a:cs typeface="Perpetu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43%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48%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30%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41%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EDB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15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13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solidFill>
                      <a:srgbClr val="DEDBCF"/>
                    </a:solidFill>
                  </a:tcPr>
                </a:tc>
              </a:tr>
              <a:tr h="4064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Perpetua"/>
                          <a:cs typeface="Perpetua"/>
                        </a:rPr>
                        <a:t>Child immunization</a:t>
                      </a:r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rates</a:t>
                      </a:r>
                      <a:r>
                        <a:rPr lang="en-US" dirty="0" smtClean="0">
                          <a:latin typeface="Perpetua"/>
                          <a:cs typeface="Perpetua"/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(2011</a:t>
                      </a:r>
                      <a:r>
                        <a:rPr lang="en-US" baseline="0" dirty="0" smtClean="0">
                          <a:solidFill>
                            <a:srgbClr val="7F7F7F"/>
                          </a:solidFill>
                          <a:latin typeface="Perpetua"/>
                          <a:cs typeface="Perpetua"/>
                        </a:rPr>
                        <a:t>)</a:t>
                      </a:r>
                      <a:endParaRPr lang="en-US" baseline="0" dirty="0" smtClean="0">
                        <a:latin typeface="Perpetua"/>
                        <a:cs typeface="Perpetua"/>
                      </a:endParaRP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DPT</a:t>
                      </a:r>
                    </a:p>
                    <a:p>
                      <a:r>
                        <a:rPr lang="en-US" baseline="0" dirty="0" smtClean="0">
                          <a:latin typeface="Perpetua"/>
                          <a:cs typeface="Perpetua"/>
                        </a:rPr>
                        <a:t>     measles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72%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74%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88%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87%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 smtClean="0">
                        <a:latin typeface="Perpetua"/>
                        <a:cs typeface="Perpetua"/>
                      </a:endParaRP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13</a:t>
                      </a:r>
                    </a:p>
                    <a:p>
                      <a:pPr algn="r"/>
                      <a:r>
                        <a:rPr lang="en-US" dirty="0" smtClean="0">
                          <a:latin typeface="Perpetua"/>
                          <a:cs typeface="Perpetua"/>
                        </a:rPr>
                        <a:t>11</a:t>
                      </a:r>
                      <a:endParaRPr lang="en-US" dirty="0">
                        <a:latin typeface="Perpetua"/>
                        <a:cs typeface="Perpetu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48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931" y="6555317"/>
            <a:ext cx="198966" cy="302683"/>
          </a:xfrm>
        </p:spPr>
        <p:txBody>
          <a:bodyPr/>
          <a:lstStyle/>
          <a:p>
            <a:fld id="{D4E323A1-3265-CC4A-8517-E032C916A15E}" type="slidenum">
              <a:rPr lang="en-US" smtClean="0">
                <a:latin typeface="Perpetua"/>
                <a:cs typeface="Perpetua"/>
              </a:rPr>
              <a:t>4</a:t>
            </a:fld>
            <a:endParaRPr lang="en-US" dirty="0">
              <a:latin typeface="Perpetua"/>
              <a:cs typeface="Perpetu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8070" y="6122609"/>
            <a:ext cx="3617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Perpetua"/>
                <a:cs typeface="Perpetua"/>
              </a:rPr>
              <a:t>Map 2.6, </a:t>
            </a:r>
            <a:r>
              <a:rPr lang="en-US" dirty="0" err="1" smtClean="0">
                <a:solidFill>
                  <a:srgbClr val="000000"/>
                </a:solidFill>
                <a:latin typeface="Perpetua"/>
                <a:cs typeface="Perpetua"/>
              </a:rPr>
              <a:t>Gopal</a:t>
            </a:r>
            <a:r>
              <a:rPr lang="en-US" dirty="0" smtClean="0">
                <a:solidFill>
                  <a:srgbClr val="000000"/>
                </a:solidFill>
                <a:latin typeface="Perpetua"/>
                <a:cs typeface="Perpetua"/>
              </a:rPr>
              <a:t> Krishnan, </a:t>
            </a:r>
            <a:r>
              <a:rPr lang="en-US" i="1" dirty="0" smtClean="0">
                <a:solidFill>
                  <a:srgbClr val="000000"/>
                </a:solidFill>
                <a:latin typeface="Perpetua"/>
                <a:cs typeface="Perpetua"/>
              </a:rPr>
              <a:t>The Vitality of India: A Regional Perspective </a:t>
            </a:r>
            <a:r>
              <a:rPr lang="en-US" dirty="0" smtClean="0">
                <a:solidFill>
                  <a:srgbClr val="000000"/>
                </a:solidFill>
                <a:latin typeface="Perpetua"/>
                <a:cs typeface="Perpetua"/>
              </a:rPr>
              <a:t>(2017), 61</a:t>
            </a:r>
          </a:p>
        </p:txBody>
      </p:sp>
      <p:pic>
        <p:nvPicPr>
          <p:cNvPr id="3" name="Picture 2" descr="India Population vs other countrie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70" y="97697"/>
            <a:ext cx="4993040" cy="672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768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931" y="6555317"/>
            <a:ext cx="198966" cy="302683"/>
          </a:xfrm>
        </p:spPr>
        <p:txBody>
          <a:bodyPr/>
          <a:lstStyle/>
          <a:p>
            <a:fld id="{D4E323A1-3265-CC4A-8517-E032C916A15E}" type="slidenum">
              <a:rPr lang="en-US" smtClean="0">
                <a:latin typeface="Perpetua"/>
                <a:cs typeface="Perpetua"/>
              </a:rPr>
              <a:t>5</a:t>
            </a:fld>
            <a:endParaRPr lang="en-US" dirty="0">
              <a:latin typeface="Perpetua"/>
              <a:cs typeface="Perpetu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8298" y="5504194"/>
            <a:ext cx="18512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Perpetua"/>
                <a:cs typeface="Perpetua"/>
              </a:rPr>
              <a:t>Dipesh Chakrabarty</a:t>
            </a:r>
          </a:p>
          <a:p>
            <a:pPr algn="ctr"/>
            <a:r>
              <a:rPr lang="en-US" i="1" dirty="0" smtClean="0">
                <a:solidFill>
                  <a:srgbClr val="000000"/>
                </a:solidFill>
                <a:latin typeface="Perpetua"/>
                <a:cs typeface="Perpetua"/>
              </a:rPr>
              <a:t>University of Chicago</a:t>
            </a:r>
            <a:endParaRPr lang="en-US" i="1" dirty="0">
              <a:solidFill>
                <a:srgbClr val="000000"/>
              </a:solidFill>
              <a:latin typeface="Perpetua"/>
              <a:cs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1906714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344</Words>
  <Application>Microsoft Macintosh PowerPoint</Application>
  <PresentationFormat>On-screen Show (4:3)</PresentationFormat>
  <Paragraphs>129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Dipesh Chakrabarty</dc:creator>
  <cp:lastModifiedBy>Dipesh Chakrabarty</cp:lastModifiedBy>
  <cp:revision>145</cp:revision>
  <dcterms:created xsi:type="dcterms:W3CDTF">2014-10-16T16:22:29Z</dcterms:created>
  <dcterms:modified xsi:type="dcterms:W3CDTF">2018-09-29T23:12:49Z</dcterms:modified>
</cp:coreProperties>
</file>