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6" r:id="rId4"/>
    <p:sldId id="270" r:id="rId5"/>
    <p:sldId id="258" r:id="rId6"/>
    <p:sldId id="257" r:id="rId7"/>
    <p:sldId id="261" r:id="rId8"/>
    <p:sldId id="259" r:id="rId9"/>
    <p:sldId id="260" r:id="rId10"/>
    <p:sldId id="262" r:id="rId11"/>
    <p:sldId id="263" r:id="rId12"/>
    <p:sldId id="264" r:id="rId13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1F6FD-AA6E-4DAB-884E-BF29AA306B22}" type="datetimeFigureOut">
              <a:rPr lang="en-NZ" smtClean="0"/>
              <a:t>4/02/2019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8BF8D-6D18-4BE9-B994-7954D712CE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810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7F19-EE68-4FFD-9AF4-1895C7DD34C6}" type="datetime1">
              <a:rPr lang="en-US" smtClean="0"/>
              <a:t>2/4/2019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991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90E-C8BB-4E29-A0D3-E1F886809979}" type="datetime1">
              <a:rPr lang="en-US" smtClean="0"/>
              <a:t>2/4/2019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874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768F-6452-45C1-BFBD-8E2507892B97}" type="datetime1">
              <a:rPr lang="en-US" smtClean="0"/>
              <a:t>2/4/2019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9952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A020C-02A0-4B72-99AC-1EAA114CA684}" type="datetime1">
              <a:rPr lang="en-US" smtClean="0"/>
              <a:t>2/4/2019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3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0F69-895E-4F88-A327-64018EBD00C7}" type="datetime1">
              <a:rPr lang="en-US" smtClean="0"/>
              <a:t>2/4/2019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187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6C91-6D1E-479D-9761-E3E30615ECEC}" type="datetime1">
              <a:rPr lang="en-US" smtClean="0"/>
              <a:t>2/4/2019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969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3CE3-5A32-4063-BED6-AB67274670B9}" type="datetime1">
              <a:rPr lang="en-US" smtClean="0"/>
              <a:t>2/4/2019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825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6CD1-49C9-4B06-B3E2-B630E19F221A}" type="datetime1">
              <a:rPr lang="en-US" smtClean="0"/>
              <a:t>2/4/2019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549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C2BD-0B23-46C1-8BAC-489678B00646}" type="datetime1">
              <a:rPr lang="en-US" smtClean="0"/>
              <a:t>2/4/2019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631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0BBD-28EF-4E54-B187-820F3DF47BC0}" type="datetime1">
              <a:rPr lang="en-US" smtClean="0"/>
              <a:t>2/4/2019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115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F184-6DB9-4263-A379-493A0908F44F}" type="datetime1">
              <a:rPr lang="en-US" smtClean="0"/>
              <a:t>2/4/2019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282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468F-9A41-421C-B2CD-BA5E9126CBEC}" type="datetime1">
              <a:rPr lang="en-US" smtClean="0"/>
              <a:t>2/4/2019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81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17CD-CE92-4886-8C09-FBE2F99784DC}" type="datetime1">
              <a:rPr lang="en-US" smtClean="0"/>
              <a:t>2/4/2019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4CC63-2834-4F5F-84A8-8E4D71225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562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7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Potential of </a:t>
            </a:r>
            <a:r>
              <a:rPr lang="en-US" sz="4000" b="1" dirty="0" err="1" smtClean="0">
                <a:solidFill>
                  <a:srgbClr val="FF0000"/>
                </a:solidFill>
              </a:rPr>
              <a:t>Supercapacitors</a:t>
            </a:r>
            <a:r>
              <a:rPr lang="en-US" sz="4000" b="1" dirty="0" smtClean="0">
                <a:solidFill>
                  <a:srgbClr val="FF0000"/>
                </a:solidFill>
              </a:rPr>
              <a:t> in Novel Power Converters as Semi-ideal Lossless Voltage Droppers</a:t>
            </a:r>
            <a:endParaRPr lang="en-NZ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err="1" smtClean="0"/>
              <a:t>Thilanga</a:t>
            </a:r>
            <a:r>
              <a:rPr lang="en-NZ" dirty="0" smtClean="0"/>
              <a:t> </a:t>
            </a:r>
            <a:r>
              <a:rPr lang="en-NZ" dirty="0" err="1" smtClean="0"/>
              <a:t>Ariyarathna</a:t>
            </a:r>
            <a:endParaRPr lang="en-NZ" dirty="0" smtClean="0"/>
          </a:p>
          <a:p>
            <a:r>
              <a:rPr lang="en-NZ" dirty="0" smtClean="0"/>
              <a:t>Dilini </a:t>
            </a:r>
            <a:r>
              <a:rPr lang="en-NZ" dirty="0" err="1" smtClean="0"/>
              <a:t>Jayananda</a:t>
            </a:r>
            <a:endParaRPr lang="en-NZ" dirty="0" smtClean="0"/>
          </a:p>
          <a:p>
            <a:r>
              <a:rPr lang="en-NZ" dirty="0" err="1" smtClean="0"/>
              <a:t>Nihal</a:t>
            </a:r>
            <a:r>
              <a:rPr lang="en-NZ" dirty="0" smtClean="0"/>
              <a:t> </a:t>
            </a:r>
            <a:r>
              <a:rPr lang="en-NZ" dirty="0" err="1" smtClean="0"/>
              <a:t>Kularatna</a:t>
            </a:r>
            <a:endParaRPr lang="en-NZ" dirty="0" smtClean="0"/>
          </a:p>
          <a:p>
            <a:r>
              <a:rPr lang="en-NZ" dirty="0"/>
              <a:t>D. Alistair Steyn-Ross</a:t>
            </a:r>
            <a:endParaRPr lang="en-NZ" dirty="0" smtClean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0" y="4713672"/>
            <a:ext cx="1052666" cy="1772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4954650"/>
            <a:ext cx="3838575" cy="148424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60D-7265-4507-AB02-2D3344D1CE89}" type="datetime1">
              <a:rPr lang="en-US" smtClean="0"/>
              <a:t>2/4/2019</a:t>
            </a:fld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88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SCALED</a:t>
            </a:r>
            <a:endParaRPr lang="en-NZ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33" y="295495"/>
            <a:ext cx="4143392" cy="34043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24633" cy="27940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SC </a:t>
            </a:r>
            <a:r>
              <a:rPr lang="en-US" sz="2400" dirty="0"/>
              <a:t>banks are used for short term energy storage </a:t>
            </a:r>
            <a:r>
              <a:rPr lang="en-US" sz="2400" dirty="0" smtClean="0"/>
              <a:t>providing </a:t>
            </a:r>
            <a:r>
              <a:rPr lang="en-NZ" sz="2400" dirty="0" smtClean="0"/>
              <a:t>DC-UPS capability </a:t>
            </a:r>
          </a:p>
          <a:p>
            <a:r>
              <a:rPr lang="en-US" sz="2400" dirty="0" smtClean="0"/>
              <a:t>Combining </a:t>
            </a:r>
            <a:r>
              <a:rPr lang="en-US" sz="2400" dirty="0"/>
              <a:t>a SCALDO type linear regulator to </a:t>
            </a:r>
            <a:r>
              <a:rPr lang="en-US" sz="2400" dirty="0" smtClean="0"/>
              <a:t>buffer unsafe </a:t>
            </a:r>
            <a:r>
              <a:rPr lang="en-US" sz="2400" dirty="0"/>
              <a:t>voltages to low voltage LED lamps</a:t>
            </a:r>
          </a:p>
          <a:p>
            <a:r>
              <a:rPr lang="en-NZ" sz="2400" dirty="0"/>
              <a:t> </a:t>
            </a:r>
            <a:r>
              <a:rPr lang="en-NZ" sz="2400" dirty="0" smtClean="0"/>
              <a:t>Higher </a:t>
            </a:r>
            <a:r>
              <a:rPr lang="en-NZ" sz="2400" dirty="0"/>
              <a:t>ETEE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No </a:t>
            </a:r>
            <a:r>
              <a:rPr lang="en-US" sz="2400" dirty="0"/>
              <a:t>RFI/ EMI issues within the converter system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Potentially </a:t>
            </a:r>
            <a:r>
              <a:rPr lang="en-US" sz="2400" dirty="0"/>
              <a:t>a new MMPT approach using the linear </a:t>
            </a:r>
            <a:r>
              <a:rPr lang="en-US" sz="2400" dirty="0" smtClean="0"/>
              <a:t>regulator </a:t>
            </a:r>
            <a:r>
              <a:rPr lang="en-NZ" sz="2400" dirty="0" smtClean="0"/>
              <a:t>in </a:t>
            </a:r>
            <a:r>
              <a:rPr lang="en-NZ" sz="2400" dirty="0"/>
              <a:t>the charging </a:t>
            </a:r>
            <a:r>
              <a:rPr lang="en-NZ" sz="2400" dirty="0" smtClean="0"/>
              <a:t>loop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cater for wider DC - voltage fluctuations of </a:t>
            </a:r>
            <a:r>
              <a:rPr lang="en-US" sz="2400" dirty="0" smtClean="0"/>
              <a:t>the </a:t>
            </a:r>
            <a:r>
              <a:rPr lang="en-NZ" sz="2400" dirty="0" smtClean="0"/>
              <a:t>renewable </a:t>
            </a:r>
            <a:r>
              <a:rPr lang="en-NZ" sz="2400" dirty="0"/>
              <a:t>source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92" y="4161423"/>
            <a:ext cx="3991633" cy="2415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85" y="4754562"/>
            <a:ext cx="3480879" cy="182232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99-2CF9-48C0-9672-41DFD151BA8C}" type="datetime1">
              <a:rPr lang="en-US" smtClean="0"/>
              <a:t>2/4/2019</a:t>
            </a:fld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14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7050"/>
            <a:ext cx="10515600" cy="4351338"/>
          </a:xfrm>
        </p:spPr>
        <p:txBody>
          <a:bodyPr/>
          <a:lstStyle/>
          <a:p>
            <a:r>
              <a:rPr lang="en-US" dirty="0" smtClean="0"/>
              <a:t>By re- looking at the simple RC loop (a C replaced by a SC), we can come up with a world of new power converters and other power electronic circuit topologies.</a:t>
            </a:r>
          </a:p>
          <a:p>
            <a:r>
              <a:rPr lang="en-US" dirty="0" smtClean="0"/>
              <a:t>SCA Techniques at UOW is a clear example </a:t>
            </a:r>
            <a:r>
              <a:rPr lang="en-US" baseline="30000" dirty="0" smtClean="0"/>
              <a:t>[1]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is only the tip of the iceberg.</a:t>
            </a:r>
          </a:p>
          <a:p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923026" y="6248628"/>
            <a:ext cx="10921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/>
              <a:t>[1] Kularatna </a:t>
            </a:r>
            <a:r>
              <a:rPr lang="en-NZ" sz="800" dirty="0"/>
              <a:t>N, “Supercapacitors improve the performance of Linear Power-Management Circuits”, IEEE Power Electronics Magazine, March 2016, pp.45-59.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51" y="2861010"/>
            <a:ext cx="3303917" cy="380790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0101-5DDF-4A1A-A58C-C48958ABC192}" type="datetime1">
              <a:rPr lang="en-US" smtClean="0"/>
              <a:t>2/4/2019</a:t>
            </a:fld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07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5" y="2689225"/>
            <a:ext cx="4343400" cy="1325563"/>
          </a:xfrm>
        </p:spPr>
        <p:txBody>
          <a:bodyPr/>
          <a:lstStyle/>
          <a:p>
            <a:pPr algn="ctr"/>
            <a:r>
              <a:rPr lang="en-NZ" dirty="0" smtClean="0"/>
              <a:t>Thank you!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0" y="4666227"/>
            <a:ext cx="1052666" cy="1772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4954650"/>
            <a:ext cx="3838575" cy="148424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FFA2-20FD-43EE-B2FC-E5FDCBC9E024}" type="datetime1">
              <a:rPr lang="en-US" smtClean="0"/>
              <a:t>2/4/2019</a:t>
            </a:fld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23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7725" y="170656"/>
            <a:ext cx="10515600" cy="1325563"/>
          </a:xfrm>
        </p:spPr>
        <p:txBody>
          <a:bodyPr/>
          <a:lstStyle/>
          <a:p>
            <a:pPr algn="ctr"/>
            <a:r>
              <a:rPr lang="en-NZ" dirty="0" smtClean="0"/>
              <a:t>Comparison of Practical </a:t>
            </a:r>
            <a:r>
              <a:rPr lang="en-NZ" dirty="0"/>
              <a:t>D</a:t>
            </a:r>
            <a:r>
              <a:rPr lang="en-NZ" dirty="0" smtClean="0"/>
              <a:t>evices </a:t>
            </a:r>
            <a:endParaRPr lang="en-NZ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671410"/>
              </p:ext>
            </p:extLst>
          </p:nvPr>
        </p:nvGraphicFramePr>
        <p:xfrm>
          <a:off x="2527300" y="1457325"/>
          <a:ext cx="7037388" cy="519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Worksheet" r:id="rId3" imgW="8143719" imgH="6010218" progId="Excel.Sheet.12">
                  <p:embed/>
                </p:oleObj>
              </mc:Choice>
              <mc:Fallback>
                <p:oleObj name="Worksheet" r:id="rId3" imgW="8143719" imgH="60102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7300" y="1457325"/>
                        <a:ext cx="7037388" cy="519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FF0FE19-04CE-47C7-80C0-4217E276078F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40D16-EBF5-0D44-A21F-B32E9F6095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746" y="1295887"/>
            <a:ext cx="4567687" cy="470485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capacitors and their limits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099" name="Group 1"/>
          <p:cNvGrpSpPr>
            <a:grpSpLocks/>
          </p:cNvGrpSpPr>
          <p:nvPr/>
        </p:nvGrpSpPr>
        <p:grpSpPr bwMode="auto">
          <a:xfrm>
            <a:off x="1952626" y="1660586"/>
            <a:ext cx="3990975" cy="4831179"/>
            <a:chOff x="428105" y="1143000"/>
            <a:chExt cx="4753495" cy="4260720"/>
          </a:xfrm>
        </p:grpSpPr>
        <p:pic>
          <p:nvPicPr>
            <p:cNvPr id="410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05" y="1143000"/>
              <a:ext cx="4753495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" name="Text Box 5"/>
            <p:cNvSpPr txBox="1">
              <a:spLocks noChangeArrowheads="1"/>
            </p:cNvSpPr>
            <p:nvPr/>
          </p:nvSpPr>
          <p:spPr bwMode="auto">
            <a:xfrm>
              <a:off x="532100" y="5105142"/>
              <a:ext cx="3276772" cy="29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800" dirty="0">
                  <a:solidFill>
                    <a:schemeClr val="accent2">
                      <a:lumMod val="75000"/>
                    </a:schemeClr>
                  </a:solidFill>
                </a:rPr>
                <a:t>Source: </a:t>
              </a:r>
              <a:r>
                <a:rPr lang="en-US" altLang="en-US" sz="800" dirty="0" err="1">
                  <a:solidFill>
                    <a:schemeClr val="accent2">
                      <a:lumMod val="75000"/>
                    </a:schemeClr>
                  </a:solidFill>
                </a:rPr>
                <a:t>Dirjish</a:t>
              </a:r>
              <a:r>
                <a:rPr lang="en-US" altLang="en-US" sz="800" dirty="0">
                  <a:solidFill>
                    <a:schemeClr val="accent2">
                      <a:lumMod val="75000"/>
                    </a:schemeClr>
                  </a:solidFill>
                </a:rPr>
                <a:t>,.M., </a:t>
              </a:r>
              <a:r>
                <a:rPr lang="en-US" altLang="en-US" sz="800" dirty="0" err="1">
                  <a:solidFill>
                    <a:schemeClr val="accent2">
                      <a:lumMod val="75000"/>
                    </a:schemeClr>
                  </a:solidFill>
                </a:rPr>
                <a:t>Ultracapacitors</a:t>
              </a:r>
              <a:r>
                <a:rPr lang="en-US" altLang="en-US" sz="800" dirty="0">
                  <a:solidFill>
                    <a:schemeClr val="accent2">
                      <a:lumMod val="75000"/>
                    </a:schemeClr>
                  </a:solidFill>
                </a:rPr>
                <a:t> branch out to wider markets, Electronic Design , On line </a:t>
              </a:r>
              <a:r>
                <a:rPr lang="en-US" altLang="en-US" sz="800" dirty="0" err="1">
                  <a:solidFill>
                    <a:schemeClr val="accent2">
                      <a:lumMod val="75000"/>
                    </a:schemeClr>
                  </a:solidFill>
                </a:rPr>
                <a:t>ed</a:t>
              </a:r>
              <a:r>
                <a:rPr lang="en-US" altLang="en-US" sz="800" dirty="0">
                  <a:solidFill>
                    <a:schemeClr val="accent2">
                      <a:lumMod val="75000"/>
                    </a:schemeClr>
                  </a:solidFill>
                </a:rPr>
                <a:t>, Nov 17, 2008</a:t>
              </a:r>
            </a:p>
          </p:txBody>
        </p:sp>
      </p:grp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031302" y="1190101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FF0000"/>
                </a:solidFill>
              </a:rPr>
              <a:t>Physical Comparison of Supercapacitors (SC) and Electrolytic Capacitors </a:t>
            </a:r>
            <a:endParaRPr lang="en-NZ" altLang="en-US" sz="1800" dirty="0"/>
          </a:p>
        </p:txBody>
      </p:sp>
      <p:pic>
        <p:nvPicPr>
          <p:cNvPr id="410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1" y="2066190"/>
            <a:ext cx="4191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6488502" y="5413852"/>
            <a:ext cx="3810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1600" b="1" dirty="0">
                <a:solidFill>
                  <a:srgbClr val="063EBA"/>
                </a:solidFill>
              </a:rPr>
              <a:t>Typically, in SCs we get approximately one million times bigger capacitance, but at the penalty of very low DC voltage rating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793" y="388189"/>
            <a:ext cx="10213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 smtClean="0">
                <a:latin typeface="+mj-lt"/>
              </a:rPr>
              <a:t>Capacitors Vs Supercapacitors</a:t>
            </a:r>
            <a:endParaRPr lang="en-NZ" sz="4400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51F8-6DF0-40E0-83EA-52673BFA3C7F}" type="datetime1">
              <a:rPr lang="en-US" smtClean="0"/>
              <a:t>2/4/2019</a:t>
            </a:fld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34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Simple RC Loop 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551051" cy="2113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913" y="3975393"/>
            <a:ext cx="10964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Let us replace C by a SC to 1F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charging time will be 5 sec (previously it was 5 micro-seconds)</a:t>
            </a:r>
            <a:endParaRPr lang="en-NZ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549" y="1179061"/>
            <a:ext cx="3099416" cy="2622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12" y="4692783"/>
            <a:ext cx="3827925" cy="1777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574" y="3801904"/>
            <a:ext cx="3507565" cy="305609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3FE5-2742-49F4-BF6B-659717BC3DA8}" type="datetime1">
              <a:rPr lang="en-US" smtClean="0"/>
              <a:t>2/4/2019</a:t>
            </a:fld>
            <a:endParaRPr lang="en-N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15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37"/>
            <a:ext cx="10515600" cy="1325563"/>
          </a:xfrm>
        </p:spPr>
        <p:txBody>
          <a:bodyPr/>
          <a:lstStyle/>
          <a:p>
            <a:pPr algn="ctr"/>
            <a:r>
              <a:rPr lang="en-NZ" b="1" dirty="0" smtClean="0">
                <a:solidFill>
                  <a:srgbClr val="FF0000"/>
                </a:solidFill>
              </a:rPr>
              <a:t>Generalized Case</a:t>
            </a:r>
            <a:endParaRPr lang="en-NZ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9" y="2707488"/>
            <a:ext cx="7126350" cy="41505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522" y="4916451"/>
            <a:ext cx="3884418" cy="17117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539" y="1137828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a fully discharged capacitor is pumped with a charge of Q coulombs, it stores </a:t>
            </a:r>
            <a:r>
              <a:rPr lang="en-US" sz="2400" dirty="0" smtClean="0"/>
              <a:t>½QV </a:t>
            </a:r>
            <a:r>
              <a:rPr lang="en-US" sz="2400" dirty="0"/>
              <a:t>while dissipating the same amount of energy in the loop resistance</a:t>
            </a:r>
            <a:r>
              <a:rPr lang="en-US" sz="2400" dirty="0" smtClean="0"/>
              <a:t>.</a:t>
            </a:r>
            <a:endParaRPr lang="en-N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 smtClean="0"/>
              <a:t>SC is pre-charged to </a:t>
            </a:r>
            <a:r>
              <a:rPr lang="en-NZ" sz="2400" dirty="0" err="1" smtClean="0"/>
              <a:t>kV</a:t>
            </a:r>
            <a:r>
              <a:rPr lang="en-NZ" sz="2400" baseline="-25000" dirty="0" err="1" smtClean="0"/>
              <a:t>W</a:t>
            </a:r>
            <a:r>
              <a:rPr lang="en-NZ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 smtClean="0"/>
              <a:t>V</a:t>
            </a:r>
            <a:r>
              <a:rPr lang="en-NZ" sz="2400" baseline="-25000" dirty="0" smtClean="0"/>
              <a:t>S</a:t>
            </a:r>
            <a:r>
              <a:rPr lang="en-NZ" sz="2400" dirty="0" smtClean="0"/>
              <a:t> is higher than V</a:t>
            </a:r>
            <a:r>
              <a:rPr lang="en-NZ" sz="2400" baseline="-25000" dirty="0" smtClean="0"/>
              <a:t>W</a:t>
            </a:r>
            <a:r>
              <a:rPr lang="en-NZ" sz="2400" dirty="0" smtClean="0"/>
              <a:t> by a factor of m</a:t>
            </a:r>
            <a:endParaRPr lang="en-NZ" sz="2400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522" y="2150516"/>
            <a:ext cx="3433873" cy="259156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73F7-9CF4-4572-8FCD-9982BCECCCC7}" type="datetime1">
              <a:rPr lang="en-US" smtClean="0"/>
              <a:t>2/4/2019</a:t>
            </a:fld>
            <a:endParaRPr lang="en-N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74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2800" b="1" dirty="0" smtClean="0">
                <a:solidFill>
                  <a:srgbClr val="FF0000"/>
                </a:solidFill>
              </a:rPr>
              <a:t>Loss Circumvention of RC Loop</a:t>
            </a:r>
            <a:endParaRPr lang="en-NZ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2" y="2084047"/>
            <a:ext cx="5429253" cy="446501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692" y="1354351"/>
            <a:ext cx="3296308" cy="206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692" y="4156152"/>
            <a:ext cx="3510073" cy="875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34150" y="6050099"/>
            <a:ext cx="565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0070C0"/>
                </a:solidFill>
              </a:rPr>
              <a:t>Useful resistance can be a heater</a:t>
            </a:r>
            <a:r>
              <a:rPr lang="en-NZ" sz="1400" dirty="0">
                <a:solidFill>
                  <a:srgbClr val="0070C0"/>
                </a:solidFill>
              </a:rPr>
              <a:t>, </a:t>
            </a:r>
            <a:r>
              <a:rPr lang="en-NZ" sz="1400" dirty="0" smtClean="0">
                <a:solidFill>
                  <a:srgbClr val="0070C0"/>
                </a:solidFill>
              </a:rPr>
              <a:t>DC-DC </a:t>
            </a:r>
            <a:r>
              <a:rPr lang="en-US" sz="1400" dirty="0" smtClean="0">
                <a:solidFill>
                  <a:srgbClr val="0070C0"/>
                </a:solidFill>
              </a:rPr>
              <a:t>converter</a:t>
            </a:r>
            <a:r>
              <a:rPr lang="en-US" sz="1400" dirty="0">
                <a:solidFill>
                  <a:srgbClr val="0070C0"/>
                </a:solidFill>
              </a:rPr>
              <a:t>, inverter or a </a:t>
            </a:r>
            <a:r>
              <a:rPr lang="en-US" sz="1400" dirty="0" smtClean="0">
                <a:solidFill>
                  <a:srgbClr val="0070C0"/>
                </a:solidFill>
              </a:rPr>
              <a:t>lamp load</a:t>
            </a:r>
            <a:endParaRPr lang="en-NZ" sz="1400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C2F6-4A7C-4580-812E-A8790FCBA2A7}" type="datetime1">
              <a:rPr lang="en-US" smtClean="0"/>
              <a:t>2/4/2019</a:t>
            </a:fld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18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056" y="33873"/>
            <a:ext cx="10515600" cy="1325563"/>
          </a:xfrm>
        </p:spPr>
        <p:txBody>
          <a:bodyPr/>
          <a:lstStyle/>
          <a:p>
            <a:pPr algn="ctr"/>
            <a:r>
              <a:rPr lang="en-NZ" b="1" dirty="0" smtClean="0">
                <a:solidFill>
                  <a:srgbClr val="FF0000"/>
                </a:solidFill>
              </a:rPr>
              <a:t>SC Assisted Techniques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95646" y="6272374"/>
            <a:ext cx="5024785" cy="450772"/>
          </a:xfrm>
        </p:spPr>
        <p:txBody>
          <a:bodyPr>
            <a:normAutofit/>
          </a:bodyPr>
          <a:lstStyle/>
          <a:p>
            <a:r>
              <a:rPr lang="en-NZ" sz="2400" b="1" dirty="0" smtClean="0">
                <a:solidFill>
                  <a:srgbClr val="0070C0"/>
                </a:solidFill>
              </a:rPr>
              <a:t>SCALED </a:t>
            </a:r>
            <a:r>
              <a:rPr lang="en-NZ" sz="2400" b="1" dirty="0">
                <a:solidFill>
                  <a:srgbClr val="0070C0"/>
                </a:solidFill>
              </a:rPr>
              <a:t>: </a:t>
            </a:r>
            <a:r>
              <a:rPr lang="en-NZ" sz="2400" b="1" dirty="0" smtClean="0">
                <a:solidFill>
                  <a:srgbClr val="0070C0"/>
                </a:solidFill>
              </a:rPr>
              <a:t>LED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5568"/>
          <a:stretch/>
        </p:blipFill>
        <p:spPr>
          <a:xfrm>
            <a:off x="1628079" y="4931249"/>
            <a:ext cx="4004218" cy="1791897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088" y="3993069"/>
            <a:ext cx="2775757" cy="197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070" y="1537519"/>
            <a:ext cx="3758634" cy="30440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6056" y="4564016"/>
            <a:ext cx="691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dirty="0">
                <a:solidFill>
                  <a:srgbClr val="0070C0"/>
                </a:solidFill>
              </a:rPr>
              <a:t>SCATMA : temperature modification apparatus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4773" y="1126533"/>
            <a:ext cx="5996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dirty="0">
                <a:solidFill>
                  <a:srgbClr val="0070C0"/>
                </a:solidFill>
              </a:rPr>
              <a:t>SCASA : surge absorber</a:t>
            </a:r>
          </a:p>
          <a:p>
            <a:endParaRPr lang="en-NZ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95646" y="3550423"/>
            <a:ext cx="5996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dirty="0">
                <a:solidFill>
                  <a:srgbClr val="0070C0"/>
                </a:solidFill>
              </a:rPr>
              <a:t>SCAHDI : high density inverter</a:t>
            </a:r>
          </a:p>
          <a:p>
            <a:endParaRPr lang="en-NZ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26056" y="1072596"/>
            <a:ext cx="599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dirty="0">
                <a:solidFill>
                  <a:srgbClr val="0070C0"/>
                </a:solidFill>
              </a:rPr>
              <a:t>SCALDO : low dropout regulator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64773" y="1501333"/>
            <a:ext cx="6298078" cy="1866494"/>
            <a:chOff x="5864773" y="1501333"/>
            <a:chExt cx="6298078" cy="18664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4773" y="1762345"/>
              <a:ext cx="4088420" cy="1550780"/>
            </a:xfrm>
            <a:prstGeom prst="rect">
              <a:avLst/>
            </a:prstGeom>
          </p:spPr>
        </p:pic>
        <p:graphicFrame>
          <p:nvGraphicFramePr>
            <p:cNvPr id="22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23084085"/>
                </p:ext>
              </p:extLst>
            </p:nvPr>
          </p:nvGraphicFramePr>
          <p:xfrm>
            <a:off x="9651470" y="1501333"/>
            <a:ext cx="2511381" cy="1866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Worksheet" r:id="rId7" imgW="7820133" imgH="4019607" progId="Excel.Sheet.8">
                    <p:embed/>
                  </p:oleObj>
                </mc:Choice>
                <mc:Fallback>
                  <p:oleObj name="Worksheet" r:id="rId7" imgW="7820133" imgH="4019607" progId="Excel.Sheet.8">
                    <p:embed/>
                    <p:pic>
                      <p:nvPicPr>
                        <p:cNvPr id="7" name="Content Placeholder 3"/>
                        <p:cNvPicPr>
                          <a:picLocks noGrp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51470" y="1501333"/>
                          <a:ext cx="2511381" cy="1866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E83F-AA38-4B53-9143-55AE93FE9931}" type="datetime1">
              <a:rPr lang="en-US" smtClean="0"/>
              <a:t>2/4/2019</a:t>
            </a:fld>
            <a:endParaRPr lang="en-N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67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Circumventing the </a:t>
            </a:r>
            <a:r>
              <a:rPr lang="en-US" sz="2400" b="1" dirty="0" smtClean="0">
                <a:solidFill>
                  <a:srgbClr val="FF0000"/>
                </a:solidFill>
              </a:rPr>
              <a:t>Resistive Losses </a:t>
            </a:r>
            <a:r>
              <a:rPr lang="en-US" sz="2400" b="1" dirty="0">
                <a:solidFill>
                  <a:srgbClr val="FF0000"/>
                </a:solidFill>
              </a:rPr>
              <a:t>in a RC </a:t>
            </a:r>
            <a:r>
              <a:rPr lang="en-US" sz="2400" b="1" dirty="0" smtClean="0">
                <a:solidFill>
                  <a:srgbClr val="FF0000"/>
                </a:solidFill>
              </a:rPr>
              <a:t>Charging Loop: the </a:t>
            </a:r>
            <a:r>
              <a:rPr lang="en-NZ" sz="2400" b="1" dirty="0" smtClean="0">
                <a:solidFill>
                  <a:srgbClr val="FF0000"/>
                </a:solidFill>
              </a:rPr>
              <a:t>SCALDO Technique</a:t>
            </a:r>
            <a:endParaRPr lang="en-NZ" sz="2400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47465" y="4027067"/>
            <a:ext cx="5462737" cy="24896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Advantages</a:t>
            </a:r>
          </a:p>
          <a:p>
            <a:r>
              <a:rPr lang="en-US" dirty="0"/>
              <a:t>Load receives the low noise and high current slew rate capable DC output of a linear regulator.</a:t>
            </a:r>
          </a:p>
          <a:p>
            <a:r>
              <a:rPr lang="en-US" dirty="0"/>
              <a:t> Switching frequency is extremely low</a:t>
            </a:r>
          </a:p>
          <a:p>
            <a:r>
              <a:rPr lang="en-US" dirty="0"/>
              <a:t> Eliminating typical RFI/ EMI issues</a:t>
            </a:r>
          </a:p>
          <a:p>
            <a:r>
              <a:rPr lang="en-US" dirty="0"/>
              <a:t> Output currents ranging from mA to over 100 A</a:t>
            </a:r>
          </a:p>
          <a:p>
            <a:r>
              <a:rPr lang="en-US" dirty="0"/>
              <a:t> Simply achieving DC-UPS capability within the converter</a:t>
            </a:r>
            <a:endParaRPr lang="en-NZ" dirty="0"/>
          </a:p>
          <a:p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46" y="1919302"/>
            <a:ext cx="4934256" cy="197789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1906602"/>
            <a:ext cx="2888566" cy="931489"/>
            <a:chOff x="1314443" y="1765721"/>
            <a:chExt cx="3559482" cy="1106875"/>
          </a:xfrm>
        </p:grpSpPr>
        <p:sp>
          <p:nvSpPr>
            <p:cNvPr id="3" name="Rectangle 2"/>
            <p:cNvSpPr/>
            <p:nvPr/>
          </p:nvSpPr>
          <p:spPr>
            <a:xfrm>
              <a:off x="3976777" y="1825625"/>
              <a:ext cx="897148" cy="104697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501660" y="1923691"/>
              <a:ext cx="1354348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4443" y="1765721"/>
              <a:ext cx="1388853" cy="34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400" dirty="0" smtClean="0">
                  <a:solidFill>
                    <a:srgbClr val="FF0000"/>
                  </a:solidFill>
                </a:rPr>
                <a:t>Useful load</a:t>
              </a:r>
              <a:endParaRPr lang="en-NZ" sz="14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807316" y="5219176"/>
                <a:ext cx="2209258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>
                          <a:latin typeface="Cambria Math" panose="02040503050406030204" pitchFamily="18" charset="0"/>
                        </a:rPr>
                        <m:t>ɳ</m:t>
                      </m:r>
                      <m:r>
                        <a:rPr lang="en-NZ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i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NZ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NZ" i="0">
                          <a:latin typeface="Cambria Math" panose="02040503050406030204" pitchFamily="18" charset="0"/>
                        </a:rPr>
                        <m:t>∗100=84%</m:t>
                      </m:r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316" y="5219176"/>
                <a:ext cx="2209258" cy="618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591095" y="2658456"/>
                <a:ext cx="2337498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ɳ= </m:t>
                      </m:r>
                      <m:f>
                        <m:fPr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∗100=42%</m:t>
                      </m:r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095" y="2658456"/>
                <a:ext cx="2337498" cy="616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8757" y="1437912"/>
            <a:ext cx="2206488" cy="294067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300937" y="4109961"/>
            <a:ext cx="3415158" cy="2527667"/>
            <a:chOff x="6300937" y="4109961"/>
            <a:chExt cx="3415158" cy="25276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00937" y="4109961"/>
              <a:ext cx="3415158" cy="2527667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H="1" flipV="1">
              <a:off x="6469811" y="4675517"/>
              <a:ext cx="17254" cy="16363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8022567" y="4675517"/>
              <a:ext cx="8625" cy="16907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6748402" y="4392374"/>
              <a:ext cx="534837" cy="116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441F-42FE-411C-9F38-747DEFFCFD06}" type="datetime1">
              <a:rPr lang="en-US" smtClean="0"/>
              <a:t>2/4/2019</a:t>
            </a:fld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33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pPr algn="ctr"/>
            <a:r>
              <a:rPr lang="en-NZ" sz="2400" b="1" dirty="0" smtClean="0">
                <a:solidFill>
                  <a:srgbClr val="FF0000"/>
                </a:solidFill>
              </a:rPr>
              <a:t>Why SCALDO is not a variation of Switched Capacitor Converter</a:t>
            </a:r>
            <a:endParaRPr lang="en-NZ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6325"/>
            <a:ext cx="10515600" cy="4960638"/>
          </a:xfrm>
        </p:spPr>
        <p:txBody>
          <a:bodyPr>
            <a:normAutofit/>
          </a:bodyPr>
          <a:lstStyle/>
          <a:p>
            <a:r>
              <a:rPr lang="en-US" sz="2400" dirty="0"/>
              <a:t>A capacitor does not get directly charged from the </a:t>
            </a:r>
            <a:r>
              <a:rPr lang="en-US" sz="2400" dirty="0" smtClean="0"/>
              <a:t>input DC </a:t>
            </a:r>
            <a:r>
              <a:rPr lang="en-US" sz="2400" dirty="0"/>
              <a:t>source during any phase of a SCALDO </a:t>
            </a:r>
            <a:r>
              <a:rPr lang="en-US" sz="2400" dirty="0" smtClean="0"/>
              <a:t>converter.</a:t>
            </a:r>
            <a:endParaRPr lang="en-US" sz="2400" dirty="0"/>
          </a:p>
          <a:p>
            <a:r>
              <a:rPr lang="en-US" sz="2400" dirty="0"/>
              <a:t> SCALDO runs at extra low frequencies such as </a:t>
            </a:r>
            <a:r>
              <a:rPr lang="en-US" sz="2400" dirty="0" err="1" smtClean="0"/>
              <a:t>Millihertz</a:t>
            </a:r>
            <a:r>
              <a:rPr lang="en-US" sz="2400" dirty="0" smtClean="0"/>
              <a:t> </a:t>
            </a:r>
            <a:r>
              <a:rPr lang="en-NZ" sz="2400" dirty="0" smtClean="0"/>
              <a:t>to </a:t>
            </a:r>
            <a:r>
              <a:rPr lang="en-NZ" sz="2400" dirty="0"/>
              <a:t>Hertz only</a:t>
            </a:r>
          </a:p>
          <a:p>
            <a:r>
              <a:rPr lang="en-US" sz="2400" dirty="0"/>
              <a:t> In SCALDO a very large capacitor is used in one </a:t>
            </a:r>
            <a:r>
              <a:rPr lang="en-US" sz="2400" dirty="0" smtClean="0"/>
              <a:t>operational phase</a:t>
            </a:r>
            <a:r>
              <a:rPr lang="en-US" sz="2400" dirty="0"/>
              <a:t>, as a semi-ideal lossless voltage </a:t>
            </a:r>
            <a:r>
              <a:rPr lang="en-US" sz="2400" dirty="0" smtClean="0"/>
              <a:t>dropper, which </a:t>
            </a:r>
            <a:r>
              <a:rPr lang="en-US" sz="2400" dirty="0"/>
              <a:t>concept is never used in switched capacitor </a:t>
            </a:r>
            <a:r>
              <a:rPr lang="en-US" sz="2400" dirty="0" smtClean="0"/>
              <a:t>converters.</a:t>
            </a:r>
            <a:endParaRPr lang="en-NZ" sz="2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44" b="17675"/>
          <a:stretch/>
        </p:blipFill>
        <p:spPr>
          <a:xfrm>
            <a:off x="1437787" y="3390181"/>
            <a:ext cx="3891911" cy="2495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286" y="3616835"/>
            <a:ext cx="4401637" cy="28707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E75A-0562-4525-B0D2-1E0ACE53106A}" type="datetime1">
              <a:rPr lang="en-US" smtClean="0"/>
              <a:t>2/4/2019</a:t>
            </a:fld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CC63-2834-4F5F-84A8-8E4D712251BE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43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526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Worksheet</vt:lpstr>
      <vt:lpstr>Potential of Supercapacitors in Novel Power Converters as Semi-ideal Lossless Voltage Droppers</vt:lpstr>
      <vt:lpstr>Comparison of Practical Devices </vt:lpstr>
      <vt:lpstr>Normal capacitors and their limits </vt:lpstr>
      <vt:lpstr>Simple RC Loop </vt:lpstr>
      <vt:lpstr>Generalized Case</vt:lpstr>
      <vt:lpstr>Loss Circumvention of RC Loop</vt:lpstr>
      <vt:lpstr>SC Assisted Techniques</vt:lpstr>
      <vt:lpstr>Circumventing the Resistive Losses in a RC Charging Loop: the SCALDO Technique</vt:lpstr>
      <vt:lpstr>Why SCALDO is not a variation of Switched Capacitor Converter</vt:lpstr>
      <vt:lpstr>SCALED</vt:lpstr>
      <vt:lpstr>Conclusion </vt:lpstr>
      <vt:lpstr>Thank you!</vt:lpstr>
    </vt:vector>
  </TitlesOfParts>
  <Company>University of Waikato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of Supercapacitors in Novel Power Converters as Semi-ideal Lossless Voltage Droppers</dc:title>
  <dc:creator>Ariyarathna, Thilanga</dc:creator>
  <cp:lastModifiedBy>Nihal Kularatna</cp:lastModifiedBy>
  <cp:revision>64</cp:revision>
  <cp:lastPrinted>2017-10-25T23:08:36Z</cp:lastPrinted>
  <dcterms:created xsi:type="dcterms:W3CDTF">2017-10-25T00:58:50Z</dcterms:created>
  <dcterms:modified xsi:type="dcterms:W3CDTF">2019-02-03T18:09:26Z</dcterms:modified>
</cp:coreProperties>
</file>