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79" r:id="rId13"/>
    <p:sldId id="281" r:id="rId14"/>
    <p:sldId id="268" r:id="rId15"/>
    <p:sldId id="280" r:id="rId16"/>
    <p:sldId id="269" r:id="rId17"/>
    <p:sldId id="270" r:id="rId18"/>
    <p:sldId id="271" r:id="rId19"/>
    <p:sldId id="283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2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6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0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3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8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5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8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4FE77-8472-4DF3-AD05-C208196DBE7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3C859-431A-4A6C-8ACB-9DE18E94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5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84785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MICRO/NANOELECTRONICS AND ADVANCES: IMPACT ON 21</a:t>
            </a:r>
            <a:r>
              <a:rPr lang="en-US" b="1" baseline="30000" dirty="0" smtClean="0"/>
              <a:t>st</a:t>
            </a:r>
            <a:r>
              <a:rPr lang="en-US" b="1" dirty="0" smtClean="0"/>
              <a:t> </a:t>
            </a:r>
            <a:r>
              <a:rPr lang="en-US" b="1" dirty="0"/>
              <a:t>CENTURY </a:t>
            </a:r>
            <a:r>
              <a:rPr lang="en-US" b="1" dirty="0" smtClean="0"/>
              <a:t>COMMUNICATIONS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Technology Day Special ASET Colloquium, 10</a:t>
            </a:r>
            <a:r>
              <a:rPr lang="en-US" b="1" baseline="30000" dirty="0" smtClean="0">
                <a:solidFill>
                  <a:srgbClr val="002060"/>
                </a:solidFill>
              </a:rPr>
              <a:t>th</a:t>
            </a:r>
            <a:r>
              <a:rPr lang="en-US" b="1" dirty="0" smtClean="0">
                <a:solidFill>
                  <a:srgbClr val="002060"/>
                </a:solidFill>
              </a:rPr>
              <a:t> May 2019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Prof. B. S. </a:t>
            </a:r>
            <a:r>
              <a:rPr lang="en-US" b="1" dirty="0" err="1" smtClean="0">
                <a:solidFill>
                  <a:srgbClr val="002060"/>
                </a:solidFill>
              </a:rPr>
              <a:t>Sonde</a:t>
            </a:r>
            <a:r>
              <a:rPr lang="en-US" b="1" dirty="0" smtClean="0">
                <a:solidFill>
                  <a:srgbClr val="002060"/>
                </a:solidFill>
              </a:rPr>
              <a:t>              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58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VLSI performance-</a:t>
            </a:r>
            <a:r>
              <a:rPr lang="en-US" b="1" i="1" dirty="0"/>
              <a:t>l</a:t>
            </a:r>
            <a:r>
              <a:rPr lang="en-US" b="1" i="1" dirty="0" smtClean="0"/>
              <a:t>imiting </a:t>
            </a:r>
            <a:r>
              <a:rPr lang="en-US" b="1" i="1" dirty="0"/>
              <a:t>f</a:t>
            </a:r>
            <a:r>
              <a:rPr lang="en-US" b="1" i="1" dirty="0" smtClean="0"/>
              <a:t>actors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M</a:t>
            </a:r>
            <a:r>
              <a:rPr lang="en-US" b="1" dirty="0" smtClean="0">
                <a:solidFill>
                  <a:srgbClr val="002060"/>
                </a:solidFill>
              </a:rPr>
              <a:t>ainly by </a:t>
            </a:r>
            <a:r>
              <a:rPr lang="en-US" b="1" i="1" dirty="0" smtClean="0">
                <a:solidFill>
                  <a:srgbClr val="002060"/>
                </a:solidFill>
              </a:rPr>
              <a:t>four factors </a:t>
            </a:r>
            <a:r>
              <a:rPr lang="en-US" b="1" dirty="0" smtClean="0">
                <a:solidFill>
                  <a:srgbClr val="002060"/>
                </a:solidFill>
              </a:rPr>
              <a:t>listed below:</a:t>
            </a:r>
            <a:endParaRPr lang="en-US" b="1" i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Fundamental: Minimum energy required to perform the </a:t>
            </a:r>
            <a:r>
              <a:rPr lang="en-US" b="1" i="1" dirty="0" smtClean="0">
                <a:solidFill>
                  <a:srgbClr val="002060"/>
                </a:solidFill>
              </a:rPr>
              <a:t>on-chip </a:t>
            </a:r>
            <a:r>
              <a:rPr lang="en-US" b="1" dirty="0" smtClean="0">
                <a:solidFill>
                  <a:srgbClr val="002060"/>
                </a:solidFill>
              </a:rPr>
              <a:t>switching function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Material: Rate of removal of heat generated     by power dissipation at the </a:t>
            </a:r>
            <a:r>
              <a:rPr lang="en-US" b="1" i="1" dirty="0" smtClean="0">
                <a:solidFill>
                  <a:srgbClr val="002060"/>
                </a:solidFill>
              </a:rPr>
              <a:t>chip level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Technological: Photolithography limitations and      inadequacies of Al </a:t>
            </a:r>
            <a:r>
              <a:rPr lang="en-US" b="1" i="1" dirty="0" smtClean="0">
                <a:solidFill>
                  <a:srgbClr val="002060"/>
                </a:solidFill>
              </a:rPr>
              <a:t>on-chip </a:t>
            </a:r>
            <a:r>
              <a:rPr lang="en-US" b="1" dirty="0" smtClean="0">
                <a:solidFill>
                  <a:srgbClr val="002060"/>
                </a:solidFill>
              </a:rPr>
              <a:t>interconnects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Economic: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Increasing costs for going to e-beam/    X-ray lithography and Cu </a:t>
            </a:r>
            <a:r>
              <a:rPr lang="en-US" b="1" i="1" dirty="0" smtClean="0">
                <a:solidFill>
                  <a:srgbClr val="002060"/>
                </a:solidFill>
              </a:rPr>
              <a:t>on-chip </a:t>
            </a:r>
            <a:r>
              <a:rPr lang="en-US" b="1" dirty="0" smtClean="0">
                <a:solidFill>
                  <a:srgbClr val="002060"/>
                </a:solidFill>
              </a:rPr>
              <a:t>interconnects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Finally, replacing </a:t>
            </a:r>
            <a:r>
              <a:rPr lang="en-US" b="1" dirty="0">
                <a:solidFill>
                  <a:srgbClr val="002060"/>
                </a:solidFill>
              </a:rPr>
              <a:t>silicon</a:t>
            </a:r>
            <a:r>
              <a:rPr lang="en-US" b="1" dirty="0" smtClean="0">
                <a:solidFill>
                  <a:srgbClr val="002060"/>
                </a:solidFill>
              </a:rPr>
              <a:t> by other materials?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802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Future of Micro/Nano electronics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Silicon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to dominate </a:t>
            </a:r>
            <a:r>
              <a:rPr lang="en-US" b="1" i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microchips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for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at least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two more decades, with SOI as supplement</a:t>
            </a:r>
            <a:endParaRPr lang="en-US" b="1" dirty="0">
              <a:solidFill>
                <a:srgbClr val="002060"/>
              </a:solidFill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Increase in </a:t>
            </a:r>
            <a:r>
              <a:rPr lang="en-US" b="1" i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on-chip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density/speed &amp; decrease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in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power dissipation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to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continue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by CMOS &amp; SOC </a:t>
            </a:r>
            <a:endParaRPr lang="en-US" sz="1600" dirty="0">
              <a:solidFill>
                <a:srgbClr val="00206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i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Microchips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reaching cutting edge of technology with highest chip densities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&gt;&gt;  system needs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Result: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esign gap widening &amp;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low density high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performance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VLSI becoming more attractive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ASICs already pace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setters for VLSI progress and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this trend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expected to continue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for many years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i="1" dirty="0" smtClean="0">
                <a:solidFill>
                  <a:srgbClr val="002060"/>
                </a:solidFill>
                <a:cs typeface="Times New Roman" pitchFamily="18" charset="0"/>
              </a:rPr>
              <a:t>On-chip/Off-chip</a:t>
            </a:r>
            <a:r>
              <a:rPr lang="en-US" b="1" dirty="0" smtClean="0">
                <a:solidFill>
                  <a:srgbClr val="002060"/>
                </a:solidFill>
                <a:cs typeface="Times New Roman" pitchFamily="18" charset="0"/>
              </a:rPr>
              <a:t> i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nterconnections 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already 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at  the limits</a:t>
            </a:r>
            <a:r>
              <a:rPr lang="en-US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placing high demands on R&amp;D </a:t>
            </a:r>
            <a:endParaRPr lang="en-US" b="1" dirty="0">
              <a:solidFill>
                <a:srgbClr val="002060"/>
              </a:solidFill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b="1" dirty="0"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b="1" dirty="0"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b="1" dirty="0"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b="1" dirty="0"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18464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flipH="1">
            <a:off x="8381998" y="6492875"/>
            <a:ext cx="381001" cy="365125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524484"/>
              </p:ext>
            </p:extLst>
          </p:nvPr>
        </p:nvGraphicFramePr>
        <p:xfrm>
          <a:off x="642910" y="1500175"/>
          <a:ext cx="7858180" cy="4641545"/>
        </p:xfrm>
        <a:graphic>
          <a:graphicData uri="http://schemas.openxmlformats.org/drawingml/2006/table">
            <a:tbl>
              <a:tblPr/>
              <a:tblGrid>
                <a:gridCol w="1785950"/>
                <a:gridCol w="6072230"/>
              </a:tblGrid>
              <a:tr h="358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Area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Microchip-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based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Products/Services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Communications 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Digital Transmission, Switching, Networking;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Cordless/Mobile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Phones; Value Added Services;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LOS Micro/mm-wave /Satellite &amp;Optical Communication; Convergence with computers (C&amp;C).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Computers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PCs-Desk top, Lap top, Note book types; Work Stations, Multimedia PCs,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Home PCs, PDA, GPS, Internet, IOT.  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0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Consumer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AM/FM/Digital Radio, Digital Audio, CD/Cassette Players;   Broadcast/Cable/Satellite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TV,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ED/HD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TV,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Digital Camera, 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Camera phone, Clock,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Wrist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Watch.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Control &amp; Instrumentation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Robotics,  Industrial Control,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FMS, Test/ Measuring/ Biomedical / Programmable/Automotive Instrumentation.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Military &amp; Space Systems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Avionics, Military/Space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Strategic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Products, </a:t>
                      </a:r>
                      <a:r>
                        <a:rPr lang="en-US" sz="1800" b="1" baseline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Command, Control and Communication Systems, Information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</a:rPr>
                        <a:t>Displays.</a:t>
                      </a:r>
                      <a:endParaRPr lang="en-IN" sz="1800" baseline="0" dirty="0">
                        <a:solidFill>
                          <a:srgbClr val="00206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0878" y="714356"/>
            <a:ext cx="76111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b="1" dirty="0">
                <a:latin typeface="+mj-lt"/>
                <a:ea typeface="+mj-ea"/>
                <a:cs typeface="+mj-cs"/>
              </a:rPr>
              <a:t>Some </a:t>
            </a:r>
            <a:r>
              <a:rPr lang="en-US" sz="4400" b="1" dirty="0" smtClean="0">
                <a:latin typeface="+mj-lt"/>
                <a:ea typeface="+mj-ea"/>
                <a:cs typeface="+mj-cs"/>
              </a:rPr>
              <a:t>applications </a:t>
            </a:r>
            <a:r>
              <a:rPr lang="en-US" sz="4400" b="1" dirty="0">
                <a:latin typeface="+mj-lt"/>
                <a:ea typeface="+mj-ea"/>
                <a:cs typeface="+mj-cs"/>
              </a:rPr>
              <a:t>of </a:t>
            </a:r>
            <a:r>
              <a:rPr lang="en-US" sz="4400" b="1" dirty="0" smtClean="0">
                <a:latin typeface="+mj-lt"/>
                <a:ea typeface="+mj-ea"/>
                <a:cs typeface="+mj-cs"/>
              </a:rPr>
              <a:t>VLSI </a:t>
            </a:r>
            <a:endParaRPr lang="en-IN" sz="44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6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/>
              <a:t>E</a:t>
            </a:r>
            <a:r>
              <a:rPr lang="en-US" b="1" dirty="0" smtClean="0"/>
              <a:t>xamples of VLSI applications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Both directions cited </a:t>
            </a:r>
            <a:r>
              <a:rPr lang="en-US" b="1" dirty="0" smtClean="0">
                <a:solidFill>
                  <a:srgbClr val="002060"/>
                </a:solidFill>
              </a:rPr>
              <a:t>as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examples in good use:</a:t>
            </a:r>
          </a:p>
          <a:p>
            <a:pPr marL="514350" indent="-514350">
              <a:buFont typeface="+mj-lt"/>
              <a:buAutoNum type="alphaLcParenR"/>
            </a:pPr>
            <a:r>
              <a:rPr lang="en-US" b="1" dirty="0" smtClean="0">
                <a:solidFill>
                  <a:srgbClr val="002060"/>
                </a:solidFill>
              </a:rPr>
              <a:t>High-end products earlier, leading to low-end:</a:t>
            </a:r>
            <a:endParaRPr lang="en-US" b="1" i="1" dirty="0" smtClean="0">
              <a:solidFill>
                <a:srgbClr val="002060"/>
              </a:solidFill>
            </a:endParaRPr>
          </a:p>
          <a:p>
            <a:r>
              <a:rPr lang="en-US" b="1" i="1" dirty="0" smtClean="0">
                <a:solidFill>
                  <a:srgbClr val="002060"/>
                </a:solidFill>
              </a:rPr>
              <a:t>Satellite-based CCD Camera (1970s) leading to Digital Camera(‘90s), </a:t>
            </a:r>
            <a:r>
              <a:rPr lang="en-US" b="1" i="1" dirty="0">
                <a:solidFill>
                  <a:srgbClr val="002060"/>
                </a:solidFill>
              </a:rPr>
              <a:t>Camera Phone (2000s</a:t>
            </a:r>
            <a:r>
              <a:rPr lang="en-US" b="1" i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Large Computer</a:t>
            </a:r>
            <a:r>
              <a:rPr lang="en-IN" b="1" i="1" dirty="0" smtClean="0">
                <a:solidFill>
                  <a:srgbClr val="002060"/>
                </a:solidFill>
              </a:rPr>
              <a:t>s</a:t>
            </a:r>
            <a:r>
              <a:rPr lang="en-US" b="1" i="1" dirty="0" smtClean="0">
                <a:solidFill>
                  <a:srgbClr val="002060"/>
                </a:solidFill>
              </a:rPr>
              <a:t> &amp; ARPANET (1960s) leading to  Home PC, Laptop, Internet(2000s)&amp; IOT(‘10s)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b) Low-end products earlier, leading to high-end: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Electronic Clocks/Watches (1960s) leading to Time/Frequency standards for space use(‘90s)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Bulky TV </a:t>
            </a:r>
            <a:r>
              <a:rPr lang="en-IN" b="1" i="1" dirty="0" smtClean="0">
                <a:solidFill>
                  <a:srgbClr val="002060"/>
                </a:solidFill>
              </a:rPr>
              <a:t>Colour</a:t>
            </a:r>
            <a:r>
              <a:rPr lang="en-US" b="1" i="1" dirty="0" smtClean="0">
                <a:solidFill>
                  <a:srgbClr val="002060"/>
                </a:solidFill>
              </a:rPr>
              <a:t> Picture tubes (1960s) leading to LCD/LED-Flat Panel </a:t>
            </a:r>
            <a:r>
              <a:rPr lang="en-IN" b="1" i="1" dirty="0">
                <a:solidFill>
                  <a:srgbClr val="002060"/>
                </a:solidFill>
              </a:rPr>
              <a:t>C</a:t>
            </a:r>
            <a:r>
              <a:rPr lang="en-IN" b="1" i="1" dirty="0" smtClean="0">
                <a:solidFill>
                  <a:srgbClr val="002060"/>
                </a:solidFill>
              </a:rPr>
              <a:t>olour TV</a:t>
            </a:r>
            <a:r>
              <a:rPr lang="en-US" b="1" i="1" dirty="0" smtClean="0">
                <a:solidFill>
                  <a:srgbClr val="002060"/>
                </a:solidFill>
              </a:rPr>
              <a:t> displays (2000s)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615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4900" b="1" dirty="0" smtClean="0">
                <a:ea typeface="Times New Roman" pitchFamily="18" charset="0"/>
                <a:cs typeface="Calibri" pitchFamily="34" charset="0"/>
              </a:rPr>
              <a:t>Communications in everyday </a:t>
            </a:r>
            <a:r>
              <a:rPr lang="en-US" sz="4900" b="1" dirty="0">
                <a:ea typeface="Times New Roman" pitchFamily="18" charset="0"/>
                <a:cs typeface="Calibri" pitchFamily="34" charset="0"/>
              </a:rPr>
              <a:t>l</a:t>
            </a:r>
            <a:r>
              <a:rPr lang="en-US" sz="4900" b="1" dirty="0" smtClean="0">
                <a:ea typeface="Times New Roman" pitchFamily="18" charset="0"/>
                <a:cs typeface="Calibri" pitchFamily="34" charset="0"/>
              </a:rPr>
              <a:t>ife  </a:t>
            </a:r>
            <a: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For exchanging information: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Different modes: </a:t>
            </a:r>
            <a:r>
              <a:rPr lang="en-US" b="1" dirty="0" smtClean="0">
                <a:solidFill>
                  <a:srgbClr val="002060"/>
                </a:solidFill>
              </a:rPr>
              <a:t>Person-Person, Person- Machine, Machine-Person, Machine-Machine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Different services: </a:t>
            </a:r>
            <a:r>
              <a:rPr lang="en-US" b="1" dirty="0" smtClean="0">
                <a:solidFill>
                  <a:srgbClr val="002060"/>
                </a:solidFill>
              </a:rPr>
              <a:t>Voice/Non-voice types,    Fixed (at home/work), Mobile (on the move)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Different types: </a:t>
            </a:r>
            <a:r>
              <a:rPr lang="en-US" b="1" dirty="0" smtClean="0">
                <a:solidFill>
                  <a:srgbClr val="002060"/>
                </a:solidFill>
              </a:rPr>
              <a:t>Audio/video conferencing, Radio/TV broadcasting, Inter/Intra net, IOT</a:t>
            </a:r>
          </a:p>
          <a:p>
            <a:r>
              <a:rPr lang="en-US" b="1" i="1" dirty="0" smtClean="0">
                <a:solidFill>
                  <a:srgbClr val="002060"/>
                </a:solidFill>
              </a:rPr>
              <a:t>Different methods: </a:t>
            </a:r>
            <a:r>
              <a:rPr lang="en-US" b="1" dirty="0" smtClean="0">
                <a:solidFill>
                  <a:srgbClr val="002060"/>
                </a:solidFill>
              </a:rPr>
              <a:t>Wire-line, Coax, Wave-guide, Wireless: Terrestrial, Space-based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        </a:t>
            </a:r>
            <a:r>
              <a:rPr lang="en-US" b="1" dirty="0" smtClean="0">
                <a:solidFill>
                  <a:srgbClr val="002060"/>
                </a:solidFill>
              </a:rPr>
              <a:t>Optical/Photonic: </a:t>
            </a:r>
            <a:r>
              <a:rPr lang="en-US" b="1" dirty="0" smtClean="0">
                <a:solidFill>
                  <a:srgbClr val="002060"/>
                </a:solidFill>
              </a:rPr>
              <a:t>Fiber-optic, Free-space</a:t>
            </a:r>
            <a:endParaRPr lang="en-US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Used </a:t>
            </a:r>
            <a:r>
              <a:rPr lang="en-US" b="1" dirty="0" smtClean="0">
                <a:solidFill>
                  <a:srgbClr val="002060"/>
                </a:solidFill>
              </a:rPr>
              <a:t>in: </a:t>
            </a:r>
            <a:r>
              <a:rPr lang="en-US" b="1" dirty="0">
                <a:solidFill>
                  <a:srgbClr val="002060"/>
                </a:solidFill>
              </a:rPr>
              <a:t>B</a:t>
            </a:r>
            <a:r>
              <a:rPr lang="en-US" b="1" dirty="0" smtClean="0">
                <a:solidFill>
                  <a:srgbClr val="002060"/>
                </a:solidFill>
              </a:rPr>
              <a:t>usiness, industry, education, training, </a:t>
            </a:r>
            <a:r>
              <a:rPr lang="en-US" b="1" dirty="0">
                <a:solidFill>
                  <a:srgbClr val="002060"/>
                </a:solidFill>
              </a:rPr>
              <a:t>h</a:t>
            </a:r>
            <a:r>
              <a:rPr lang="en-US" b="1" dirty="0" smtClean="0">
                <a:solidFill>
                  <a:srgbClr val="002060"/>
                </a:solidFill>
              </a:rPr>
              <a:t>ealthcare, </a:t>
            </a:r>
            <a:r>
              <a:rPr lang="en-US" b="1" dirty="0">
                <a:solidFill>
                  <a:srgbClr val="002060"/>
                </a:solidFill>
              </a:rPr>
              <a:t>l</a:t>
            </a:r>
            <a:r>
              <a:rPr lang="en-US" b="1" dirty="0" smtClean="0">
                <a:solidFill>
                  <a:srgbClr val="002060"/>
                </a:solidFill>
              </a:rPr>
              <a:t>ibrary services, </a:t>
            </a:r>
            <a:r>
              <a:rPr lang="en-US" b="1" dirty="0">
                <a:solidFill>
                  <a:srgbClr val="002060"/>
                </a:solidFill>
              </a:rPr>
              <a:t>e</a:t>
            </a:r>
            <a:r>
              <a:rPr lang="en-US" b="1" dirty="0" smtClean="0">
                <a:solidFill>
                  <a:srgbClr val="002060"/>
                </a:solidFill>
              </a:rPr>
              <a:t>ntertainment, </a:t>
            </a:r>
            <a:r>
              <a:rPr lang="en-US" b="1" dirty="0" smtClean="0">
                <a:solidFill>
                  <a:srgbClr val="002060"/>
                </a:solidFill>
              </a:rPr>
              <a:t>other</a:t>
            </a:r>
            <a:r>
              <a:rPr lang="en-US" b="1" dirty="0" smtClean="0">
                <a:solidFill>
                  <a:srgbClr val="002060"/>
                </a:solidFill>
              </a:rPr>
              <a:t>, with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products &amp; services impacted by </a:t>
            </a:r>
            <a:r>
              <a:rPr lang="en-US" b="1" i="1" dirty="0" smtClean="0">
                <a:solidFill>
                  <a:srgbClr val="002060"/>
                </a:solidFill>
              </a:rPr>
              <a:t>microchips!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252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00042"/>
            <a:ext cx="8001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000" b="1" dirty="0" smtClean="0">
              <a:cs typeface="Calibri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cs typeface="Calibri" pitchFamily="34" charset="0"/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  <a:cs typeface="Calibri" pitchFamily="34" charset="0"/>
              </a:rPr>
              <a:t>To achieve:</a:t>
            </a:r>
            <a:endParaRPr lang="en-US" sz="3000" b="1" dirty="0" smtClean="0">
              <a:solidFill>
                <a:srgbClr val="002060"/>
              </a:solidFill>
              <a:cs typeface="Calibri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0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Reduced distance between peoples</a:t>
            </a:r>
            <a:endParaRPr lang="en-US" sz="3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0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Better understanding among societies</a:t>
            </a:r>
            <a:endParaRPr lang="en-US" sz="3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0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30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w</a:t>
            </a:r>
            <a:r>
              <a:rPr lang="en-US" sz="30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orld becoming </a:t>
            </a:r>
            <a:r>
              <a:rPr lang="en-US" sz="30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a</a:t>
            </a:r>
            <a:r>
              <a:rPr lang="en-US" sz="3000" b="1" i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 Global Village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</a:rPr>
              <a:t>B</a:t>
            </a:r>
            <a:r>
              <a:rPr lang="en-US" sz="3200" b="1" dirty="0" smtClean="0">
                <a:solidFill>
                  <a:srgbClr val="002060"/>
                </a:solidFill>
              </a:rPr>
              <a:t>ased on: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200" b="1" i="1" dirty="0" smtClean="0">
                <a:solidFill>
                  <a:srgbClr val="002060"/>
                </a:solidFill>
              </a:rPr>
              <a:t>Microelectronics</a:t>
            </a:r>
            <a:r>
              <a:rPr lang="en-US" sz="3200" b="1" dirty="0" smtClean="0">
                <a:solidFill>
                  <a:srgbClr val="002060"/>
                </a:solidFill>
              </a:rPr>
              <a:t> as key driving force 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002060"/>
                </a:solidFill>
              </a:rPr>
              <a:t>D</a:t>
            </a:r>
            <a:r>
              <a:rPr lang="en-US" sz="3200" b="1" dirty="0" smtClean="0">
                <a:solidFill>
                  <a:srgbClr val="002060"/>
                </a:solidFill>
              </a:rPr>
              <a:t>igital</a:t>
            </a:r>
            <a:r>
              <a:rPr lang="en-US" sz="3200" b="1" dirty="0">
                <a:solidFill>
                  <a:srgbClr val="002060"/>
                </a:solidFill>
              </a:rPr>
              <a:t>, </a:t>
            </a:r>
            <a:r>
              <a:rPr lang="en-US" sz="3200" b="1" dirty="0" smtClean="0">
                <a:solidFill>
                  <a:srgbClr val="002060"/>
                </a:solidFill>
              </a:rPr>
              <a:t>wireless, C&amp;C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as main </a:t>
            </a:r>
            <a:r>
              <a:rPr lang="en-US" sz="3200" b="1" dirty="0" smtClean="0">
                <a:solidFill>
                  <a:srgbClr val="002060"/>
                </a:solidFill>
              </a:rPr>
              <a:t>approaches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200" b="1" i="1" dirty="0" smtClean="0">
                <a:solidFill>
                  <a:srgbClr val="002060"/>
                </a:solidFill>
              </a:rPr>
              <a:t>Photonics </a:t>
            </a:r>
            <a:r>
              <a:rPr lang="en-US" sz="3200" b="1" dirty="0" smtClean="0">
                <a:solidFill>
                  <a:srgbClr val="002060"/>
                </a:solidFill>
              </a:rPr>
              <a:t>as supplement to </a:t>
            </a:r>
            <a:r>
              <a:rPr lang="en-US" sz="3200" b="1" i="1" dirty="0" smtClean="0">
                <a:solidFill>
                  <a:srgbClr val="002060"/>
                </a:solidFill>
              </a:rPr>
              <a:t>electronics</a:t>
            </a:r>
            <a:endParaRPr lang="en-US" sz="3200" b="1" i="1" dirty="0" smtClean="0">
              <a:solidFill>
                <a:srgbClr val="00206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2060"/>
                </a:solidFill>
              </a:rPr>
              <a:t>Implications</a:t>
            </a:r>
            <a:r>
              <a:rPr lang="en-US" sz="3200" b="1" dirty="0" smtClean="0">
                <a:solidFill>
                  <a:srgbClr val="002060"/>
                </a:solidFill>
              </a:rPr>
              <a:t>: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000" b="1" i="1" dirty="0">
                <a:solidFill>
                  <a:srgbClr val="002060"/>
                </a:solidFill>
              </a:rPr>
              <a:t>Microchips </a:t>
            </a:r>
            <a:r>
              <a:rPr lang="en-US" sz="3000" b="1" dirty="0">
                <a:solidFill>
                  <a:srgbClr val="002060"/>
                </a:solidFill>
              </a:rPr>
              <a:t>used everywhere in 21</a:t>
            </a:r>
            <a:r>
              <a:rPr lang="en-US" sz="3000" b="1" baseline="30000" dirty="0">
                <a:solidFill>
                  <a:srgbClr val="002060"/>
                </a:solidFill>
              </a:rPr>
              <a:t>st</a:t>
            </a:r>
            <a:r>
              <a:rPr lang="en-US" sz="3000" b="1" dirty="0">
                <a:solidFill>
                  <a:srgbClr val="002060"/>
                </a:solidFill>
              </a:rPr>
              <a:t> century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000" b="1" dirty="0" smtClean="0">
                <a:solidFill>
                  <a:srgbClr val="002060"/>
                </a:solidFill>
              </a:rPr>
              <a:t>Humans interacting with </a:t>
            </a:r>
            <a:r>
              <a:rPr lang="en-US" sz="3000" b="1" i="1" dirty="0" smtClean="0">
                <a:solidFill>
                  <a:srgbClr val="002060"/>
                </a:solidFill>
              </a:rPr>
              <a:t>microchips </a:t>
            </a:r>
            <a:r>
              <a:rPr lang="en-US" sz="3000" b="1" dirty="0" smtClean="0">
                <a:solidFill>
                  <a:srgbClr val="002060"/>
                </a:solidFill>
              </a:rPr>
              <a:t>more than with other </a:t>
            </a:r>
            <a:r>
              <a:rPr lang="en-US" sz="3000" b="1" dirty="0">
                <a:solidFill>
                  <a:srgbClr val="002060"/>
                </a:solidFill>
              </a:rPr>
              <a:t>humans every </a:t>
            </a:r>
            <a:r>
              <a:rPr lang="en-US" sz="3000" b="1" dirty="0" smtClean="0">
                <a:solidFill>
                  <a:srgbClr val="002060"/>
                </a:solidFill>
              </a:rPr>
              <a:t>day!</a:t>
            </a:r>
            <a:endParaRPr lang="en-US" sz="3000" b="1" dirty="0">
              <a:solidFill>
                <a:srgbClr val="00206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000" b="1" dirty="0" smtClean="0">
              <a:ea typeface="SimSun-ExtB" pitchFamily="49" charset="-122"/>
              <a:cs typeface="Times New Roman" pitchFamily="18" charset="0"/>
            </a:endParaRPr>
          </a:p>
          <a:p>
            <a:pPr lvl="0"/>
            <a:endParaRPr lang="en-IN" sz="2000" dirty="0" smtClean="0"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  <a:p>
            <a:pPr lvl="0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57166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latin typeface="+mj-lt"/>
                <a:ea typeface="Times New Roman" pitchFamily="18" charset="0"/>
                <a:cs typeface="Calibri" pitchFamily="34" charset="0"/>
              </a:rPr>
              <a:t>Communications-major </a:t>
            </a:r>
            <a:r>
              <a:rPr lang="en-US" sz="4400" b="1" dirty="0" smtClean="0">
                <a:latin typeface="+mj-lt"/>
                <a:ea typeface="Times New Roman" pitchFamily="18" charset="0"/>
                <a:cs typeface="Calibri" pitchFamily="34" charset="0"/>
              </a:rPr>
              <a:t>gain</a:t>
            </a:r>
            <a:r>
              <a:rPr lang="en-US" sz="4400" b="1" dirty="0" smtClean="0">
                <a:latin typeface="+mj-lt"/>
                <a:ea typeface="Times New Roman" pitchFamily="18" charset="0"/>
                <a:cs typeface="Calibri" pitchFamily="34" charset="0"/>
              </a:rPr>
              <a:t>s  </a:t>
            </a:r>
            <a:endParaRPr lang="en-US" sz="4400" b="1" dirty="0">
              <a:latin typeface="+mj-lt"/>
              <a:ea typeface="Times New Roman" pitchFamily="18" charset="0"/>
              <a:cs typeface="Calibri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953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619912"/>
              </p:ext>
            </p:extLst>
          </p:nvPr>
        </p:nvGraphicFramePr>
        <p:xfrm>
          <a:off x="1071538" y="1357298"/>
          <a:ext cx="7358114" cy="5035668"/>
        </p:xfrm>
        <a:graphic>
          <a:graphicData uri="http://schemas.openxmlformats.org/drawingml/2006/table">
            <a:tbl>
              <a:tblPr/>
              <a:tblGrid>
                <a:gridCol w="857256"/>
                <a:gridCol w="1730638"/>
                <a:gridCol w="1566261"/>
                <a:gridCol w="1489447"/>
                <a:gridCol w="1714512"/>
              </a:tblGrid>
              <a:tr h="648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latin typeface="Times New Roman"/>
                          <a:ea typeface="Times New Roman"/>
                        </a:rPr>
                        <a:t>Period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IN" sz="1800" b="1" i="1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Times New Roman"/>
                          <a:ea typeface="Times New Roman"/>
                        </a:rPr>
                        <a:t>Microelectronics Era</a:t>
                      </a:r>
                      <a:endParaRPr lang="en-IN" sz="1800" b="1" i="1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Times New Roman"/>
                          <a:ea typeface="Times New Roman"/>
                        </a:rPr>
                        <a:t>Voice Transmission </a:t>
                      </a:r>
                      <a:r>
                        <a:rPr lang="en-US" sz="1800" b="1" i="1" dirty="0" smtClean="0">
                          <a:latin typeface="Times New Roman"/>
                          <a:ea typeface="Times New Roman"/>
                        </a:rPr>
                        <a:t>Developments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IN" sz="1800" b="1" i="1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Times New Roman"/>
                          <a:ea typeface="Times New Roman"/>
                        </a:rPr>
                        <a:t>Voice Switching Developments</a:t>
                      </a:r>
                      <a:endParaRPr lang="en-IN" sz="1800" b="1" i="1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Times New Roman"/>
                          <a:ea typeface="Times New Roman"/>
                        </a:rPr>
                        <a:t>Non-Voice Communication Developments</a:t>
                      </a:r>
                      <a:endParaRPr lang="en-IN" sz="1800" b="1" i="1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2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1950s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Discrete Devices &amp;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Circuits</a:t>
                      </a:r>
                      <a:endParaRPr lang="en-US" sz="16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Analog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Electro-Mechanical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1960s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Early Integrated Circuits (ICs)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Early Digital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Early  Space Division (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Electronic) 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Low Speed Data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1970s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Large Scale Integration (LSI)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High Speed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Digital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Space Division (Electronic) 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High Speed Data 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1980s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Very LSI (VLSI)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Digital Networking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Time   Division (Electronic)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Facsimile, Internet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1990s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Advanced   VLSI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Integrated Transmission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Networking</a:t>
                      </a:r>
                      <a:endParaRPr lang="en-US" sz="16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Integrated Switching System 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Low Definition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Image, Broad- band</a:t>
                      </a:r>
                      <a:r>
                        <a:rPr lang="en-US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 Internet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2000s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Advanced   VLSI</a:t>
                      </a:r>
                      <a:endParaRPr lang="en-IN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Modern 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Communication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Modern Communication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High Definition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Image, Advanced Internet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Times New Roman"/>
                        </a:rPr>
                        <a:t>, IOT</a:t>
                      </a:r>
                      <a:endParaRPr lang="en-IN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4400" y="642918"/>
            <a:ext cx="7620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Progress  in  communications</a:t>
            </a:r>
            <a:endParaRPr lang="en-IN" sz="4400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6170-0A87-46FF-8E29-2CFAC66BCAF6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4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571472" y="1071546"/>
            <a:ext cx="8072494" cy="5143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63" name="Group 62"/>
          <p:cNvGrpSpPr/>
          <p:nvPr/>
        </p:nvGrpSpPr>
        <p:grpSpPr>
          <a:xfrm>
            <a:off x="857224" y="1357298"/>
            <a:ext cx="7215238" cy="4634717"/>
            <a:chOff x="857224" y="1928802"/>
            <a:chExt cx="7215238" cy="4634717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1715274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572530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3072596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3572662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4072728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5072860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5572926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6144430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7073124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7716066" y="5857098"/>
              <a:ext cx="142082" cy="79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/>
            <p:cNvGrpSpPr/>
            <p:nvPr/>
          </p:nvGrpSpPr>
          <p:grpSpPr>
            <a:xfrm>
              <a:off x="857224" y="5795979"/>
              <a:ext cx="7215238" cy="517328"/>
              <a:chOff x="857224" y="5795979"/>
              <a:chExt cx="7215238" cy="517328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000100" y="5929330"/>
                <a:ext cx="7072362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>
                <a:off x="929456" y="5866623"/>
                <a:ext cx="142082" cy="794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7992293" y="5866623"/>
                <a:ext cx="142082" cy="794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857224" y="600076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1</a:t>
                </a:r>
                <a:endParaRPr lang="en-IN" sz="1400" b="1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643042" y="600076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4</a:t>
                </a:r>
                <a:endParaRPr lang="en-IN" sz="1400" b="1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500298" y="5997793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16</a:t>
                </a:r>
                <a:endParaRPr lang="en-IN" sz="1400" b="1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928926" y="6000768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/>
                  <a:t>32</a:t>
                </a:r>
                <a:endParaRPr lang="en-IN" sz="1400" b="1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28992" y="6005530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64</a:t>
                </a:r>
                <a:endParaRPr lang="en-IN" sz="1400" b="1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914771" y="6005530"/>
                <a:ext cx="4587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128</a:t>
                </a:r>
                <a:endParaRPr lang="en-IN" sz="1400" b="1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4924427" y="6000768"/>
                <a:ext cx="4587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512</a:t>
                </a:r>
                <a:endParaRPr lang="en-IN" sz="1400" b="1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510219" y="600076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/>
                  <a:t>1</a:t>
                </a:r>
                <a:endParaRPr lang="en-IN" sz="1400" b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072198" y="600076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2</a:t>
                </a:r>
                <a:endParaRPr lang="en-IN" sz="1400" b="1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7000892" y="600076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8</a:t>
                </a:r>
                <a:endParaRPr lang="en-IN" sz="1400" b="1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7643834" y="6000768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32</a:t>
                </a:r>
                <a:endParaRPr lang="en-IN" sz="1400" b="1" dirty="0"/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1714480" y="6286520"/>
              <a:ext cx="15980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KILOBITS PER SECOND</a:t>
              </a:r>
              <a:endParaRPr lang="en-IN" sz="12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929322" y="6286520"/>
              <a:ext cx="17027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MEGABITS PER SECOND</a:t>
              </a:r>
              <a:endParaRPr lang="en-IN" sz="1200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071538" y="5429264"/>
              <a:ext cx="63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SECURE</a:t>
              </a:r>
            </a:p>
            <a:p>
              <a:pPr algn="ctr"/>
              <a:r>
                <a:rPr lang="en-US" sz="1100" b="1" dirty="0" smtClean="0"/>
                <a:t>VOICE</a:t>
              </a:r>
              <a:endParaRPr lang="en-IN" sz="1100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06753" y="5427005"/>
              <a:ext cx="60785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IMAGE</a:t>
              </a:r>
            </a:p>
            <a:p>
              <a:pPr algn="ctr"/>
              <a:r>
                <a:rPr lang="en-US" sz="1100" b="1" dirty="0" smtClean="0"/>
                <a:t>PHONE</a:t>
              </a:r>
              <a:endParaRPr lang="en-IN" sz="11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214678" y="5429264"/>
              <a:ext cx="56618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SLIDE</a:t>
              </a:r>
            </a:p>
            <a:p>
              <a:pPr algn="ctr"/>
              <a:r>
                <a:rPr lang="en-US" sz="1100" b="1" dirty="0" smtClean="0"/>
                <a:t>SHOW</a:t>
              </a:r>
              <a:endParaRPr lang="en-IN" sz="1100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000232" y="4929198"/>
              <a:ext cx="88197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VOICE MAIL</a:t>
              </a:r>
              <a:endParaRPr lang="en-IN" sz="1100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000364" y="4998377"/>
              <a:ext cx="128272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HIGH RESLOUTION</a:t>
              </a:r>
            </a:p>
            <a:p>
              <a:pPr algn="ctr"/>
              <a:r>
                <a:rPr lang="en-US" sz="1100" b="1" dirty="0" smtClean="0"/>
                <a:t>FACSIMILE</a:t>
              </a:r>
              <a:endParaRPr lang="en-IN" sz="1100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143108" y="4286256"/>
              <a:ext cx="76335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CELLULAR</a:t>
              </a:r>
            </a:p>
            <a:p>
              <a:pPr algn="ctr"/>
              <a:r>
                <a:rPr lang="en-US" sz="1100" b="1" dirty="0" smtClean="0"/>
                <a:t>RADIO</a:t>
              </a:r>
              <a:endParaRPr lang="en-IN" sz="1100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286116" y="4357694"/>
              <a:ext cx="13740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VIDEO CONFERENCE</a:t>
              </a:r>
              <a:endParaRPr lang="en-IN" sz="11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786050" y="3571876"/>
              <a:ext cx="88036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NETWORK </a:t>
              </a:r>
            </a:p>
            <a:p>
              <a:pPr algn="ctr"/>
              <a:r>
                <a:rPr lang="en-US" sz="1100" b="1" dirty="0" smtClean="0"/>
                <a:t>TELEPHONY</a:t>
              </a:r>
              <a:endParaRPr lang="en-IN" sz="1100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286380" y="3500438"/>
              <a:ext cx="108555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MOVIES ON </a:t>
              </a:r>
            </a:p>
            <a:p>
              <a:pPr algn="ctr"/>
              <a:r>
                <a:rPr lang="en-US" sz="1100" b="1" dirty="0" smtClean="0"/>
                <a:t>COMPACT DISC</a:t>
              </a:r>
              <a:endParaRPr lang="en-IN" sz="11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928926" y="2928934"/>
              <a:ext cx="96853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AUDIO </a:t>
              </a:r>
            </a:p>
            <a:p>
              <a:pPr algn="ctr"/>
              <a:r>
                <a:rPr lang="en-US" sz="1100" b="1" dirty="0" smtClean="0"/>
                <a:t>CONFERENCE</a:t>
              </a:r>
              <a:endParaRPr lang="en-IN" sz="11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06387" y="2857496"/>
              <a:ext cx="8659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DIGITAL </a:t>
              </a:r>
            </a:p>
            <a:p>
              <a:pPr algn="ctr"/>
              <a:r>
                <a:rPr lang="en-US" sz="1100" b="1" dirty="0" smtClean="0"/>
                <a:t>TELEVISION</a:t>
              </a:r>
              <a:endParaRPr lang="en-IN" sz="11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286116" y="1928802"/>
              <a:ext cx="91082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MUSIC</a:t>
              </a:r>
            </a:p>
            <a:p>
              <a:pPr algn="ctr"/>
              <a:r>
                <a:rPr lang="en-US" sz="1100" b="1" dirty="0" smtClean="0"/>
                <a:t>PREVIEW</a:t>
              </a:r>
            </a:p>
            <a:p>
              <a:pPr algn="ctr"/>
              <a:r>
                <a:rPr lang="en-US" sz="1100" b="1" dirty="0" smtClean="0"/>
                <a:t>AND</a:t>
              </a:r>
            </a:p>
            <a:p>
              <a:pPr algn="ctr"/>
              <a:r>
                <a:rPr lang="en-US" sz="1100" b="1" dirty="0" smtClean="0"/>
                <a:t>BROADCAST</a:t>
              </a:r>
              <a:endParaRPr lang="en-IN" sz="1100" b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484536" y="2000240"/>
              <a:ext cx="51648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HDTV</a:t>
              </a:r>
              <a:endParaRPr lang="en-IN" sz="1100" b="1" dirty="0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571472" y="428604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+mj-lt"/>
                <a:ea typeface="+mj-ea"/>
                <a:cs typeface="+mj-cs"/>
              </a:rPr>
              <a:t>Signal compression in communications</a:t>
            </a:r>
            <a:endParaRPr lang="en-IN" sz="3600" b="1" dirty="0">
              <a:latin typeface="+mj-lt"/>
              <a:ea typeface="+mj-ea"/>
              <a:cs typeface="+mj-cs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6170-0A87-46FF-8E29-2CFAC66BCAF6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5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965607" y="1003496"/>
            <a:ext cx="7000924" cy="4821069"/>
            <a:chOff x="928662" y="571480"/>
            <a:chExt cx="7000924" cy="4986366"/>
          </a:xfrm>
        </p:grpSpPr>
        <p:sp>
          <p:nvSpPr>
            <p:cNvPr id="87" name="Rectangle 86"/>
            <p:cNvSpPr/>
            <p:nvPr/>
          </p:nvSpPr>
          <p:spPr>
            <a:xfrm>
              <a:off x="4786314" y="1500174"/>
              <a:ext cx="2643206" cy="18573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 smtClean="0">
                  <a:solidFill>
                    <a:schemeClr val="tx1"/>
                  </a:solidFill>
                </a:rPr>
                <a:t>Information </a:t>
              </a:r>
            </a:p>
            <a:p>
              <a:r>
                <a:rPr lang="en-US" sz="1400" b="1" dirty="0" smtClean="0">
                  <a:solidFill>
                    <a:schemeClr val="tx1"/>
                  </a:solidFill>
                </a:rPr>
                <a:t>storage </a:t>
              </a:r>
            </a:p>
            <a:p>
              <a:r>
                <a:rPr lang="en-US" sz="1400" b="1" dirty="0" smtClean="0">
                  <a:solidFill>
                    <a:schemeClr val="tx1"/>
                  </a:solidFill>
                </a:rPr>
                <a:t>and Retrieval</a:t>
              </a:r>
              <a:endParaRPr lang="en-IN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714480" y="1500174"/>
              <a:ext cx="2214578" cy="18573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                          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Information</a:t>
              </a:r>
            </a:p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                     Processing /</a:t>
              </a:r>
            </a:p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                   Conversion </a:t>
              </a:r>
              <a:endParaRPr lang="en-IN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928662" y="1714488"/>
              <a:ext cx="1714512" cy="135732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Human intellectual activities</a:t>
              </a:r>
            </a:p>
            <a:p>
              <a:pPr algn="ctr"/>
              <a:endParaRPr lang="en-US" sz="1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Information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 Creation </a:t>
              </a:r>
              <a:endParaRPr lang="en-IN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43636" y="1714488"/>
              <a:ext cx="1785950" cy="135732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Human intellectual activities</a:t>
              </a:r>
            </a:p>
            <a:p>
              <a:pPr algn="ctr"/>
              <a:endParaRPr lang="en-US" sz="1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Information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 Memory </a:t>
              </a:r>
              <a:endParaRPr lang="en-IN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5500694" y="4786322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87"/>
            <p:cNvSpPr/>
            <p:nvPr/>
          </p:nvSpPr>
          <p:spPr>
            <a:xfrm>
              <a:off x="2786050" y="4286256"/>
              <a:ext cx="3714776" cy="127159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Broadcasting, Transmission , Switching and Networking</a:t>
              </a:r>
              <a:endParaRPr lang="en-IN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5400000">
              <a:off x="1500166" y="4143380"/>
              <a:ext cx="1571636" cy="1588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500826" y="4857760"/>
              <a:ext cx="428628" cy="7147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endCxn id="88" idx="1"/>
            </p:cNvCxnSpPr>
            <p:nvPr/>
          </p:nvCxnSpPr>
          <p:spPr>
            <a:xfrm flipV="1">
              <a:off x="2285984" y="4922051"/>
              <a:ext cx="500066" cy="7147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5400000" flipH="1" flipV="1">
              <a:off x="6180149" y="4107661"/>
              <a:ext cx="1499404" cy="794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1428728" y="1142984"/>
              <a:ext cx="29289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         </a:t>
              </a:r>
              <a:r>
                <a:rPr lang="en-US" sz="1600" b="1" dirty="0" smtClean="0"/>
                <a:t>Information Generation</a:t>
              </a:r>
              <a:endParaRPr lang="en-IN" sz="1600" b="1" dirty="0"/>
            </a:p>
          </p:txBody>
        </p:sp>
        <p:cxnSp>
          <p:nvCxnSpPr>
            <p:cNvPr id="122" name="Straight Connector 121"/>
            <p:cNvCxnSpPr>
              <a:stCxn id="3" idx="1"/>
              <a:endCxn id="3" idx="3"/>
            </p:cNvCxnSpPr>
            <p:nvPr/>
          </p:nvCxnSpPr>
          <p:spPr>
            <a:xfrm rot="10800000" flipH="1">
              <a:off x="928662" y="2393149"/>
              <a:ext cx="1714512" cy="1588"/>
            </a:xfrm>
            <a:prstGeom prst="line">
              <a:avLst/>
            </a:prstGeom>
            <a:ln w="254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857752" y="1142984"/>
              <a:ext cx="25717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Information Storage</a:t>
              </a:r>
              <a:endParaRPr lang="en-IN" sz="1600" b="1" dirty="0" smtClean="0"/>
            </a:p>
          </p:txBody>
        </p:sp>
        <p:cxnSp>
          <p:nvCxnSpPr>
            <p:cNvPr id="16" name="Straight Connector 15"/>
            <p:cNvCxnSpPr>
              <a:stCxn id="60" idx="1"/>
              <a:endCxn id="60" idx="3"/>
            </p:cNvCxnSpPr>
            <p:nvPr/>
          </p:nvCxnSpPr>
          <p:spPr>
            <a:xfrm rot="10800000" flipH="1">
              <a:off x="6143636" y="2393149"/>
              <a:ext cx="1785950" cy="1588"/>
            </a:xfrm>
            <a:prstGeom prst="line">
              <a:avLst/>
            </a:prstGeom>
            <a:ln w="254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214678" y="3643314"/>
              <a:ext cx="2786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600" b="1" dirty="0" smtClean="0"/>
            </a:p>
            <a:p>
              <a:pPr algn="ctr"/>
              <a:r>
                <a:rPr lang="en-US" sz="1600" b="1" dirty="0" smtClean="0"/>
                <a:t>Information Transfer</a:t>
              </a:r>
              <a:endParaRPr lang="en-IN" sz="1600" b="1" dirty="0" smtClean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28926" y="571480"/>
              <a:ext cx="3500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Scope of modern communications</a:t>
              </a:r>
              <a:endParaRPr lang="en-IN" b="1" dirty="0"/>
            </a:p>
          </p:txBody>
        </p:sp>
        <p:cxnSp>
          <p:nvCxnSpPr>
            <p:cNvPr id="29" name="Straight Arrow Connector 28"/>
            <p:cNvCxnSpPr>
              <a:stCxn id="25" idx="1"/>
            </p:cNvCxnSpPr>
            <p:nvPr/>
          </p:nvCxnSpPr>
          <p:spPr>
            <a:xfrm rot="10800000" flipV="1">
              <a:off x="1643042" y="756145"/>
              <a:ext cx="1285884" cy="29645"/>
            </a:xfrm>
            <a:prstGeom prst="straightConnector1">
              <a:avLst/>
            </a:prstGeom>
            <a:ln w="25400">
              <a:solidFill>
                <a:schemeClr val="tx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5" idx="3"/>
            </p:cNvCxnSpPr>
            <p:nvPr/>
          </p:nvCxnSpPr>
          <p:spPr>
            <a:xfrm>
              <a:off x="6429388" y="756146"/>
              <a:ext cx="928694" cy="29648"/>
            </a:xfrm>
            <a:prstGeom prst="straightConnector1">
              <a:avLst/>
            </a:prstGeom>
            <a:ln w="25400">
              <a:solidFill>
                <a:schemeClr val="tx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643174" y="3571876"/>
              <a:ext cx="3929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Scope of conventional communications</a:t>
              </a:r>
              <a:endParaRPr lang="en-IN" b="1" dirty="0" smtClean="0"/>
            </a:p>
          </p:txBody>
        </p:sp>
        <p:cxnSp>
          <p:nvCxnSpPr>
            <p:cNvPr id="59" name="Straight Arrow Connector 58"/>
            <p:cNvCxnSpPr>
              <a:stCxn id="48" idx="1"/>
            </p:cNvCxnSpPr>
            <p:nvPr/>
          </p:nvCxnSpPr>
          <p:spPr>
            <a:xfrm rot="10800000" flipV="1">
              <a:off x="2285984" y="3756542"/>
              <a:ext cx="357190" cy="29648"/>
            </a:xfrm>
            <a:prstGeom prst="straightConnector1">
              <a:avLst/>
            </a:prstGeom>
            <a:ln w="25400">
              <a:solidFill>
                <a:schemeClr val="tx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48" idx="3"/>
            </p:cNvCxnSpPr>
            <p:nvPr/>
          </p:nvCxnSpPr>
          <p:spPr>
            <a:xfrm>
              <a:off x="6572264" y="3756542"/>
              <a:ext cx="357190" cy="29648"/>
            </a:xfrm>
            <a:prstGeom prst="straightConnector1">
              <a:avLst/>
            </a:prstGeom>
            <a:ln w="25400">
              <a:solidFill>
                <a:schemeClr val="tx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/>
          <p:cNvSpPr txBox="1"/>
          <p:nvPr/>
        </p:nvSpPr>
        <p:spPr>
          <a:xfrm>
            <a:off x="457200" y="357166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Information handling </a:t>
            </a:r>
            <a:r>
              <a:rPr lang="en-US" sz="3600" b="1" dirty="0">
                <a:latin typeface="+mj-lt"/>
                <a:ea typeface="+mj-ea"/>
                <a:cs typeface="+mj-cs"/>
              </a:rPr>
              <a:t>f</a:t>
            </a:r>
            <a:r>
              <a:rPr lang="en-US" sz="3600" b="1" dirty="0" smtClean="0">
                <a:latin typeface="+mj-lt"/>
                <a:ea typeface="+mj-ea"/>
                <a:cs typeface="+mj-cs"/>
              </a:rPr>
              <a:t>unctions in C&amp;C</a:t>
            </a:r>
            <a:endParaRPr lang="en-IN" sz="3600" b="1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6170-0A87-46FF-8E29-2CFAC66BCAF6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33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29803" y="928670"/>
            <a:ext cx="759207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Electronics versus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photonics      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in communications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Electrons:  Strong Coulomb interaction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       Material confines and directs electron flow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       Control electronic potential by interfacial charge storage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Switching by electron-electron interaction superior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Photons:    No interaction between photons directly;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       Interaction via electron-photon in materials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Excellent for transmission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Result: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Electronics  better for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switching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in communications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Photonics better for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transmission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in communications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6170-0A87-46FF-8E29-2CFAC66BCAF6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519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/>
              <a:t>Micro/Nano electronics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route to miniaturization in electronics </a:t>
            </a:r>
            <a:r>
              <a:rPr lang="en-US" b="1" dirty="0" smtClean="0">
                <a:solidFill>
                  <a:srgbClr val="002060"/>
                </a:solidFill>
              </a:rPr>
              <a:t> with device feature sizes </a:t>
            </a:r>
            <a:r>
              <a:rPr lang="en-US" b="1" dirty="0">
                <a:solidFill>
                  <a:srgbClr val="002060"/>
                </a:solidFill>
              </a:rPr>
              <a:t>going down from </a:t>
            </a:r>
            <a:r>
              <a:rPr lang="en-US" b="1" i="1" dirty="0" smtClean="0">
                <a:solidFill>
                  <a:srgbClr val="002060"/>
                </a:solidFill>
              </a:rPr>
              <a:t>µm</a:t>
            </a:r>
            <a:r>
              <a:rPr lang="en-US" b="1" dirty="0" smtClean="0">
                <a:solidFill>
                  <a:srgbClr val="002060"/>
                </a:solidFill>
              </a:rPr>
              <a:t> to </a:t>
            </a:r>
            <a:r>
              <a:rPr lang="en-US" b="1" i="1" dirty="0" smtClean="0">
                <a:solidFill>
                  <a:srgbClr val="002060"/>
                </a:solidFill>
              </a:rPr>
              <a:t>nm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r>
              <a:rPr lang="en-US" b="1" dirty="0">
                <a:solidFill>
                  <a:srgbClr val="002060"/>
                </a:solidFill>
              </a:rPr>
              <a:t>M</a:t>
            </a:r>
            <a:r>
              <a:rPr lang="en-US" b="1" dirty="0" smtClean="0">
                <a:solidFill>
                  <a:srgbClr val="002060"/>
                </a:solidFill>
              </a:rPr>
              <a:t>ajor sector of modern electronics technology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Large share in electronics industry: ~25%</a:t>
            </a:r>
          </a:p>
          <a:p>
            <a:r>
              <a:rPr lang="en-US" b="1" dirty="0">
                <a:solidFill>
                  <a:srgbClr val="002060"/>
                </a:solidFill>
              </a:rPr>
              <a:t>S</a:t>
            </a:r>
            <a:r>
              <a:rPr lang="en-US" b="1" dirty="0" smtClean="0">
                <a:solidFill>
                  <a:srgbClr val="002060"/>
                </a:solidFill>
              </a:rPr>
              <a:t>ilicon technology exploited→ </a:t>
            </a:r>
            <a:r>
              <a:rPr lang="en-US" b="1" i="1" dirty="0" smtClean="0">
                <a:solidFill>
                  <a:srgbClr val="002060"/>
                </a:solidFill>
              </a:rPr>
              <a:t>Information Age</a:t>
            </a:r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Delivering products and services of high quality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Keeping productivity engine buzzing for decades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Many new branches initiated: Digital/Optical/RF /IT/Sensors/MEMS, all benefitting society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New industries launched: Design, Technology, Packaging, Testing, Assembly, Applications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1415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tabLst>
                <a:tab pos="228600" algn="l"/>
              </a:tabLs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Some 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questions </a:t>
            </a:r>
            <a:r>
              <a:rPr lang="en-US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further </a:t>
            </a:r>
            <a:r>
              <a:rPr lang="en-US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iniaturization &gt;2020</a:t>
            </a:r>
            <a:r>
              <a:rPr lang="en-US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What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could be the smallest device size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a silicon </a:t>
            </a:r>
            <a:r>
              <a:rPr lang="en-US" b="1" i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microchip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What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could be the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min.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feature size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beyond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which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X-ray/e-beam lithography attractive?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What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is the highest power density that can be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sustained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 silicon </a:t>
            </a:r>
            <a:r>
              <a:rPr lang="en-US" b="1" i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microchip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What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is the minimum energy required for a logic operation in a </a:t>
            </a:r>
            <a:r>
              <a:rPr lang="en-US" b="1" i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microchip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22860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Answers to these would help understand many major issues on future </a:t>
            </a:r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Micro/</a:t>
            </a:r>
            <a:r>
              <a:rPr lang="en-US" b="1" i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ano electronics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00206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0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Early developments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000" b="1" dirty="0" smtClean="0">
                <a:solidFill>
                  <a:srgbClr val="002060"/>
                </a:solidFill>
              </a:rPr>
              <a:t>Based on silicon- preferred for BJT, MOS, CMOS: </a:t>
            </a:r>
          </a:p>
          <a:p>
            <a:pPr lvl="0"/>
            <a:r>
              <a:rPr lang="en-US" sz="3000" b="1" dirty="0" smtClean="0">
                <a:solidFill>
                  <a:srgbClr val="002060"/>
                </a:solidFill>
              </a:rPr>
              <a:t>Monolithic ICs using photolithography, oxidation diffusion, epitaxial, metallization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</a:rPr>
              <a:t>&amp;etching</a:t>
            </a:r>
            <a:r>
              <a:rPr lang="en-US" sz="3000" b="1" dirty="0">
                <a:solidFill>
                  <a:srgbClr val="002060"/>
                </a:solidFill>
              </a:rPr>
              <a:t> </a:t>
            </a:r>
            <a:r>
              <a:rPr lang="en-US" sz="3000" b="1" dirty="0" smtClean="0">
                <a:solidFill>
                  <a:srgbClr val="002060"/>
                </a:solidFill>
              </a:rPr>
              <a:t>steps</a:t>
            </a:r>
            <a:endParaRPr lang="en-IN" sz="3000" dirty="0">
              <a:solidFill>
                <a:srgbClr val="002060"/>
              </a:solidFill>
            </a:endParaRPr>
          </a:p>
          <a:p>
            <a:pPr lvl="0"/>
            <a:r>
              <a:rPr lang="en-US" sz="3000" b="1" dirty="0" smtClean="0">
                <a:solidFill>
                  <a:srgbClr val="002060"/>
                </a:solidFill>
              </a:rPr>
              <a:t>IC variety: Analog, Mixed signal, Digital, ASIC/SIC -SSI</a:t>
            </a:r>
            <a:r>
              <a:rPr lang="en-US" sz="3000" b="1" dirty="0">
                <a:solidFill>
                  <a:srgbClr val="002060"/>
                </a:solidFill>
              </a:rPr>
              <a:t>, MSI, LSI, </a:t>
            </a:r>
            <a:r>
              <a:rPr lang="en-US" sz="3000" b="1" dirty="0" smtClean="0">
                <a:solidFill>
                  <a:srgbClr val="002060"/>
                </a:solidFill>
              </a:rPr>
              <a:t>VLSI </a:t>
            </a:r>
            <a:r>
              <a:rPr lang="en-US" sz="3000" b="1" i="1" dirty="0" smtClean="0">
                <a:solidFill>
                  <a:srgbClr val="002060"/>
                </a:solidFill>
              </a:rPr>
              <a:t>(Microchip)</a:t>
            </a:r>
            <a:endParaRPr lang="en-US" sz="2000" b="1" dirty="0">
              <a:solidFill>
                <a:srgbClr val="002060"/>
              </a:solidFill>
            </a:endParaRPr>
          </a:p>
          <a:p>
            <a:pPr lvl="0"/>
            <a:r>
              <a:rPr lang="en-US" sz="3000" b="1" dirty="0" smtClean="0">
                <a:solidFill>
                  <a:srgbClr val="002060"/>
                </a:solidFill>
              </a:rPr>
              <a:t>VLSI-A </a:t>
            </a:r>
            <a:r>
              <a:rPr lang="en-US" sz="3000" b="1" dirty="0">
                <a:solidFill>
                  <a:srgbClr val="002060"/>
                </a:solidFill>
              </a:rPr>
              <a:t>generic term in </a:t>
            </a:r>
            <a:r>
              <a:rPr lang="en-US" sz="3000" b="1" dirty="0" smtClean="0">
                <a:solidFill>
                  <a:srgbClr val="002060"/>
                </a:solidFill>
              </a:rPr>
              <a:t>ICs: Device </a:t>
            </a:r>
            <a:r>
              <a:rPr lang="en-US" sz="3000" b="1" dirty="0">
                <a:solidFill>
                  <a:srgbClr val="002060"/>
                </a:solidFill>
              </a:rPr>
              <a:t>feature </a:t>
            </a:r>
            <a:r>
              <a:rPr lang="en-US" sz="3000" b="1" dirty="0" smtClean="0">
                <a:solidFill>
                  <a:srgbClr val="002060"/>
                </a:solidFill>
              </a:rPr>
              <a:t>size     </a:t>
            </a:r>
            <a:r>
              <a:rPr lang="en-US" sz="3000" b="1" i="1" dirty="0" smtClean="0">
                <a:solidFill>
                  <a:srgbClr val="002060"/>
                </a:solidFill>
              </a:rPr>
              <a:t>=&lt;1 µm →</a:t>
            </a:r>
            <a:r>
              <a:rPr lang="en-US" sz="3000" b="1" dirty="0" smtClean="0">
                <a:solidFill>
                  <a:srgbClr val="002060"/>
                </a:solidFill>
              </a:rPr>
              <a:t>few</a:t>
            </a:r>
            <a:r>
              <a:rPr lang="en-US" sz="3000" b="1" i="1" dirty="0" smtClean="0">
                <a:solidFill>
                  <a:srgbClr val="002060"/>
                </a:solidFill>
              </a:rPr>
              <a:t> nm</a:t>
            </a:r>
            <a:r>
              <a:rPr lang="en-US" sz="3000" b="1" dirty="0" smtClean="0">
                <a:solidFill>
                  <a:srgbClr val="002060"/>
                </a:solidFill>
              </a:rPr>
              <a:t>,  Device </a:t>
            </a:r>
            <a:r>
              <a:rPr lang="en-US" sz="3000" b="1" dirty="0">
                <a:solidFill>
                  <a:srgbClr val="002060"/>
                </a:solidFill>
              </a:rPr>
              <a:t>density </a:t>
            </a:r>
            <a:r>
              <a:rPr lang="en-US" sz="3000" b="1" i="1" dirty="0">
                <a:solidFill>
                  <a:srgbClr val="002060"/>
                </a:solidFill>
              </a:rPr>
              <a:t>&gt;= </a:t>
            </a:r>
            <a:r>
              <a:rPr lang="en-US" sz="3000" b="1" i="1" dirty="0" smtClean="0">
                <a:solidFill>
                  <a:srgbClr val="002060"/>
                </a:solidFill>
              </a:rPr>
              <a:t>1M → 1B</a:t>
            </a:r>
            <a:endParaRPr lang="en-IN" sz="3000" dirty="0">
              <a:solidFill>
                <a:srgbClr val="002060"/>
              </a:solidFill>
            </a:endParaRPr>
          </a:p>
          <a:p>
            <a:pPr lvl="0"/>
            <a:r>
              <a:rPr lang="en-US" sz="3000" b="1" dirty="0" smtClean="0">
                <a:solidFill>
                  <a:srgbClr val="002060"/>
                </a:solidFill>
              </a:rPr>
              <a:t>Moore’s </a:t>
            </a:r>
            <a:r>
              <a:rPr lang="en-US" sz="3000" b="1" dirty="0">
                <a:solidFill>
                  <a:srgbClr val="002060"/>
                </a:solidFill>
              </a:rPr>
              <a:t>law followed: </a:t>
            </a:r>
            <a:r>
              <a:rPr lang="en-US" sz="3000" b="1" i="1" dirty="0" smtClean="0">
                <a:solidFill>
                  <a:srgbClr val="002060"/>
                </a:solidFill>
              </a:rPr>
              <a:t>Microchip </a:t>
            </a:r>
            <a:r>
              <a:rPr lang="en-US" sz="3000" b="1" dirty="0" smtClean="0">
                <a:solidFill>
                  <a:srgbClr val="002060"/>
                </a:solidFill>
              </a:rPr>
              <a:t>device </a:t>
            </a:r>
            <a:r>
              <a:rPr lang="en-US" sz="3000" b="1" dirty="0">
                <a:solidFill>
                  <a:srgbClr val="002060"/>
                </a:solidFill>
              </a:rPr>
              <a:t>density </a:t>
            </a:r>
            <a:r>
              <a:rPr lang="en-US" sz="3000" b="1" dirty="0" smtClean="0">
                <a:solidFill>
                  <a:srgbClr val="002060"/>
                </a:solidFill>
              </a:rPr>
              <a:t>doubling/year(~1965), but now slowing down</a:t>
            </a:r>
          </a:p>
          <a:p>
            <a:pPr lvl="0"/>
            <a:r>
              <a:rPr lang="en-US" sz="3000" b="1" dirty="0" smtClean="0">
                <a:solidFill>
                  <a:srgbClr val="002060"/>
                </a:solidFill>
              </a:rPr>
              <a:t>Moore’s law continues to be a predictor for VLSI progress for some more years in the future also!</a:t>
            </a:r>
            <a:endParaRPr lang="en-IN" sz="3000" dirty="0">
              <a:solidFill>
                <a:srgbClr val="002060"/>
              </a:solidFill>
            </a:endParaRPr>
          </a:p>
          <a:p>
            <a:pPr lvl="0"/>
            <a:endParaRPr lang="en-IN" sz="3000" dirty="0">
              <a:solidFill>
                <a:srgbClr val="002060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IN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 smtClean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 smtClean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52948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VLSI </a:t>
            </a:r>
            <a:r>
              <a:rPr lang="en-US" b="1" dirty="0"/>
              <a:t>t</a:t>
            </a:r>
            <a:r>
              <a:rPr lang="en-US" b="1" dirty="0" smtClean="0"/>
              <a:t>rends in recent </a:t>
            </a:r>
            <a:r>
              <a:rPr lang="en-US" b="1" dirty="0"/>
              <a:t>d</a:t>
            </a:r>
            <a:r>
              <a:rPr lang="en-US" b="1" dirty="0" smtClean="0"/>
              <a:t>ecades (1)</a:t>
            </a:r>
            <a:r>
              <a:rPr lang="en-IN" sz="4000" b="1" dirty="0"/>
              <a:t/>
            </a:r>
            <a:br>
              <a:rPr lang="en-IN" sz="40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4864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12000" b="1" i="1" dirty="0" smtClean="0">
                <a:solidFill>
                  <a:srgbClr val="002060"/>
                </a:solidFill>
                <a:ea typeface="Times New Roman"/>
              </a:rPr>
              <a:t>MOS/CMOS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 technology related,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driven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by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 Moore’s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law from the beginning:</a:t>
            </a:r>
          </a:p>
          <a:p>
            <a:pPr algn="just">
              <a:lnSpc>
                <a:spcPct val="150000"/>
              </a:lnSpc>
            </a:pPr>
            <a:r>
              <a:rPr lang="en-US" sz="12000" b="1" i="1" dirty="0" smtClean="0">
                <a:solidFill>
                  <a:srgbClr val="002060"/>
                </a:solidFill>
                <a:ea typeface="Times New Roman"/>
              </a:rPr>
              <a:t>Chip-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</a:rPr>
              <a:t>level density: 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</a:rPr>
              <a:t>&gt;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1 M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,  doubling ~ annually </a:t>
            </a:r>
          </a:p>
          <a:p>
            <a:pPr algn="just">
              <a:lnSpc>
                <a:spcPct val="150000"/>
              </a:lnSpc>
            </a:pP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Device size: 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&lt; 1 µm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, decreasing steadily</a:t>
            </a:r>
          </a:p>
          <a:p>
            <a:pPr algn="just">
              <a:lnSpc>
                <a:spcPct val="150000"/>
              </a:lnSpc>
            </a:pP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Device power dissipation: &lt; 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1µw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→ few </a:t>
            </a:r>
            <a:r>
              <a:rPr lang="en-US" sz="12000" b="1" i="1" dirty="0" err="1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nw</a:t>
            </a:r>
            <a:endParaRPr lang="en-IN" sz="12000" b="1" dirty="0" smtClean="0">
              <a:solidFill>
                <a:srgbClr val="002060"/>
              </a:solidFill>
              <a:ea typeface="Times New Roman"/>
              <a:cs typeface="Calibri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Chip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 area: 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&gt;10 mil</a:t>
            </a:r>
            <a:r>
              <a:rPr lang="en-US" sz="12000" b="1" i="1" baseline="30000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2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,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increasing with functions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Package size: Steadily</a:t>
            </a:r>
            <a:r>
              <a:rPr lang="en-US" sz="12000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 </a:t>
            </a: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increasing with complexity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2000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Chip-carrier and packaging, now major issues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IN" sz="12000" b="1" dirty="0">
              <a:ea typeface="Times New Roman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050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13469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VLSI </a:t>
            </a:r>
            <a:r>
              <a:rPr lang="en-US" b="1" dirty="0" smtClean="0"/>
              <a:t>trends </a:t>
            </a:r>
            <a:r>
              <a:rPr lang="en-US" b="1" dirty="0"/>
              <a:t>in </a:t>
            </a:r>
            <a:r>
              <a:rPr lang="en-US" b="1" dirty="0" smtClean="0"/>
              <a:t>recent </a:t>
            </a:r>
            <a:r>
              <a:rPr lang="en-US" b="1" dirty="0"/>
              <a:t>d</a:t>
            </a:r>
            <a:r>
              <a:rPr lang="en-US" b="1" dirty="0" smtClean="0"/>
              <a:t>ecades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Performance related, year by year: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Operating speed:&gt;100 </a:t>
            </a:r>
            <a:r>
              <a:rPr lang="en-US" b="1" dirty="0">
                <a:solidFill>
                  <a:srgbClr val="002060"/>
                </a:solidFill>
                <a:ea typeface="Times New Roman"/>
                <a:cs typeface="Calibri" pitchFamily="34" charset="0"/>
              </a:rPr>
              <a:t>Mb/s, increasing </a:t>
            </a: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  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I/O connections: Complexity-based, increasing  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Flexibility: Increasing, through ASIC route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Testability: Increasing, due to </a:t>
            </a:r>
            <a:r>
              <a:rPr lang="en-US" b="1" dirty="0">
                <a:solidFill>
                  <a:srgbClr val="002060"/>
                </a:solidFill>
                <a:ea typeface="Times New Roman"/>
                <a:cs typeface="Calibri" pitchFamily="34" charset="0"/>
              </a:rPr>
              <a:t>innovative </a:t>
            </a: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design 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Reliability: Increasing, being of monolithic type 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Cost/function: Steadily declining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Limits: </a:t>
            </a:r>
            <a:r>
              <a:rPr lang="en-US" b="1" i="1" dirty="0">
                <a:solidFill>
                  <a:srgbClr val="002060"/>
                </a:solidFill>
                <a:ea typeface="Times New Roman"/>
                <a:cs typeface="Calibri" pitchFamily="34" charset="0"/>
              </a:rPr>
              <a:t>M</a:t>
            </a:r>
            <a:r>
              <a:rPr lang="en-US" b="1" i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icrochip </a:t>
            </a:r>
            <a:r>
              <a:rPr lang="en-US" b="1" dirty="0" smtClean="0">
                <a:solidFill>
                  <a:srgbClr val="002060"/>
                </a:solidFill>
                <a:ea typeface="Times New Roman"/>
                <a:cs typeface="Calibri" pitchFamily="34" charset="0"/>
              </a:rPr>
              <a:t>power dissipation, cost rising!  Also, more I/O connections leading to EMI, delays!  </a:t>
            </a:r>
            <a:endParaRPr lang="en-IN" b="1" dirty="0">
              <a:solidFill>
                <a:srgbClr val="002060"/>
              </a:solidFill>
              <a:ea typeface="Times New Roman"/>
              <a:cs typeface="Calibri" pitchFamily="34" charset="0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6031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Some examples </a:t>
            </a:r>
            <a:r>
              <a:rPr lang="en-US" b="1" dirty="0"/>
              <a:t>of VLSI </a:t>
            </a:r>
            <a:r>
              <a:rPr lang="en-IN" b="1" dirty="0"/>
              <a:t/>
            </a:r>
            <a:br>
              <a:rPr lang="en-IN" b="1" dirty="0"/>
            </a:br>
            <a:r>
              <a:rPr lang="en-IN" sz="4000" b="1" dirty="0"/>
              <a:t/>
            </a:r>
            <a:br>
              <a:rPr lang="en-IN" sz="40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0" indent="0" algn="ctr" fontAlgn="t"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Major:</a:t>
            </a:r>
          </a:p>
          <a:p>
            <a:pPr fontAlgn="t"/>
            <a:r>
              <a:rPr lang="en-US" b="1" dirty="0" smtClean="0">
                <a:solidFill>
                  <a:srgbClr val="002060"/>
                </a:solidFill>
              </a:rPr>
              <a:t>System on Chip (SOC)</a:t>
            </a:r>
            <a:endParaRPr lang="en-US" dirty="0">
              <a:solidFill>
                <a:srgbClr val="002060"/>
              </a:solidFill>
            </a:endParaRPr>
          </a:p>
          <a:p>
            <a:pPr fontAlgn="t"/>
            <a:r>
              <a:rPr lang="en-US" b="1" dirty="0" smtClean="0">
                <a:solidFill>
                  <a:srgbClr val="002060"/>
                </a:solidFill>
              </a:rPr>
              <a:t>Memory: DRAM</a:t>
            </a:r>
            <a:r>
              <a:rPr lang="en-US" b="1" dirty="0">
                <a:solidFill>
                  <a:srgbClr val="002060"/>
                </a:solidFill>
              </a:rPr>
              <a:t>. SRAM, ROM, </a:t>
            </a:r>
            <a:r>
              <a:rPr lang="en-US" b="1" dirty="0" smtClean="0">
                <a:solidFill>
                  <a:srgbClr val="002060"/>
                </a:solidFill>
              </a:rPr>
              <a:t>EEPROM, </a:t>
            </a:r>
            <a:r>
              <a:rPr lang="en-US" b="1" dirty="0">
                <a:solidFill>
                  <a:srgbClr val="002060"/>
                </a:solidFill>
              </a:rPr>
              <a:t>NVRAM (Flash) </a:t>
            </a:r>
            <a:endParaRPr lang="en-US" b="1" dirty="0" smtClean="0">
              <a:solidFill>
                <a:srgbClr val="002060"/>
              </a:solidFill>
            </a:endParaRPr>
          </a:p>
          <a:p>
            <a:pPr fontAlgn="t"/>
            <a:r>
              <a:rPr lang="en-US" b="1" dirty="0" smtClean="0">
                <a:solidFill>
                  <a:srgbClr val="002060"/>
                </a:solidFill>
              </a:rPr>
              <a:t>Logic: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µ-processor/controller, </a:t>
            </a:r>
            <a:r>
              <a:rPr lang="en-US" b="1" dirty="0">
                <a:solidFill>
                  <a:srgbClr val="002060"/>
                </a:solidFill>
              </a:rPr>
              <a:t>DSP, ASIC </a:t>
            </a:r>
            <a:endParaRPr lang="en-US" dirty="0">
              <a:solidFill>
                <a:srgbClr val="002060"/>
              </a:solidFill>
            </a:endParaRPr>
          </a:p>
          <a:p>
            <a:pPr marL="0" indent="0" algn="ctr" fontAlgn="t"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Minor:</a:t>
            </a:r>
            <a:endParaRPr lang="en-US" i="1" dirty="0">
              <a:solidFill>
                <a:srgbClr val="002060"/>
              </a:solidFill>
            </a:endParaRPr>
          </a:p>
          <a:p>
            <a:pPr fontAlgn="t"/>
            <a:r>
              <a:rPr lang="en-US" b="1" dirty="0" smtClean="0">
                <a:solidFill>
                  <a:srgbClr val="002060"/>
                </a:solidFill>
              </a:rPr>
              <a:t>Analog: </a:t>
            </a:r>
            <a:r>
              <a:rPr lang="en-US" b="1" dirty="0">
                <a:solidFill>
                  <a:srgbClr val="002060"/>
                </a:solidFill>
              </a:rPr>
              <a:t>Analog Array, </a:t>
            </a:r>
            <a:r>
              <a:rPr lang="en-US" b="1" dirty="0" smtClean="0">
                <a:solidFill>
                  <a:srgbClr val="002060"/>
                </a:solidFill>
              </a:rPr>
              <a:t>RF</a:t>
            </a:r>
            <a:endParaRPr lang="en-US" dirty="0">
              <a:solidFill>
                <a:srgbClr val="002060"/>
              </a:solidFill>
            </a:endParaRPr>
          </a:p>
          <a:p>
            <a:pPr fontAlgn="t"/>
            <a:r>
              <a:rPr lang="en-US" b="1" dirty="0">
                <a:solidFill>
                  <a:srgbClr val="002060"/>
                </a:solidFill>
              </a:rPr>
              <a:t>Mixed </a:t>
            </a:r>
            <a:r>
              <a:rPr lang="en-US" b="1" dirty="0" smtClean="0">
                <a:solidFill>
                  <a:srgbClr val="002060"/>
                </a:solidFill>
              </a:rPr>
              <a:t>Signal: </a:t>
            </a:r>
            <a:r>
              <a:rPr lang="en-US" b="1" dirty="0">
                <a:solidFill>
                  <a:srgbClr val="002060"/>
                </a:solidFill>
              </a:rPr>
              <a:t>ADC, DAC, Codec, </a:t>
            </a:r>
            <a:r>
              <a:rPr lang="en-US" b="1" dirty="0" smtClean="0">
                <a:solidFill>
                  <a:srgbClr val="002060"/>
                </a:solidFill>
              </a:rPr>
              <a:t>MEMS, Sensors</a:t>
            </a:r>
            <a:endParaRPr lang="en-US" dirty="0">
              <a:solidFill>
                <a:srgbClr val="002060"/>
              </a:solidFill>
            </a:endParaRPr>
          </a:p>
          <a:p>
            <a:pPr fontAlgn="t"/>
            <a:r>
              <a:rPr lang="en-US" b="1" dirty="0" smtClean="0">
                <a:solidFill>
                  <a:srgbClr val="002060"/>
                </a:solidFill>
              </a:rPr>
              <a:t>Power: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Control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smtClean="0">
                <a:solidFill>
                  <a:srgbClr val="002060"/>
                </a:solidFill>
              </a:rPr>
              <a:t>HV</a:t>
            </a:r>
          </a:p>
          <a:p>
            <a:pPr marL="0" indent="0" algn="ctr" fontAlgn="t">
              <a:buNone/>
            </a:pPr>
            <a:r>
              <a:rPr lang="en-US" b="1" dirty="0" smtClean="0">
                <a:solidFill>
                  <a:srgbClr val="002060"/>
                </a:solidFill>
              </a:rPr>
              <a:t>Mostly </a:t>
            </a:r>
            <a:r>
              <a:rPr lang="en-US" b="1" i="1" dirty="0" smtClean="0">
                <a:solidFill>
                  <a:srgbClr val="002060"/>
                </a:solidFill>
              </a:rPr>
              <a:t>CMOS designs!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0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Further miniaturization in </a:t>
            </a:r>
            <a:r>
              <a:rPr lang="en-US" b="1" dirty="0"/>
              <a:t>VLSI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500" b="1" dirty="0" smtClean="0">
                <a:solidFill>
                  <a:srgbClr val="002060"/>
                </a:solidFill>
              </a:rPr>
              <a:t>Three factors observed to be useful for this:</a:t>
            </a:r>
          </a:p>
          <a:p>
            <a:pPr marL="271463" indent="-271463">
              <a:buAutoNum type="alphaLcParenR"/>
            </a:pPr>
            <a:r>
              <a:rPr lang="en-US" sz="3500" b="1" dirty="0" smtClean="0">
                <a:solidFill>
                  <a:srgbClr val="002060"/>
                </a:solidFill>
              </a:rPr>
              <a:t>Scaling </a:t>
            </a:r>
            <a:r>
              <a:rPr lang="en-US" sz="3500" b="1" dirty="0">
                <a:solidFill>
                  <a:srgbClr val="002060"/>
                </a:solidFill>
              </a:rPr>
              <a:t>down of device </a:t>
            </a:r>
            <a:r>
              <a:rPr lang="en-US" sz="3500" b="1" dirty="0" smtClean="0">
                <a:solidFill>
                  <a:srgbClr val="002060"/>
                </a:solidFill>
              </a:rPr>
              <a:t>dimensions/design rule </a:t>
            </a:r>
            <a:r>
              <a:rPr lang="en-US" sz="3500" b="1" dirty="0">
                <a:solidFill>
                  <a:srgbClr val="002060"/>
                </a:solidFill>
              </a:rPr>
              <a:t>by using </a:t>
            </a:r>
            <a:r>
              <a:rPr lang="en-US" sz="3500" b="1" dirty="0" smtClean="0">
                <a:solidFill>
                  <a:srgbClr val="002060"/>
                </a:solidFill>
              </a:rPr>
              <a:t>lithography</a:t>
            </a:r>
          </a:p>
          <a:p>
            <a:pPr marL="271463" indent="-271463">
              <a:buAutoNum type="alphaLcParenR"/>
            </a:pPr>
            <a:r>
              <a:rPr lang="en-US" sz="3500" b="1" dirty="0" smtClean="0">
                <a:solidFill>
                  <a:srgbClr val="002060"/>
                </a:solidFill>
              </a:rPr>
              <a:t>Design </a:t>
            </a:r>
            <a:r>
              <a:rPr lang="en-US" sz="3500" b="1" dirty="0">
                <a:solidFill>
                  <a:srgbClr val="002060"/>
                </a:solidFill>
              </a:rPr>
              <a:t>innovation </a:t>
            </a:r>
            <a:r>
              <a:rPr lang="en-US" sz="3500" b="1" dirty="0" smtClean="0">
                <a:solidFill>
                  <a:srgbClr val="002060"/>
                </a:solidFill>
              </a:rPr>
              <a:t>at device, circuit</a:t>
            </a:r>
            <a:r>
              <a:rPr lang="en-US" sz="3500" b="1" dirty="0">
                <a:solidFill>
                  <a:srgbClr val="002060"/>
                </a:solidFill>
              </a:rPr>
              <a:t>, </a:t>
            </a:r>
            <a:r>
              <a:rPr lang="en-US" sz="3500" b="1" dirty="0" smtClean="0">
                <a:solidFill>
                  <a:srgbClr val="002060"/>
                </a:solidFill>
              </a:rPr>
              <a:t>function, algorithm, power dissipation, process levels</a:t>
            </a:r>
          </a:p>
          <a:p>
            <a:pPr marL="271463" indent="-271463">
              <a:buAutoNum type="alphaLcParenR"/>
            </a:pPr>
            <a:r>
              <a:rPr lang="en-US" sz="3500" b="1" dirty="0" smtClean="0">
                <a:solidFill>
                  <a:srgbClr val="002060"/>
                </a:solidFill>
              </a:rPr>
              <a:t>Increase </a:t>
            </a:r>
            <a:r>
              <a:rPr lang="en-US" sz="3500" b="1" dirty="0">
                <a:solidFill>
                  <a:srgbClr val="002060"/>
                </a:solidFill>
              </a:rPr>
              <a:t>in </a:t>
            </a:r>
            <a:r>
              <a:rPr lang="en-US" sz="3500" b="1" i="1" dirty="0" smtClean="0">
                <a:solidFill>
                  <a:srgbClr val="002060"/>
                </a:solidFill>
              </a:rPr>
              <a:t>µchip</a:t>
            </a:r>
            <a:r>
              <a:rPr lang="en-US" sz="3500" b="1" dirty="0" smtClean="0">
                <a:solidFill>
                  <a:srgbClr val="002060"/>
                </a:solidFill>
              </a:rPr>
              <a:t> size to include more devices</a:t>
            </a:r>
            <a:endParaRPr lang="en-IN" sz="35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500" b="1" dirty="0" smtClean="0">
                <a:solidFill>
                  <a:srgbClr val="002060"/>
                </a:solidFill>
              </a:rPr>
              <a:t>Typically. </a:t>
            </a:r>
            <a:r>
              <a:rPr lang="en-US" sz="3500" b="1" dirty="0">
                <a:solidFill>
                  <a:srgbClr val="002060"/>
                </a:solidFill>
              </a:rPr>
              <a:t>i</a:t>
            </a:r>
            <a:r>
              <a:rPr lang="en-US" sz="3500" b="1" dirty="0" smtClean="0">
                <a:solidFill>
                  <a:srgbClr val="002060"/>
                </a:solidFill>
              </a:rPr>
              <a:t>n a 3-year period, as observed: </a:t>
            </a:r>
          </a:p>
          <a:p>
            <a:r>
              <a:rPr lang="en-US" sz="3500" b="1" dirty="0" smtClean="0">
                <a:solidFill>
                  <a:srgbClr val="002060"/>
                </a:solidFill>
              </a:rPr>
              <a:t>Lithography reduction by X2</a:t>
            </a:r>
          </a:p>
          <a:p>
            <a:r>
              <a:rPr lang="en-US" sz="3500" b="1" dirty="0" smtClean="0">
                <a:solidFill>
                  <a:srgbClr val="002060"/>
                </a:solidFill>
              </a:rPr>
              <a:t>Design </a:t>
            </a:r>
            <a:r>
              <a:rPr lang="en-US" sz="3500" b="1" dirty="0">
                <a:solidFill>
                  <a:srgbClr val="002060"/>
                </a:solidFill>
              </a:rPr>
              <a:t>innovation by X </a:t>
            </a:r>
            <a:r>
              <a:rPr lang="en-US" sz="3500" b="1" dirty="0">
                <a:solidFill>
                  <a:srgbClr val="002060"/>
                </a:solidFill>
                <a:sym typeface="Symbol"/>
              </a:rPr>
              <a:t></a:t>
            </a:r>
            <a:r>
              <a:rPr lang="en-US" sz="3500" b="1" dirty="0" smtClean="0">
                <a:solidFill>
                  <a:srgbClr val="002060"/>
                </a:solidFill>
              </a:rPr>
              <a:t>2</a:t>
            </a:r>
          </a:p>
          <a:p>
            <a:r>
              <a:rPr lang="en-US" sz="3500" b="1" i="1" dirty="0" smtClean="0">
                <a:solidFill>
                  <a:srgbClr val="002060"/>
                </a:solidFill>
              </a:rPr>
              <a:t>Chip</a:t>
            </a:r>
            <a:r>
              <a:rPr lang="en-US" sz="3500" b="1" dirty="0" smtClean="0">
                <a:solidFill>
                  <a:srgbClr val="002060"/>
                </a:solidFill>
              </a:rPr>
              <a:t> </a:t>
            </a:r>
            <a:r>
              <a:rPr lang="en-US" sz="3500" b="1" dirty="0">
                <a:solidFill>
                  <a:srgbClr val="002060"/>
                </a:solidFill>
              </a:rPr>
              <a:t>size increase by X </a:t>
            </a:r>
            <a:r>
              <a:rPr lang="en-US" sz="3500" b="1" dirty="0">
                <a:solidFill>
                  <a:srgbClr val="002060"/>
                </a:solidFill>
                <a:sym typeface="Symbol"/>
              </a:rPr>
              <a:t></a:t>
            </a:r>
            <a:r>
              <a:rPr lang="en-US" sz="3500" b="1" dirty="0">
                <a:solidFill>
                  <a:srgbClr val="002060"/>
                </a:solidFill>
              </a:rPr>
              <a:t>2</a:t>
            </a:r>
            <a:endParaRPr lang="en-IN" sz="35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Leading to </a:t>
            </a:r>
            <a:r>
              <a:rPr lang="en-US" b="1" i="1" dirty="0" smtClean="0">
                <a:solidFill>
                  <a:srgbClr val="002060"/>
                </a:solidFill>
              </a:rPr>
              <a:t>chip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density increase </a:t>
            </a:r>
            <a:r>
              <a:rPr lang="en-US" b="1" dirty="0">
                <a:solidFill>
                  <a:srgbClr val="002060"/>
                </a:solidFill>
              </a:rPr>
              <a:t>by </a:t>
            </a:r>
            <a:r>
              <a:rPr lang="en-US" b="1" dirty="0" smtClean="0">
                <a:solidFill>
                  <a:srgbClr val="002060"/>
                </a:solidFill>
              </a:rPr>
              <a:t>4 </a:t>
            </a:r>
            <a:r>
              <a:rPr lang="en-US" b="1" dirty="0">
                <a:solidFill>
                  <a:srgbClr val="002060"/>
                </a:solidFill>
              </a:rPr>
              <a:t>(X4</a:t>
            </a:r>
            <a:r>
              <a:rPr lang="en-US" b="1" dirty="0" smtClean="0">
                <a:solidFill>
                  <a:srgbClr val="002060"/>
                </a:solidFill>
              </a:rPr>
              <a:t>)!</a:t>
            </a:r>
            <a:r>
              <a:rPr lang="en-IN" b="1" dirty="0" smtClean="0">
                <a:solidFill>
                  <a:srgbClr val="002060"/>
                </a:solidFill>
              </a:rPr>
              <a:t>  </a:t>
            </a:r>
            <a:endParaRPr lang="en-IN" b="1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1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Lithographic </a:t>
            </a:r>
            <a:r>
              <a:rPr lang="en-US" b="1" dirty="0"/>
              <a:t>p</a:t>
            </a:r>
            <a:r>
              <a:rPr lang="en-US" b="1" dirty="0" smtClean="0"/>
              <a:t>ower of shorter wavelengths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Illumination        Deep UV(</a:t>
            </a:r>
            <a:r>
              <a:rPr lang="en-US" b="1" i="1" dirty="0" smtClean="0">
                <a:solidFill>
                  <a:srgbClr val="002060"/>
                </a:solidFill>
              </a:rPr>
              <a:t>nm</a:t>
            </a:r>
            <a:r>
              <a:rPr lang="en-US" b="1" dirty="0" smtClean="0">
                <a:solidFill>
                  <a:srgbClr val="002060"/>
                </a:solidFill>
              </a:rPr>
              <a:t>)      Extreme UV(</a:t>
            </a:r>
            <a:r>
              <a:rPr lang="en-US" b="1" i="1" dirty="0" smtClean="0">
                <a:solidFill>
                  <a:srgbClr val="002060"/>
                </a:solidFill>
              </a:rPr>
              <a:t>nm</a:t>
            </a:r>
            <a:r>
              <a:rPr lang="en-US" b="1" dirty="0" smtClean="0">
                <a:solidFill>
                  <a:srgbClr val="002060"/>
                </a:solidFill>
              </a:rPr>
              <a:t>) Wavelength(</a:t>
            </a:r>
            <a:r>
              <a:rPr lang="el-GR" b="1" dirty="0">
                <a:solidFill>
                  <a:srgbClr val="002060"/>
                </a:solidFill>
              </a:rPr>
              <a:t>λ</a:t>
            </a:r>
            <a:r>
              <a:rPr lang="en-US" b="1" dirty="0" smtClean="0">
                <a:solidFill>
                  <a:srgbClr val="002060"/>
                </a:solidFill>
              </a:rPr>
              <a:t>)  248    193     157            13.4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Numerical                     0.75                      0.25                                                    Aperture(NA)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Process Constant         0.50                      0.50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     (K1)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Min. Feature      165    128     105           27.0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Size (</a:t>
            </a:r>
            <a:r>
              <a:rPr lang="en-US" b="1" i="1" dirty="0" smtClean="0">
                <a:solidFill>
                  <a:srgbClr val="002060"/>
                </a:solidFill>
              </a:rPr>
              <a:t>nm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      [Lithographic resolution= K1.</a:t>
            </a:r>
            <a:r>
              <a:rPr lang="el-GR" b="1" dirty="0" smtClean="0">
                <a:solidFill>
                  <a:srgbClr val="002060"/>
                </a:solidFill>
              </a:rPr>
              <a:t>λ </a:t>
            </a:r>
            <a:r>
              <a:rPr lang="en-US" b="1" dirty="0" smtClean="0">
                <a:solidFill>
                  <a:srgbClr val="002060"/>
                </a:solidFill>
              </a:rPr>
              <a:t>/NA]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7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Evolution of lithography </a:t>
            </a:r>
            <a:r>
              <a:rPr lang="en-US" b="1" dirty="0"/>
              <a:t>s</a:t>
            </a:r>
            <a:r>
              <a:rPr lang="en-US" b="1" dirty="0" smtClean="0"/>
              <a:t>ystems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Illumination     Optical Source                Resist                                   Wavelength(</a:t>
            </a:r>
            <a:r>
              <a:rPr lang="el-GR" b="1" dirty="0">
                <a:solidFill>
                  <a:srgbClr val="002060"/>
                </a:solidFill>
              </a:rPr>
              <a:t>λ</a:t>
            </a:r>
            <a:r>
              <a:rPr lang="en-US" b="1" dirty="0" smtClean="0">
                <a:solidFill>
                  <a:srgbClr val="002060"/>
                </a:solidFill>
              </a:rPr>
              <a:t>)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248 nm              Hg lamp/                 Chemically                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                  </a:t>
            </a:r>
            <a:r>
              <a:rPr lang="en-US" b="1" dirty="0" err="1" smtClean="0">
                <a:solidFill>
                  <a:srgbClr val="002060"/>
                </a:solidFill>
              </a:rPr>
              <a:t>Excimer</a:t>
            </a:r>
            <a:r>
              <a:rPr lang="en-US" b="1" dirty="0" smtClean="0">
                <a:solidFill>
                  <a:srgbClr val="002060"/>
                </a:solidFill>
              </a:rPr>
              <a:t> laser(Kr F)         amplified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193 nm      </a:t>
            </a:r>
            <a:r>
              <a:rPr lang="en-US" b="1" dirty="0" err="1" smtClean="0">
                <a:solidFill>
                  <a:srgbClr val="002060"/>
                </a:solidFill>
              </a:rPr>
              <a:t>Excimer</a:t>
            </a:r>
            <a:r>
              <a:rPr lang="en-US" b="1" dirty="0" smtClean="0">
                <a:solidFill>
                  <a:srgbClr val="002060"/>
                </a:solidFill>
              </a:rPr>
              <a:t> laser(</a:t>
            </a:r>
            <a:r>
              <a:rPr lang="en-US" b="1" dirty="0" err="1" smtClean="0">
                <a:solidFill>
                  <a:srgbClr val="002060"/>
                </a:solidFill>
              </a:rPr>
              <a:t>Ar</a:t>
            </a:r>
            <a:r>
              <a:rPr lang="en-US" b="1" dirty="0" smtClean="0">
                <a:solidFill>
                  <a:srgbClr val="002060"/>
                </a:solidFill>
              </a:rPr>
              <a:t> F)              ,,    ,,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157 nm      </a:t>
            </a:r>
            <a:r>
              <a:rPr lang="en-US" b="1" dirty="0" err="1" smtClean="0">
                <a:solidFill>
                  <a:srgbClr val="002060"/>
                </a:solidFill>
              </a:rPr>
              <a:t>Excimer</a:t>
            </a:r>
            <a:r>
              <a:rPr lang="en-US" b="1" dirty="0" smtClean="0">
                <a:solidFill>
                  <a:srgbClr val="002060"/>
                </a:solidFill>
              </a:rPr>
              <a:t> laser  (F2)               ,,    ,,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13.4nm Laser plasma/Synchrotron Improved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Further miniaturization </a:t>
            </a:r>
            <a:r>
              <a:rPr lang="en-US" b="1" dirty="0">
                <a:solidFill>
                  <a:srgbClr val="002060"/>
                </a:solidFill>
              </a:rPr>
              <a:t>by photolithography </a:t>
            </a:r>
            <a:r>
              <a:rPr lang="en-US" b="1" dirty="0" smtClean="0">
                <a:solidFill>
                  <a:srgbClr val="002060"/>
                </a:solidFill>
              </a:rPr>
              <a:t>and end of </a:t>
            </a:r>
            <a:r>
              <a:rPr lang="en-US" b="1" dirty="0">
                <a:solidFill>
                  <a:srgbClr val="002060"/>
                </a:solidFill>
              </a:rPr>
              <a:t>Moore’s </a:t>
            </a:r>
            <a:r>
              <a:rPr lang="en-US" b="1" dirty="0" smtClean="0">
                <a:solidFill>
                  <a:srgbClr val="002060"/>
                </a:solidFill>
              </a:rPr>
              <a:t>law?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9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1404</Words>
  <Application>Microsoft Office PowerPoint</Application>
  <PresentationFormat>On-screen Show (4:3)</PresentationFormat>
  <Paragraphs>258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MICRO/NANOELECTRONICS AND ADVANCES: IMPACT ON 21st CENTURY COMMUNICATIONS </vt:lpstr>
      <vt:lpstr>Micro/Nano electronics</vt:lpstr>
      <vt:lpstr> Early developments </vt:lpstr>
      <vt:lpstr> VLSI trends in recent decades (1) </vt:lpstr>
      <vt:lpstr>VLSI trends in recent decades (2)</vt:lpstr>
      <vt:lpstr>  Some examples of VLSI   </vt:lpstr>
      <vt:lpstr>Further miniaturization in VLSI</vt:lpstr>
      <vt:lpstr>Lithographic power of shorter wavelengths</vt:lpstr>
      <vt:lpstr>Evolution of lithography systems</vt:lpstr>
      <vt:lpstr>VLSI performance-limiting factors</vt:lpstr>
      <vt:lpstr> Future of Micro/Nano electronics </vt:lpstr>
      <vt:lpstr> </vt:lpstr>
      <vt:lpstr> Examples of VLSI applications</vt:lpstr>
      <vt:lpstr> Communications in everyday life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Some questions on further miniaturization &gt;2020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MICRO/NANOELECTRONICS ADVANCES AND APPLICATIONS              IN THE 21st CENTURY</dc:title>
  <dc:creator>Admin</dc:creator>
  <cp:lastModifiedBy>Admin</cp:lastModifiedBy>
  <cp:revision>138</cp:revision>
  <dcterms:created xsi:type="dcterms:W3CDTF">2019-04-16T14:39:43Z</dcterms:created>
  <dcterms:modified xsi:type="dcterms:W3CDTF">2019-05-01T12:08:35Z</dcterms:modified>
</cp:coreProperties>
</file>