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sldIdLst>
    <p:sldId id="256" r:id="rId2"/>
    <p:sldId id="305" r:id="rId3"/>
    <p:sldId id="306" r:id="rId4"/>
    <p:sldId id="307" r:id="rId5"/>
    <p:sldId id="316" r:id="rId6"/>
    <p:sldId id="317" r:id="rId7"/>
    <p:sldId id="308" r:id="rId8"/>
    <p:sldId id="294" r:id="rId9"/>
    <p:sldId id="309" r:id="rId10"/>
    <p:sldId id="257" r:id="rId11"/>
    <p:sldId id="293" r:id="rId12"/>
    <p:sldId id="267" r:id="rId13"/>
    <p:sldId id="269" r:id="rId14"/>
    <p:sldId id="277" r:id="rId15"/>
    <p:sldId id="300" r:id="rId16"/>
    <p:sldId id="318" r:id="rId17"/>
    <p:sldId id="310" r:id="rId18"/>
    <p:sldId id="311" r:id="rId19"/>
    <p:sldId id="319" r:id="rId20"/>
    <p:sldId id="312" r:id="rId21"/>
    <p:sldId id="313" r:id="rId22"/>
    <p:sldId id="314" r:id="rId23"/>
    <p:sldId id="31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p:scale>
          <a:sx n="125" d="100"/>
          <a:sy n="125" d="100"/>
        </p:scale>
        <p:origin x="-72"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FB8F32-2E74-4358-AA16-A7985A8F580E}" type="datetimeFigureOut">
              <a:rPr lang="en-IN" smtClean="0"/>
              <a:t>23-10-2020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30080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B8F32-2E74-4358-AA16-A7985A8F580E}" type="datetimeFigureOut">
              <a:rPr lang="en-IN" smtClean="0"/>
              <a:t>23-10-2020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311488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B8F32-2E74-4358-AA16-A7985A8F580E}" type="datetimeFigureOut">
              <a:rPr lang="en-IN" smtClean="0"/>
              <a:t>23-10-2020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A4E953-8C95-4208-AC65-BD5EAEE617B4}"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26043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B8F32-2E74-4358-AA16-A7985A8F580E}" type="datetimeFigureOut">
              <a:rPr lang="en-IN" smtClean="0"/>
              <a:t>23-10-2020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766830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B8F32-2E74-4358-AA16-A7985A8F580E}" type="datetimeFigureOut">
              <a:rPr lang="en-IN" smtClean="0"/>
              <a:t>23-10-2020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A4E953-8C95-4208-AC65-BD5EAEE617B4}"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869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B8F32-2E74-4358-AA16-A7985A8F580E}" type="datetimeFigureOut">
              <a:rPr lang="en-IN" smtClean="0"/>
              <a:t>23-10-2020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3322428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B8F32-2E74-4358-AA16-A7985A8F580E}" type="datetimeFigureOut">
              <a:rPr lang="en-IN" smtClean="0"/>
              <a:t>23-10-2020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710004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B8F32-2E74-4358-AA16-A7985A8F580E}" type="datetimeFigureOut">
              <a:rPr lang="en-IN" smtClean="0"/>
              <a:t>23-10-2020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179393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B8F32-2E74-4358-AA16-A7985A8F580E}" type="datetimeFigureOut">
              <a:rPr lang="en-IN" smtClean="0"/>
              <a:t>23-10-2020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41890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B8F32-2E74-4358-AA16-A7985A8F580E}" type="datetimeFigureOut">
              <a:rPr lang="en-IN" smtClean="0"/>
              <a:t>23-10-2020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940419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FB8F32-2E74-4358-AA16-A7985A8F580E}" type="datetimeFigureOut">
              <a:rPr lang="en-IN" smtClean="0"/>
              <a:t>23-10-2020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304511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FB8F32-2E74-4358-AA16-A7985A8F580E}" type="datetimeFigureOut">
              <a:rPr lang="en-IN" smtClean="0"/>
              <a:t>23-10-2020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2108794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FB8F32-2E74-4358-AA16-A7985A8F580E}" type="datetimeFigureOut">
              <a:rPr lang="en-IN" smtClean="0"/>
              <a:t>23-10-2020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354893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B8F32-2E74-4358-AA16-A7985A8F580E}" type="datetimeFigureOut">
              <a:rPr lang="en-IN" smtClean="0"/>
              <a:t>23-10-2020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314082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FB8F32-2E74-4358-AA16-A7985A8F580E}" type="datetimeFigureOut">
              <a:rPr lang="en-IN" smtClean="0"/>
              <a:t>23-10-2020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165256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B8F32-2E74-4358-AA16-A7985A8F580E}" type="datetimeFigureOut">
              <a:rPr lang="en-IN" smtClean="0"/>
              <a:t>23-10-2020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A4E953-8C95-4208-AC65-BD5EAEE617B4}" type="slidenum">
              <a:rPr lang="en-IN" smtClean="0"/>
              <a:t>‹#›</a:t>
            </a:fld>
            <a:endParaRPr lang="en-IN"/>
          </a:p>
        </p:txBody>
      </p:sp>
    </p:spTree>
    <p:extLst>
      <p:ext uri="{BB962C8B-B14F-4D97-AF65-F5344CB8AC3E}">
        <p14:creationId xmlns:p14="http://schemas.microsoft.com/office/powerpoint/2010/main" val="75397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FB8F32-2E74-4358-AA16-A7985A8F580E}" type="datetimeFigureOut">
              <a:rPr lang="en-IN" smtClean="0"/>
              <a:t>23-10-2020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5A4E953-8C95-4208-AC65-BD5EAEE617B4}" type="slidenum">
              <a:rPr lang="en-IN" smtClean="0"/>
              <a:t>‹#›</a:t>
            </a:fld>
            <a:endParaRPr lang="en-IN"/>
          </a:p>
        </p:txBody>
      </p:sp>
    </p:spTree>
    <p:extLst>
      <p:ext uri="{BB962C8B-B14F-4D97-AF65-F5344CB8AC3E}">
        <p14:creationId xmlns:p14="http://schemas.microsoft.com/office/powerpoint/2010/main" val="46188482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9E966E-C0FC-4498-A2A0-6F6EBD358CF0}"/>
              </a:ext>
            </a:extLst>
          </p:cNvPr>
          <p:cNvSpPr>
            <a:spLocks noGrp="1"/>
          </p:cNvSpPr>
          <p:nvPr>
            <p:ph type="ctrTitle"/>
          </p:nvPr>
        </p:nvSpPr>
        <p:spPr>
          <a:xfrm>
            <a:off x="737188" y="3219880"/>
            <a:ext cx="9144000" cy="1765004"/>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b="1" dirty="0" smtClean="0"/>
              <a:t>The Blind in STEM </a:t>
            </a:r>
            <a:br>
              <a:rPr lang="en-US" sz="4800" b="1" dirty="0" smtClean="0"/>
            </a:br>
            <a:r>
              <a:rPr lang="en-US" sz="4800" b="1" dirty="0" smtClean="0"/>
              <a:t>- A Reality Check</a:t>
            </a:r>
            <a:r>
              <a:rPr lang="en-US" sz="4800" dirty="0" smtClean="0"/>
              <a:t/>
            </a:r>
            <a:br>
              <a:rPr lang="en-US" sz="4800" dirty="0" smtClean="0"/>
            </a:br>
            <a:r>
              <a:rPr lang="en-US" sz="4800" dirty="0" smtClean="0"/>
              <a:t/>
            </a:r>
            <a:br>
              <a:rPr lang="en-US" sz="4800" dirty="0" smtClean="0"/>
            </a:br>
            <a:r>
              <a:rPr lang="en-US" sz="2700" b="1" dirty="0" smtClean="0"/>
              <a:t>Presentation By</a:t>
            </a:r>
            <a:br>
              <a:rPr lang="en-US" sz="2700" b="1" dirty="0" smtClean="0"/>
            </a:br>
            <a:r>
              <a:rPr lang="en-US" sz="2700" b="1" dirty="0" smtClean="0"/>
              <a:t>The XRCVC Team</a:t>
            </a:r>
            <a:br>
              <a:rPr lang="en-US" sz="2700" b="1" dirty="0" smtClean="0"/>
            </a:br>
            <a:r>
              <a:rPr lang="en-US" sz="2700" b="1" dirty="0" smtClean="0"/>
              <a:t>Xavier’s </a:t>
            </a:r>
            <a:r>
              <a:rPr lang="en-US" sz="2700" b="1" dirty="0" smtClean="0"/>
              <a:t>Resource Centre for the Visually Challenged (XRCVC), </a:t>
            </a:r>
            <a:br>
              <a:rPr lang="en-US" sz="2700" b="1" dirty="0" smtClean="0"/>
            </a:br>
            <a:r>
              <a:rPr lang="en-US" sz="2700" b="1" dirty="0" smtClean="0"/>
              <a:t>St. Xavier’s College, Mumbai</a:t>
            </a:r>
            <a:br>
              <a:rPr lang="en-US" sz="2700" b="1" dirty="0" smtClean="0"/>
            </a:br>
            <a:endParaRPr lang="en-IN" sz="2700" b="1" dirty="0"/>
          </a:p>
        </p:txBody>
      </p:sp>
    </p:spTree>
    <p:extLst>
      <p:ext uri="{BB962C8B-B14F-4D97-AF65-F5344CB8AC3E}">
        <p14:creationId xmlns:p14="http://schemas.microsoft.com/office/powerpoint/2010/main" val="93041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C6380C-E3B0-40C3-9DC1-0C9FD97D622A}"/>
              </a:ext>
            </a:extLst>
          </p:cNvPr>
          <p:cNvSpPr>
            <a:spLocks noGrp="1"/>
          </p:cNvSpPr>
          <p:nvPr>
            <p:ph type="title"/>
          </p:nvPr>
        </p:nvSpPr>
        <p:spPr>
          <a:xfrm>
            <a:off x="648759" y="0"/>
            <a:ext cx="8596668" cy="1320800"/>
          </a:xfrm>
        </p:spPr>
        <p:txBody>
          <a:bodyPr/>
          <a:lstStyle/>
          <a:p>
            <a:r>
              <a:rPr lang="en-US" b="1" dirty="0" smtClean="0"/>
              <a:t>Reading &amp; Writing: Braille, Screen Reader, Screen Magnifier </a:t>
            </a:r>
            <a:endParaRPr lang="en-IN" dirty="0"/>
          </a:p>
        </p:txBody>
      </p:sp>
      <p:sp>
        <p:nvSpPr>
          <p:cNvPr id="3" name="Content Placeholder 2">
            <a:extLst>
              <a:ext uri="{FF2B5EF4-FFF2-40B4-BE49-F238E27FC236}">
                <a16:creationId xmlns="" xmlns:a16="http://schemas.microsoft.com/office/drawing/2014/main" id="{51170B94-1EDC-4A57-A1A5-B2A71EB5C50E}"/>
              </a:ext>
            </a:extLst>
          </p:cNvPr>
          <p:cNvSpPr>
            <a:spLocks noGrp="1"/>
          </p:cNvSpPr>
          <p:nvPr>
            <p:ph idx="1"/>
          </p:nvPr>
        </p:nvSpPr>
        <p:spPr>
          <a:xfrm>
            <a:off x="663686" y="1215349"/>
            <a:ext cx="8596668" cy="4285133"/>
          </a:xfrm>
        </p:spPr>
        <p:txBody>
          <a:bodyPr>
            <a:normAutofit/>
          </a:bodyPr>
          <a:lstStyle/>
          <a:p>
            <a:pPr lvl="0"/>
            <a:r>
              <a:rPr lang="en-US" sz="2000" b="1" dirty="0" smtClean="0"/>
              <a:t>Totally Blind </a:t>
            </a:r>
            <a:r>
              <a:rPr lang="en-US" sz="2000" dirty="0" smtClean="0"/>
              <a:t>-</a:t>
            </a:r>
            <a:r>
              <a:rPr lang="en-US" sz="2000" dirty="0"/>
              <a:t> </a:t>
            </a:r>
            <a:r>
              <a:rPr lang="en-US" sz="2000" dirty="0" smtClean="0"/>
              <a:t>Screen Reader, Braille (Hardcopy/ Refreshable Display)</a:t>
            </a:r>
            <a:endParaRPr lang="en-US" sz="2000" dirty="0"/>
          </a:p>
        </p:txBody>
      </p:sp>
      <p:pic>
        <p:nvPicPr>
          <p:cNvPr id="5" name="Picture 2" descr="C:\Users\Neha\Desktop\braille-alphabet-and-braille-numb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379" y="2045922"/>
            <a:ext cx="8739117" cy="36777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ffice data\Office Admin\Stationery\LOGOS\XRCVC Logos\XRCVC Ora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3999097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lgn="ctr">
              <a:buNone/>
            </a:pPr>
            <a:endParaRPr lang="en-US" b="1" dirty="0" smtClean="0"/>
          </a:p>
          <a:p>
            <a:pPr marL="0" indent="0" algn="ctr">
              <a:buNone/>
            </a:pPr>
            <a:r>
              <a:rPr lang="en-US" b="1" dirty="0" smtClean="0"/>
              <a:t>Video for Refreshable Braille Display </a:t>
            </a:r>
            <a:endParaRPr lang="en-US" b="1" dirty="0"/>
          </a:p>
        </p:txBody>
      </p:sp>
      <p:pic>
        <p:nvPicPr>
          <p:cNvPr id="2050" name="Picture 2" descr="C:\Users\Neha\Desktop\Braille-e1463248299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973" y="811369"/>
            <a:ext cx="7465495" cy="44174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ffice data\Office Admin\Stationery\LOGOS\XRCVC Logos\XRCVC Ora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3859655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C6380C-E3B0-40C3-9DC1-0C9FD97D622A}"/>
              </a:ext>
            </a:extLst>
          </p:cNvPr>
          <p:cNvSpPr>
            <a:spLocks noGrp="1"/>
          </p:cNvSpPr>
          <p:nvPr>
            <p:ph type="title"/>
          </p:nvPr>
        </p:nvSpPr>
        <p:spPr>
          <a:xfrm>
            <a:off x="677334" y="401054"/>
            <a:ext cx="8596668" cy="1320800"/>
          </a:xfrm>
        </p:spPr>
        <p:txBody>
          <a:bodyPr/>
          <a:lstStyle/>
          <a:p>
            <a:r>
              <a:rPr lang="en-US" b="1" dirty="0"/>
              <a:t>How do </a:t>
            </a:r>
            <a:r>
              <a:rPr lang="en-US" b="1" dirty="0" err="1"/>
              <a:t>PwD</a:t>
            </a:r>
            <a:r>
              <a:rPr lang="en-US" b="1" dirty="0"/>
              <a:t> access Material?</a:t>
            </a:r>
            <a:endParaRPr lang="en-IN" dirty="0"/>
          </a:p>
        </p:txBody>
      </p:sp>
      <p:sp>
        <p:nvSpPr>
          <p:cNvPr id="3" name="Content Placeholder 2">
            <a:extLst>
              <a:ext uri="{FF2B5EF4-FFF2-40B4-BE49-F238E27FC236}">
                <a16:creationId xmlns="" xmlns:a16="http://schemas.microsoft.com/office/drawing/2014/main" id="{51170B94-1EDC-4A57-A1A5-B2A71EB5C50E}"/>
              </a:ext>
            </a:extLst>
          </p:cNvPr>
          <p:cNvSpPr>
            <a:spLocks noGrp="1"/>
          </p:cNvSpPr>
          <p:nvPr>
            <p:ph idx="1"/>
          </p:nvPr>
        </p:nvSpPr>
        <p:spPr>
          <a:xfrm>
            <a:off x="581800" y="1428639"/>
            <a:ext cx="8596668" cy="3880773"/>
          </a:xfrm>
        </p:spPr>
        <p:txBody>
          <a:bodyPr>
            <a:normAutofit/>
          </a:bodyPr>
          <a:lstStyle/>
          <a:p>
            <a:pPr lvl="0"/>
            <a:r>
              <a:rPr lang="en-US" sz="2000" b="1" dirty="0" smtClean="0"/>
              <a:t>Low Vision </a:t>
            </a:r>
            <a:r>
              <a:rPr lang="en-US" sz="2000" dirty="0" smtClean="0"/>
              <a:t>– Video Magnifier, Screen Magnifiers</a:t>
            </a:r>
            <a:endParaRPr lang="en-US" sz="2000" dirty="0"/>
          </a:p>
          <a:p>
            <a:endParaRPr lang="en-IN" sz="2000" dirty="0"/>
          </a:p>
        </p:txBody>
      </p:sp>
      <p:pic>
        <p:nvPicPr>
          <p:cNvPr id="4" name="Picture 3" descr="Hand Held Magnifier">
            <a:extLst>
              <a:ext uri="{FF2B5EF4-FFF2-40B4-BE49-F238E27FC236}">
                <a16:creationId xmlns="" xmlns:a16="http://schemas.microsoft.com/office/drawing/2014/main" id="{F1949286-C98C-4F82-BEE5-F6776B1E24D1}"/>
              </a:ext>
            </a:extLst>
          </p:cNvPr>
          <p:cNvPicPr>
            <a:picLocks/>
          </p:cNvPicPr>
          <p:nvPr/>
        </p:nvPicPr>
        <p:blipFill rotWithShape="1">
          <a:blip r:embed="rId2">
            <a:extLst>
              <a:ext uri="{28A0092B-C50C-407E-A947-70E740481C1C}">
                <a14:useLocalDpi xmlns:a14="http://schemas.microsoft.com/office/drawing/2010/main" val="0"/>
              </a:ext>
            </a:extLst>
          </a:blip>
          <a:srcRect l="13036" t="22002" r="14571" b="7302"/>
          <a:stretch/>
        </p:blipFill>
        <p:spPr>
          <a:xfrm>
            <a:off x="2259236" y="1980273"/>
            <a:ext cx="5968800" cy="4194000"/>
          </a:xfrm>
          <a:prstGeom prst="rect">
            <a:avLst/>
          </a:prstGeom>
        </p:spPr>
      </p:pic>
      <p:pic>
        <p:nvPicPr>
          <p:cNvPr id="5" name="Picture 2" descr="D:\office data\Office Admin\Stationery\LOGOS\XRCVC Logos\XRCVC Ora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3997509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Screen Magnifiers</a:t>
            </a:r>
            <a:endParaRPr lang="en-US" b="1"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8725" y="1235530"/>
            <a:ext cx="5646821" cy="5252856"/>
          </a:xfrm>
        </p:spPr>
      </p:pic>
      <p:pic>
        <p:nvPicPr>
          <p:cNvPr id="4" name="Picture 2" descr="D:\office data\Office Admin\Stationery\LOGOS\XRCVC Logos\XRCVC Ora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2626054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36" y="363940"/>
            <a:ext cx="8596668" cy="1320800"/>
          </a:xfrm>
        </p:spPr>
        <p:txBody>
          <a:bodyPr/>
          <a:lstStyle/>
          <a:p>
            <a:r>
              <a:rPr lang="en-US" b="1" dirty="0"/>
              <a:t>Screen Magnifiers</a:t>
            </a:r>
            <a:endParaRPr lang="en-IN" b="1"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5526" t="14992" r="21434" b="12599"/>
          <a:stretch/>
        </p:blipFill>
        <p:spPr>
          <a:xfrm>
            <a:off x="619720" y="1236676"/>
            <a:ext cx="8374394" cy="5253789"/>
          </a:xfrm>
          <a:prstGeom prst="rect">
            <a:avLst/>
          </a:prstGeom>
        </p:spPr>
      </p:pic>
      <p:pic>
        <p:nvPicPr>
          <p:cNvPr id="5" name="Picture 2" descr="D:\office data\Office Admin\Stationery\LOGOS\XRCVC Logos\XRCVC Ora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2860445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Visuals and Graphics: Tactile Diagrams, Graphs and Models</a:t>
            </a:r>
            <a:endParaRPr lang="en-US" b="1" dirty="0"/>
          </a:p>
        </p:txBody>
      </p:sp>
      <p:sp>
        <p:nvSpPr>
          <p:cNvPr id="3" name="Content Placeholder 2"/>
          <p:cNvSpPr>
            <a:spLocks noGrp="1"/>
          </p:cNvSpPr>
          <p:nvPr>
            <p:ph idx="1"/>
          </p:nvPr>
        </p:nvSpPr>
        <p:spPr/>
        <p:txBody>
          <a:bodyPr/>
          <a:lstStyle/>
          <a:p>
            <a:endParaRPr lang="en-US" dirty="0"/>
          </a:p>
        </p:txBody>
      </p:sp>
      <p:pic>
        <p:nvPicPr>
          <p:cNvPr id="4" name="Picture 2" descr="D:\office data\Advocacy\Education Access\TLA &amp; TD\Tactile Diagrams\Images of TDs Made for Reference\Science\Scan_0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77900" y="888754"/>
            <a:ext cx="2257426" cy="38708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office data\Advocacy\Education Access\TLA &amp; TD\Tactile Diagrams\Images of TDs Made for Reference\Science\Scan_0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72174" y="1101489"/>
            <a:ext cx="3108614" cy="4022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ffice data\Office Admin\Stationery\LOGOS\XRCVC Logos\XRCVC Ora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5069" y="3520517"/>
            <a:ext cx="2433207"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741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706"/>
            <a:ext cx="4006623" cy="400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4783" y="4112772"/>
            <a:ext cx="4093029" cy="272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638" y="74762"/>
            <a:ext cx="3853543" cy="385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4130324"/>
            <a:ext cx="3790949" cy="252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832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err="1" smtClean="0">
                <a:solidFill>
                  <a:schemeClr val="tx1"/>
                </a:solidFill>
              </a:rPr>
              <a:t>Desmos</a:t>
            </a:r>
            <a:endParaRPr lang="en-US" sz="2400" dirty="0">
              <a:solidFill>
                <a:schemeClr val="tx1"/>
              </a:solidFill>
            </a:endParaRPr>
          </a:p>
          <a:p>
            <a:r>
              <a:rPr lang="en-US" sz="2400" dirty="0" smtClean="0">
                <a:solidFill>
                  <a:schemeClr val="tx1"/>
                </a:solidFill>
              </a:rPr>
              <a:t>Audio Graphing Calculator</a:t>
            </a:r>
            <a:endParaRPr lang="en-US" sz="24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99" y="3285445"/>
            <a:ext cx="4445391" cy="279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4" y="3285445"/>
            <a:ext cx="4460875"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D:\office data\Office Admin\Stationery\LOGOS\XRCVC Logos\XRCVC Ora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296375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&amp; Lab work: Use of touch, Sound, Smell</a:t>
            </a:r>
            <a:endParaRPr lang="en-US" dirty="0"/>
          </a:p>
        </p:txBody>
      </p:sp>
      <p:sp>
        <p:nvSpPr>
          <p:cNvPr id="3" name="Content Placeholder 2"/>
          <p:cNvSpPr>
            <a:spLocks noGrp="1"/>
          </p:cNvSpPr>
          <p:nvPr>
            <p:ph idx="1"/>
          </p:nvPr>
        </p:nvSpPr>
        <p:spPr>
          <a:xfrm>
            <a:off x="623799" y="1863409"/>
            <a:ext cx="8596668" cy="3880773"/>
          </a:xfrm>
        </p:spPr>
        <p:txBody>
          <a:bodyPr/>
          <a:lstStyle/>
          <a:p>
            <a:r>
              <a:rPr lang="en-US" dirty="0" smtClean="0"/>
              <a:t>White Cane/Smart Cane to move around</a:t>
            </a:r>
          </a:p>
          <a:p>
            <a:r>
              <a:rPr lang="en-US" dirty="0" smtClean="0"/>
              <a:t>Work Station: Definition of work space, trays, boxes </a:t>
            </a:r>
            <a:r>
              <a:rPr lang="en-US" dirty="0" err="1" smtClean="0"/>
              <a:t>etc</a:t>
            </a:r>
            <a:endParaRPr lang="en-US" dirty="0" smtClean="0"/>
          </a:p>
          <a:p>
            <a:r>
              <a:rPr lang="en-US" dirty="0"/>
              <a:t>Identification of Materials &amp; Solutions: Tactile Labels, Audio Labels, Markings, Different Shaped Containers, Use of Spoon instead of spatula</a:t>
            </a:r>
          </a:p>
          <a:p>
            <a:pPr marL="0" indent="0">
              <a:buNone/>
            </a:pP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87" y="3320869"/>
            <a:ext cx="4428646" cy="297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977" y="3270068"/>
            <a:ext cx="4620164" cy="30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D:\office data\Office Admin\Stationery\LOGOS\XRCVC Logos\XRCVC Ora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2802611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1832929"/>
            <a:ext cx="8596668" cy="3880773"/>
          </a:xfrm>
        </p:spPr>
        <p:txBody>
          <a:bodyPr/>
          <a:lstStyle/>
          <a:p>
            <a:r>
              <a:rPr lang="en-US" dirty="0" smtClean="0"/>
              <a:t>Tactile </a:t>
            </a:r>
            <a:r>
              <a:rPr lang="en-US" dirty="0"/>
              <a:t>measuring instruments – Fixed volume </a:t>
            </a:r>
            <a:r>
              <a:rPr lang="en-US" dirty="0" smtClean="0"/>
              <a:t>Pipettes, </a:t>
            </a:r>
            <a:r>
              <a:rPr lang="en-US" dirty="0"/>
              <a:t>tactile markings on spring balance</a:t>
            </a:r>
          </a:p>
          <a:p>
            <a:r>
              <a:rPr lang="en-US" dirty="0"/>
              <a:t>Use and Study of Specimens – </a:t>
            </a:r>
            <a:r>
              <a:rPr lang="en-US" dirty="0">
                <a:solidFill>
                  <a:schemeClr val="tx2"/>
                </a:solidFill>
              </a:rPr>
              <a:t>Slide guide</a:t>
            </a:r>
            <a:r>
              <a:rPr lang="en-US" dirty="0"/>
              <a:t>, Tactile diagrams, Models, Enlarged images of microscopic slides</a:t>
            </a:r>
          </a:p>
          <a:p>
            <a:r>
              <a:rPr lang="en-US" dirty="0"/>
              <a:t>Journal work – same method as reading and writing shown </a:t>
            </a:r>
            <a:r>
              <a:rPr lang="en-US" dirty="0" smtClean="0"/>
              <a:t>above</a:t>
            </a:r>
          </a:p>
          <a:p>
            <a:pPr marL="0" indent="0">
              <a:buNone/>
            </a:pP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679" y="3542117"/>
            <a:ext cx="2990623" cy="283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14852" y="3370126"/>
            <a:ext cx="1629754" cy="315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63" y="3522270"/>
            <a:ext cx="1715861" cy="285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D:\office data\Office Admin\Stationery\LOGOS\XRCVC Logos\XRCVC Oran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873403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434" y="1962150"/>
            <a:ext cx="8596668" cy="1320800"/>
          </a:xfrm>
        </p:spPr>
        <p:txBody>
          <a:bodyPr>
            <a:normAutofit fontScale="90000"/>
          </a:bodyPr>
          <a:lstStyle/>
          <a:p>
            <a:pPr algn="ctr"/>
            <a:r>
              <a:rPr lang="en-US" dirty="0"/>
              <a:t>SCIENCE – STUDY OF THE VISIBLE OR </a:t>
            </a:r>
            <a:r>
              <a:rPr lang="en-US" dirty="0" smtClean="0"/>
              <a:t>INVISIBLE?</a:t>
            </a:r>
            <a:br>
              <a:rPr lang="en-US" dirty="0" smtClean="0"/>
            </a:br>
            <a:r>
              <a:rPr lang="en-US" dirty="0"/>
              <a:t/>
            </a:r>
            <a:br>
              <a:rPr lang="en-US" dirty="0"/>
            </a:br>
            <a:r>
              <a:rPr lang="en-US" dirty="0" smtClean="0"/>
              <a:t>IS </a:t>
            </a:r>
            <a:r>
              <a:rPr lang="en-US" dirty="0"/>
              <a:t>SIGHT INTEGRAL TO STUDYING STEM?</a:t>
            </a:r>
            <a:br>
              <a:rPr lang="en-US" dirty="0"/>
            </a:br>
            <a:endParaRPr lang="en-US" dirty="0"/>
          </a:p>
        </p:txBody>
      </p:sp>
      <p:pic>
        <p:nvPicPr>
          <p:cNvPr id="3" name="Picture 2" descr="D:\office data\Office Admin\Stationery\LOGOS\XRCVC Logos\XRCVC O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3650256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Element that cant be substituted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marL="0" indent="0" algn="ctr">
              <a:buNone/>
            </a:pPr>
            <a:r>
              <a:rPr lang="en-US" sz="2400" dirty="0" smtClean="0"/>
              <a:t>Lab Assistant as AI reader of Visual Element</a:t>
            </a:r>
          </a:p>
          <a:p>
            <a:pPr marL="0" indent="0" algn="ctr">
              <a:buNone/>
            </a:pPr>
            <a:r>
              <a:rPr lang="en-US" sz="2400" dirty="0" smtClean="0"/>
              <a:t>Scope for Technology Innovations to make Lab environment Accessible for all</a:t>
            </a:r>
          </a:p>
          <a:p>
            <a:pPr marL="0" indent="0">
              <a:buNone/>
            </a:pPr>
            <a:endParaRPr lang="en-US" dirty="0"/>
          </a:p>
        </p:txBody>
      </p:sp>
      <p:pic>
        <p:nvPicPr>
          <p:cNvPr id="4" name="Picture 2" descr="D:\office data\Office Admin\Stationery\LOGOS\XRCVC Logos\XRCVC O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185889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research teams operate?			</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Do all researchers do hands on work?</a:t>
            </a:r>
          </a:p>
          <a:p>
            <a:r>
              <a:rPr lang="en-US" dirty="0" smtClean="0"/>
              <a:t>Do you need to be doing something in its minutest point to be able to guide knowledge in the field of study?</a:t>
            </a:r>
            <a:endParaRPr lang="en-US" dirty="0"/>
          </a:p>
        </p:txBody>
      </p:sp>
      <p:pic>
        <p:nvPicPr>
          <p:cNvPr id="4" name="Picture 2" descr="D:\office data\Office Admin\Stationery\LOGOS\XRCVC Logos\XRCVC O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3840613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4" y="693739"/>
            <a:ext cx="8596668" cy="5392736"/>
          </a:xfrm>
        </p:spPr>
        <p:txBody>
          <a:bodyPr>
            <a:noAutofit/>
          </a:bodyPr>
          <a:lstStyle/>
          <a:p>
            <a:r>
              <a:rPr lang="en-US" sz="1200" b="1" dirty="0"/>
              <a:t>François Huber (July 2, 1750 – December 22, 1831), </a:t>
            </a:r>
            <a:r>
              <a:rPr lang="en-US" sz="1200" b="1" dirty="0" smtClean="0"/>
              <a:t>Swiss</a:t>
            </a:r>
            <a:r>
              <a:rPr lang="en-US" sz="1200" b="1" dirty="0"/>
              <a:t> entomologist who specialized in honey bees</a:t>
            </a:r>
            <a:r>
              <a:rPr lang="en-US" sz="1200" dirty="0"/>
              <a:t>. His pioneering work was recognized all across Europe and based on thorough observation with the help of several assistants due to his blindness.</a:t>
            </a:r>
          </a:p>
          <a:p>
            <a:r>
              <a:rPr lang="en-US" sz="1200" b="1" dirty="0"/>
              <a:t>Jacob </a:t>
            </a:r>
            <a:r>
              <a:rPr lang="en-US" sz="1200" b="1" dirty="0" err="1"/>
              <a:t>Bolotin</a:t>
            </a:r>
            <a:r>
              <a:rPr lang="en-US" sz="1200" b="1" dirty="0"/>
              <a:t> (January 3, 1888 – April 1, 1924) was the world's first totally blind physician. </a:t>
            </a:r>
            <a:r>
              <a:rPr lang="en-US" sz="1200" dirty="0" smtClean="0"/>
              <a:t>Chicago </a:t>
            </a:r>
            <a:r>
              <a:rPr lang="en-US" sz="1200" dirty="0"/>
              <a:t>Medical School, graduated with honors at 24, and became the world's first totally blind physician fully licensed to practice medicine. He was particularly recognized for his expertise on diseases of the heart and lungs. </a:t>
            </a:r>
            <a:endParaRPr lang="en-US" sz="1200" dirty="0" smtClean="0"/>
          </a:p>
          <a:p>
            <a:r>
              <a:rPr lang="en-US" sz="1200" b="1" dirty="0" smtClean="0"/>
              <a:t>Abraham </a:t>
            </a:r>
            <a:r>
              <a:rPr lang="en-US" sz="1200" b="1" dirty="0"/>
              <a:t>Nemeth (October 16, 1918 – October 2, </a:t>
            </a:r>
            <a:r>
              <a:rPr lang="en-US" sz="1200" b="1" dirty="0" smtClean="0"/>
              <a:t>2013</a:t>
            </a:r>
            <a:r>
              <a:rPr lang="en-US" sz="1200" dirty="0"/>
              <a:t> </a:t>
            </a:r>
            <a:r>
              <a:rPr lang="en-US" sz="1200" b="1" dirty="0"/>
              <a:t>American mathematician and inventor</a:t>
            </a:r>
            <a:r>
              <a:rPr lang="en-US" sz="1200" dirty="0"/>
              <a:t>. He was Professor of Mathematics at the University of Detroit Mercy in Detroit, Michigan. </a:t>
            </a:r>
            <a:r>
              <a:rPr lang="en-US" sz="1200" dirty="0" smtClean="0"/>
              <a:t>Inventor of Nemeth Braille Code</a:t>
            </a:r>
            <a:endParaRPr lang="en-US" sz="1200" dirty="0"/>
          </a:p>
          <a:p>
            <a:r>
              <a:rPr lang="en-US" sz="1200" b="1" dirty="0" err="1" smtClean="0"/>
              <a:t>Dr</a:t>
            </a:r>
            <a:r>
              <a:rPr lang="en-US" sz="1200" b="1" dirty="0" smtClean="0"/>
              <a:t> </a:t>
            </a:r>
            <a:r>
              <a:rPr lang="en-US" sz="1200" b="1" dirty="0" err="1"/>
              <a:t>Geerat</a:t>
            </a:r>
            <a:r>
              <a:rPr lang="en-US" sz="1200" b="1" dirty="0"/>
              <a:t> </a:t>
            </a:r>
            <a:r>
              <a:rPr lang="en-US" sz="1200" b="1" dirty="0" err="1"/>
              <a:t>Veremji</a:t>
            </a:r>
            <a:r>
              <a:rPr lang="en-US" sz="1200" b="1" dirty="0"/>
              <a:t>- </a:t>
            </a:r>
            <a:r>
              <a:rPr lang="en-US" sz="1200" b="1" dirty="0" smtClean="0"/>
              <a:t>Marine </a:t>
            </a:r>
            <a:r>
              <a:rPr lang="en-US" sz="1200" b="1" dirty="0"/>
              <a:t>Biologists, McArthur Fellow</a:t>
            </a:r>
            <a:r>
              <a:rPr lang="en-US" sz="1200" dirty="0"/>
              <a:t>, </a:t>
            </a:r>
            <a:r>
              <a:rPr lang="en-US" sz="1200" dirty="0" smtClean="0"/>
              <a:t>Currently a Distinguished </a:t>
            </a:r>
            <a:r>
              <a:rPr lang="en-US" sz="1200" dirty="0"/>
              <a:t>Prof at University of UC Davis Expertise in study of Shells with extensive field work across the globe</a:t>
            </a:r>
            <a:r>
              <a:rPr lang="en-US" sz="1200" dirty="0" smtClean="0"/>
              <a:t>. – </a:t>
            </a:r>
            <a:r>
              <a:rPr lang="en-US" sz="1200" b="1" i="1" dirty="0" smtClean="0"/>
              <a:t>His use of touch enabled him study shell patterns otherwise invisible to the naked eye</a:t>
            </a:r>
          </a:p>
          <a:p>
            <a:r>
              <a:rPr lang="en-US" sz="1200" b="1" i="1" dirty="0"/>
              <a:t>Wanda Diaz </a:t>
            </a:r>
            <a:r>
              <a:rPr lang="en-US" sz="1200" b="1" i="1" dirty="0" smtClean="0"/>
              <a:t>Merced, Astronomer </a:t>
            </a:r>
            <a:r>
              <a:rPr lang="en-US" sz="1200" dirty="0" smtClean="0"/>
              <a:t>– Currently working with </a:t>
            </a:r>
            <a:r>
              <a:rPr lang="en-US" sz="1200" dirty="0"/>
              <a:t> </a:t>
            </a:r>
            <a:r>
              <a:rPr lang="en-US" sz="1200" dirty="0" smtClean="0"/>
              <a:t>South African Astronomical Observatory</a:t>
            </a:r>
            <a:r>
              <a:rPr lang="en-US" sz="1200" b="1" dirty="0" smtClean="0">
                <a:solidFill>
                  <a:schemeClr val="tx1"/>
                </a:solidFill>
              </a:rPr>
              <a:t>. Use of Sound to study Visual Data- </a:t>
            </a:r>
            <a:r>
              <a:rPr lang="en-US" sz="1200" b="1" dirty="0" err="1" smtClean="0">
                <a:solidFill>
                  <a:schemeClr val="tx1"/>
                </a:solidFill>
              </a:rPr>
              <a:t>Sonification</a:t>
            </a:r>
            <a:r>
              <a:rPr lang="en-US" sz="1200" b="1" dirty="0" smtClean="0">
                <a:solidFill>
                  <a:schemeClr val="tx1"/>
                </a:solidFill>
              </a:rPr>
              <a:t> - </a:t>
            </a:r>
            <a:r>
              <a:rPr lang="en-US" sz="1200" dirty="0"/>
              <a:t> </a:t>
            </a:r>
            <a:r>
              <a:rPr lang="en-US" sz="1200" b="1" i="1" dirty="0" smtClean="0"/>
              <a:t>Use of sound to examine </a:t>
            </a:r>
            <a:r>
              <a:rPr lang="en-US" sz="1200" b="1" i="1" dirty="0"/>
              <a:t>the extremely strong low-frequency regions or bass line, </a:t>
            </a:r>
            <a:r>
              <a:rPr lang="en-US" sz="1200" b="1" i="1" dirty="0" smtClean="0"/>
              <a:t>, they </a:t>
            </a:r>
            <a:r>
              <a:rPr lang="en-US" sz="1200" b="1" i="1" dirty="0"/>
              <a:t>noted resonances characteristic of electrically charged gases like the solar </a:t>
            </a:r>
            <a:r>
              <a:rPr lang="en-US" sz="1200" b="1" i="1" dirty="0" smtClean="0"/>
              <a:t>wind</a:t>
            </a:r>
          </a:p>
          <a:p>
            <a:r>
              <a:rPr lang="en-US" sz="1200" b="1" i="1" dirty="0"/>
              <a:t>Kent </a:t>
            </a:r>
            <a:r>
              <a:rPr lang="en-US" sz="1200" b="1" i="1" dirty="0" smtClean="0"/>
              <a:t>Cullers, Optical Physicist, </a:t>
            </a:r>
            <a:r>
              <a:rPr lang="en-US" sz="1200" b="1" i="1" dirty="0"/>
              <a:t>Since 1985 Cullers has led </a:t>
            </a:r>
            <a:r>
              <a:rPr lang="en-US" sz="1200" b="1" i="1" dirty="0" smtClean="0"/>
              <a:t>Search </a:t>
            </a:r>
            <a:r>
              <a:rPr lang="en-US" sz="1200" b="1" i="1" dirty="0"/>
              <a:t>for Extraterrestrial Intelligence Institute (SETI) in Mountain View, </a:t>
            </a:r>
            <a:r>
              <a:rPr lang="en-US" sz="1200" b="1" i="1" dirty="0" smtClean="0"/>
              <a:t>California, Targeted </a:t>
            </a:r>
            <a:r>
              <a:rPr lang="en-US" sz="1200" b="1" i="1" dirty="0"/>
              <a:t>Search Signal Detection team, where he develops, evaluates, and implements complex algorithms that allow scientists to sift through radio signals originating from distant star systems</a:t>
            </a:r>
            <a:r>
              <a:rPr lang="en-US" sz="1200" dirty="0"/>
              <a:t>. </a:t>
            </a:r>
            <a:r>
              <a:rPr lang="en-US" sz="1200" dirty="0" smtClean="0"/>
              <a:t>Cullers </a:t>
            </a:r>
            <a:r>
              <a:rPr lang="en-US" sz="1200" dirty="0"/>
              <a:t>is also a leader in the rarified field of envisioning and designing advanced radio telescopes that scan wider and wider swaths of the skies</a:t>
            </a:r>
            <a:endParaRPr lang="en-US" sz="1200" b="1" i="1" dirty="0" smtClean="0"/>
          </a:p>
          <a:p>
            <a:r>
              <a:rPr lang="en-US" sz="1200" b="1" dirty="0" smtClean="0"/>
              <a:t>Mr. </a:t>
            </a:r>
            <a:r>
              <a:rPr lang="en-US" sz="1200" b="1" dirty="0" err="1" smtClean="0"/>
              <a:t>Kartik</a:t>
            </a:r>
            <a:r>
              <a:rPr lang="en-US" sz="1200" b="1" dirty="0" smtClean="0"/>
              <a:t> </a:t>
            </a:r>
            <a:r>
              <a:rPr lang="en-US" sz="1200" b="1" dirty="0" err="1" smtClean="0"/>
              <a:t>Swahney</a:t>
            </a:r>
            <a:r>
              <a:rPr lang="en-US" sz="1200" b="1" dirty="0"/>
              <a:t>-</a:t>
            </a:r>
            <a:r>
              <a:rPr lang="en-US" sz="1200" b="1" dirty="0" smtClean="0"/>
              <a:t> Computer Scientist</a:t>
            </a:r>
            <a:r>
              <a:rPr lang="en-US" sz="1200" dirty="0" smtClean="0"/>
              <a:t>- Currently working with Microsoft</a:t>
            </a:r>
          </a:p>
          <a:p>
            <a:r>
              <a:rPr lang="en-US" sz="1200" b="1" dirty="0" smtClean="0"/>
              <a:t>Ms. </a:t>
            </a:r>
            <a:r>
              <a:rPr lang="en-US" sz="1200" b="1" dirty="0" err="1" smtClean="0"/>
              <a:t>Kritika</a:t>
            </a:r>
            <a:r>
              <a:rPr lang="en-US" sz="1200" b="1" dirty="0" smtClean="0"/>
              <a:t> </a:t>
            </a:r>
            <a:r>
              <a:rPr lang="en-US" sz="1200" b="1" dirty="0" err="1" smtClean="0"/>
              <a:t>Purohit</a:t>
            </a:r>
            <a:r>
              <a:rPr lang="en-US" sz="1200" b="1" dirty="0" smtClean="0"/>
              <a:t> – Physiotherapist</a:t>
            </a:r>
            <a:r>
              <a:rPr lang="en-US" sz="1200" dirty="0" smtClean="0"/>
              <a:t>, Currently having her private practices in </a:t>
            </a:r>
            <a:r>
              <a:rPr lang="en-US" sz="1200" dirty="0" err="1" smtClean="0"/>
              <a:t>Virar</a:t>
            </a:r>
            <a:endParaRPr lang="en-US" sz="1200" dirty="0"/>
          </a:p>
          <a:p>
            <a:pPr marL="0" indent="0">
              <a:buNone/>
            </a:pPr>
            <a:endParaRPr lang="en-US" sz="1200" dirty="0">
              <a:latin typeface="+mj-lt"/>
            </a:endParaRPr>
          </a:p>
          <a:p>
            <a:endParaRPr lang="en-US" sz="1200" dirty="0">
              <a:latin typeface="+mj-lt"/>
            </a:endParaRPr>
          </a:p>
        </p:txBody>
      </p:sp>
      <p:pic>
        <p:nvPicPr>
          <p:cNvPr id="4" name="Picture 2" descr="D:\office data\Office Admin\Stationery\LOGOS\XRCVC Logos\XRCVC O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2625514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23901"/>
            <a:ext cx="8596668" cy="5317462"/>
          </a:xfrm>
        </p:spPr>
        <p:txBody>
          <a:bodyPr/>
          <a:lstStyle/>
          <a:p>
            <a:endParaRPr lang="en-US" dirty="0" smtClean="0"/>
          </a:p>
          <a:p>
            <a:r>
              <a:rPr lang="en-US" dirty="0" smtClean="0"/>
              <a:t>Scientific temper &amp; Capacity are a matter of the intellect</a:t>
            </a:r>
          </a:p>
          <a:p>
            <a:r>
              <a:rPr lang="en-US" dirty="0" smtClean="0"/>
              <a:t>What does Physical Disability have to do with their pursuit?</a:t>
            </a:r>
          </a:p>
          <a:p>
            <a:r>
              <a:rPr lang="en-US" dirty="0" smtClean="0"/>
              <a:t>We have never insisted on only right or left handed writing.</a:t>
            </a:r>
          </a:p>
          <a:p>
            <a:r>
              <a:rPr lang="en-US" dirty="0" smtClean="0"/>
              <a:t>So why insist on science being done only through sight?</a:t>
            </a:r>
          </a:p>
          <a:p>
            <a:r>
              <a:rPr lang="en-US" dirty="0" smtClean="0"/>
              <a:t>As Scientists the more data types we can build, the more chance we give to invention and discoveries.</a:t>
            </a:r>
          </a:p>
          <a:p>
            <a:r>
              <a:rPr lang="en-US" dirty="0" smtClean="0"/>
              <a:t>Then why fear alternate data sets if we want to discover new things? </a:t>
            </a:r>
            <a:endParaRPr lang="en-US" dirty="0"/>
          </a:p>
          <a:p>
            <a:r>
              <a:rPr lang="en-US" dirty="0" smtClean="0"/>
              <a:t>Why let our biases stand in the way of individual careers or great scientific discoveries?</a:t>
            </a:r>
          </a:p>
          <a:p>
            <a:pPr marL="0" indent="0">
              <a:buNone/>
            </a:pPr>
            <a:endParaRPr lang="en-US" dirty="0"/>
          </a:p>
          <a:p>
            <a:pPr marL="0" indent="0" algn="ctr">
              <a:buNone/>
            </a:pPr>
            <a:r>
              <a:rPr lang="en-US" dirty="0" smtClean="0"/>
              <a:t>INCLUSION IS NOT ONLY ABOUT CREATING ACCESS BUT ALSO THE PATH TO GREATER </a:t>
            </a:r>
            <a:r>
              <a:rPr lang="en-US" dirty="0" smtClean="0"/>
              <a:t>SCIENTIFIC </a:t>
            </a:r>
            <a:r>
              <a:rPr lang="en-US" dirty="0" smtClean="0"/>
              <a:t>KNOWLEDGE- JOIN US IN THIS JOURNEY</a:t>
            </a:r>
            <a:endParaRPr lang="en-US" dirty="0"/>
          </a:p>
        </p:txBody>
      </p:sp>
      <p:pic>
        <p:nvPicPr>
          <p:cNvPr id="4" name="Picture 2" descr="D:\office data\Office Admin\Stationery\LOGOS\XRCVC Logos\XRCVC O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387947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Hoby</a:t>
            </a:r>
            <a:r>
              <a:rPr lang="en-US" dirty="0"/>
              <a:t> </a:t>
            </a:r>
            <a:r>
              <a:rPr lang="en-US" dirty="0" err="1"/>
              <a:t>Wedler</a:t>
            </a:r>
            <a:r>
              <a:rPr lang="en-US" dirty="0"/>
              <a:t> –PhD, Chemist, UC Davis University</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t>
            </a:r>
            <a:r>
              <a:rPr lang="en-US" dirty="0"/>
              <a:t>I hear what you're saying about chemistry being a visual science, but who can see atoms </a:t>
            </a:r>
            <a:r>
              <a:rPr lang="en-US" dirty="0" smtClean="0"/>
              <a:t>anyway.</a:t>
            </a:r>
          </a:p>
          <a:p>
            <a:pPr marL="0" indent="0">
              <a:buNone/>
            </a:pPr>
            <a:r>
              <a:rPr lang="en-US" dirty="0" smtClean="0"/>
              <a:t>Chemistry </a:t>
            </a:r>
            <a:r>
              <a:rPr lang="en-US" dirty="0"/>
              <a:t>is really something that happens in our mind and yet, when we're working in the lab, maybe we need to see a color change to know that something happened, but that's something an assistant can tell me about. </a:t>
            </a:r>
            <a:endParaRPr lang="en-US" dirty="0" smtClean="0"/>
          </a:p>
          <a:p>
            <a:pPr marL="0" indent="0">
              <a:buNone/>
            </a:pPr>
            <a:r>
              <a:rPr lang="en-US" dirty="0" smtClean="0"/>
              <a:t>I </a:t>
            </a:r>
            <a:r>
              <a:rPr lang="en-US" dirty="0"/>
              <a:t>don't need necessarily to be able to see to think about and understand science and understand chemistry”.</a:t>
            </a:r>
          </a:p>
          <a:p>
            <a:pPr marL="0" indent="0">
              <a:buNone/>
            </a:pPr>
            <a:endParaRPr lang="en-US" dirty="0"/>
          </a:p>
        </p:txBody>
      </p:sp>
      <p:pic>
        <p:nvPicPr>
          <p:cNvPr id="4" name="Picture 2" descr="D:\office data\Office Admin\Stationery\LOGOS\XRCVC Logos\XRCVC O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3771372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84" y="2524125"/>
            <a:ext cx="8596668" cy="1320800"/>
          </a:xfrm>
        </p:spPr>
        <p:txBody>
          <a:bodyPr/>
          <a:lstStyle/>
          <a:p>
            <a:pPr marL="36576" indent="0" algn="ctr"/>
            <a:r>
              <a:rPr lang="en-US" dirty="0" smtClean="0"/>
              <a:t>Understanding Blindness and Low vision</a:t>
            </a:r>
            <a:br>
              <a:rPr lang="en-US" dirty="0" smtClean="0"/>
            </a:br>
            <a:endParaRPr lang="en-US" dirty="0"/>
          </a:p>
        </p:txBody>
      </p:sp>
      <p:pic>
        <p:nvPicPr>
          <p:cNvPr id="3" name="Picture 2" descr="D:\office data\Office Admin\Stationery\LOGOS\XRCVC Logos\XRCVC O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4242272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059" y="2581275"/>
            <a:ext cx="8596668" cy="1320800"/>
          </a:xfrm>
        </p:spPr>
        <p:txBody>
          <a:bodyPr/>
          <a:lstStyle/>
          <a:p>
            <a:pPr algn="ctr"/>
            <a:r>
              <a:rPr lang="en-US" dirty="0" smtClean="0">
                <a:solidFill>
                  <a:schemeClr val="bg1"/>
                </a:solidFill>
              </a:rPr>
              <a:t>Hello, How Are you?</a:t>
            </a:r>
            <a:endParaRPr lang="en-US" dirty="0">
              <a:solidFill>
                <a:schemeClr val="bg1"/>
              </a:solidFill>
            </a:endParaRPr>
          </a:p>
        </p:txBody>
      </p:sp>
    </p:spTree>
    <p:extLst>
      <p:ext uri="{BB962C8B-B14F-4D97-AF65-F5344CB8AC3E}">
        <p14:creationId xmlns:p14="http://schemas.microsoft.com/office/powerpoint/2010/main" val="935945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059" y="2581275"/>
            <a:ext cx="8596668" cy="1320800"/>
          </a:xfrm>
        </p:spPr>
        <p:txBody>
          <a:bodyPr/>
          <a:lstStyle/>
          <a:p>
            <a:pPr algn="ctr"/>
            <a:r>
              <a:rPr lang="en-US" dirty="0" smtClean="0"/>
              <a:t>Hello, How Are you?</a:t>
            </a:r>
            <a:endParaRPr lang="en-US" dirty="0"/>
          </a:p>
        </p:txBody>
      </p:sp>
    </p:spTree>
    <p:extLst>
      <p:ext uri="{BB962C8B-B14F-4D97-AF65-F5344CB8AC3E}">
        <p14:creationId xmlns:p14="http://schemas.microsoft.com/office/powerpoint/2010/main" val="193372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434" y="1693864"/>
            <a:ext cx="8596668" cy="3880773"/>
          </a:xfrm>
        </p:spPr>
        <p:txBody>
          <a:bodyPr/>
          <a:lstStyle/>
          <a:p>
            <a:r>
              <a:rPr lang="en-US" sz="3200" dirty="0"/>
              <a:t>Is it impossible?</a:t>
            </a:r>
          </a:p>
          <a:p>
            <a:r>
              <a:rPr lang="en-US" sz="3200" dirty="0"/>
              <a:t>Possible?</a:t>
            </a:r>
          </a:p>
          <a:p>
            <a:r>
              <a:rPr lang="en-US" sz="3200" dirty="0"/>
              <a:t>Difficult?</a:t>
            </a:r>
          </a:p>
          <a:p>
            <a:r>
              <a:rPr lang="en-US" sz="3200" dirty="0"/>
              <a:t>What Changes?</a:t>
            </a:r>
          </a:p>
          <a:p>
            <a:r>
              <a:rPr lang="en-US" sz="3200" dirty="0"/>
              <a:t>Are all of them the same?</a:t>
            </a:r>
          </a:p>
          <a:p>
            <a:r>
              <a:rPr lang="en-US" sz="3200" dirty="0"/>
              <a:t>Range of Conditions</a:t>
            </a:r>
          </a:p>
          <a:p>
            <a:pPr marL="0" indent="0">
              <a:buNone/>
            </a:pPr>
            <a:endParaRPr lang="en-US" dirty="0"/>
          </a:p>
        </p:txBody>
      </p:sp>
      <p:pic>
        <p:nvPicPr>
          <p:cNvPr id="4" name="Picture 2" descr="D:\office data\Office Admin\Stationery\LOGOS\XRCVC Logos\XRCVC O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148987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9E966E-C0FC-4498-A2A0-6F6EBD358CF0}"/>
              </a:ext>
            </a:extLst>
          </p:cNvPr>
          <p:cNvSpPr>
            <a:spLocks noGrp="1"/>
          </p:cNvSpPr>
          <p:nvPr>
            <p:ph type="ctrTitle"/>
          </p:nvPr>
        </p:nvSpPr>
        <p:spPr>
          <a:xfrm>
            <a:off x="737188" y="2381680"/>
            <a:ext cx="9144000" cy="1765004"/>
          </a:xfrm>
        </p:spPr>
        <p:txBody>
          <a:bodyPr>
            <a:normAutofit/>
          </a:bodyPr>
          <a:lstStyle/>
          <a:p>
            <a:pPr algn="ctr"/>
            <a:r>
              <a:rPr lang="en-US" sz="4800" b="1" dirty="0" smtClean="0"/>
              <a:t>Understanding The world of Blind and Low vision</a:t>
            </a:r>
            <a:endParaRPr lang="en-IN" sz="4800" b="1" dirty="0"/>
          </a:p>
        </p:txBody>
      </p:sp>
      <p:pic>
        <p:nvPicPr>
          <p:cNvPr id="3" name="Picture 2" descr="D:\office data\Office Admin\Stationery\LOGOS\XRCVC Logos\XRCVC O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46962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Principles to Navigate</a:t>
            </a:r>
            <a:endParaRPr lang="en-IN" dirty="0"/>
          </a:p>
        </p:txBody>
      </p:sp>
      <p:sp>
        <p:nvSpPr>
          <p:cNvPr id="3" name="Content Placeholder 2"/>
          <p:cNvSpPr>
            <a:spLocks noGrp="1"/>
          </p:cNvSpPr>
          <p:nvPr>
            <p:ph sz="quarter" idx="1"/>
          </p:nvPr>
        </p:nvSpPr>
        <p:spPr/>
        <p:txBody>
          <a:bodyPr/>
          <a:lstStyle/>
          <a:p>
            <a:endParaRPr lang="en-US" dirty="0" smtClean="0"/>
          </a:p>
          <a:p>
            <a:endParaRPr lang="en-US" dirty="0"/>
          </a:p>
          <a:p>
            <a:r>
              <a:rPr lang="en-US" sz="3600" dirty="0" smtClean="0"/>
              <a:t>Sensory Substitution</a:t>
            </a:r>
          </a:p>
          <a:p>
            <a:r>
              <a:rPr lang="en-US" sz="3600" dirty="0" smtClean="0"/>
              <a:t>Multi Sensory Approach</a:t>
            </a:r>
            <a:endParaRPr lang="en-IN" sz="3600" dirty="0"/>
          </a:p>
        </p:txBody>
      </p:sp>
      <p:pic>
        <p:nvPicPr>
          <p:cNvPr id="4" name="Picture 2" descr="D:\office data\Office Admin\Stationery\LOGOS\XRCVC Logos\XRCVC O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6" y="6434911"/>
            <a:ext cx="955140" cy="384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90116" y="6473367"/>
            <a:ext cx="6105525" cy="307777"/>
          </a:xfrm>
          <a:prstGeom prst="rect">
            <a:avLst/>
          </a:prstGeom>
          <a:noFill/>
        </p:spPr>
        <p:txBody>
          <a:bodyPr wrap="square" rtlCol="0">
            <a:spAutoFit/>
          </a:bodyPr>
          <a:lstStyle/>
          <a:p>
            <a:r>
              <a:rPr lang="en-US" sz="1400" i="1" dirty="0" smtClean="0"/>
              <a:t>Presented by: XRCVC, St. Xavier’s College Mumbai</a:t>
            </a:r>
            <a:endParaRPr lang="en-US" sz="1400" i="1" dirty="0"/>
          </a:p>
        </p:txBody>
      </p:sp>
    </p:spTree>
    <p:extLst>
      <p:ext uri="{BB962C8B-B14F-4D97-AF65-F5344CB8AC3E}">
        <p14:creationId xmlns:p14="http://schemas.microsoft.com/office/powerpoint/2010/main" val="4227434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2080</TotalTime>
  <Words>682</Words>
  <Application>Microsoft Office PowerPoint</Application>
  <PresentationFormat>Custom</PresentationFormat>
  <Paragraphs>94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     The Blind in STEM  - A Reality Check  Presentation By The XRCVC Team Xavier’s Resource Centre for the Visually Challenged (XRCVC),  St. Xavier’s College, Mumbai </vt:lpstr>
      <vt:lpstr>SCIENCE – STUDY OF THE VISIBLE OR INVISIBLE?  IS SIGHT INTEGRAL TO STUDYING STEM? </vt:lpstr>
      <vt:lpstr>Hoby Wedler –PhD, Chemist, UC Davis University</vt:lpstr>
      <vt:lpstr>Understanding Blindness and Low vision </vt:lpstr>
      <vt:lpstr>Hello, How Are you?</vt:lpstr>
      <vt:lpstr>Hello, How Are you?</vt:lpstr>
      <vt:lpstr>PowerPoint Presentation</vt:lpstr>
      <vt:lpstr>Understanding The world of Blind and Low vision</vt:lpstr>
      <vt:lpstr>Key Principles to Navigate</vt:lpstr>
      <vt:lpstr>Reading &amp; Writing: Braille, Screen Reader, Screen Magnifier </vt:lpstr>
      <vt:lpstr>PowerPoint Presentation</vt:lpstr>
      <vt:lpstr>How do PwD access Material?</vt:lpstr>
      <vt:lpstr>Screen Magnifiers</vt:lpstr>
      <vt:lpstr>Screen Magnifiers</vt:lpstr>
      <vt:lpstr>Visuals and Graphics: Tactile Diagrams, Graphs and Models</vt:lpstr>
      <vt:lpstr>PowerPoint Presentation</vt:lpstr>
      <vt:lpstr>PowerPoint Presentation</vt:lpstr>
      <vt:lpstr>Movement &amp; Lab work: Use of touch, Sound, Smell</vt:lpstr>
      <vt:lpstr>PowerPoint Presentation</vt:lpstr>
      <vt:lpstr>Visual Element that cant be substituted    </vt:lpstr>
      <vt:lpstr>How Do research teams operate?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Online E- learning content Accessible</dc:title>
  <dc:creator>xrcvc</dc:creator>
  <cp:lastModifiedBy>Neha</cp:lastModifiedBy>
  <cp:revision>123</cp:revision>
  <dcterms:created xsi:type="dcterms:W3CDTF">2020-06-12T05:23:30Z</dcterms:created>
  <dcterms:modified xsi:type="dcterms:W3CDTF">2020-10-23T06:23:54Z</dcterms:modified>
</cp:coreProperties>
</file>