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92" r:id="rId1"/>
    <p:sldMasterId id="2147484153" r:id="rId2"/>
    <p:sldMasterId id="2147484211" r:id="rId3"/>
    <p:sldMasterId id="2147484223" r:id="rId4"/>
    <p:sldMasterId id="2147484241" r:id="rId5"/>
  </p:sldMasterIdLst>
  <p:notesMasterIdLst>
    <p:notesMasterId r:id="rId85"/>
  </p:notesMasterIdLst>
  <p:sldIdLst>
    <p:sldId id="466" r:id="rId6"/>
    <p:sldId id="660" r:id="rId7"/>
    <p:sldId id="611" r:id="rId8"/>
    <p:sldId id="612" r:id="rId9"/>
    <p:sldId id="613" r:id="rId10"/>
    <p:sldId id="614" r:id="rId11"/>
    <p:sldId id="658" r:id="rId12"/>
    <p:sldId id="662" r:id="rId13"/>
    <p:sldId id="507" r:id="rId14"/>
    <p:sldId id="623" r:id="rId15"/>
    <p:sldId id="574" r:id="rId16"/>
    <p:sldId id="530" r:id="rId17"/>
    <p:sldId id="531" r:id="rId18"/>
    <p:sldId id="532" r:id="rId19"/>
    <p:sldId id="626" r:id="rId20"/>
    <p:sldId id="627" r:id="rId21"/>
    <p:sldId id="628" r:id="rId22"/>
    <p:sldId id="629" r:id="rId23"/>
    <p:sldId id="630" r:id="rId24"/>
    <p:sldId id="636" r:id="rId25"/>
    <p:sldId id="637" r:id="rId26"/>
    <p:sldId id="638" r:id="rId27"/>
    <p:sldId id="642" r:id="rId28"/>
    <p:sldId id="643" r:id="rId29"/>
    <p:sldId id="656" r:id="rId30"/>
    <p:sldId id="644" r:id="rId31"/>
    <p:sldId id="647" r:id="rId32"/>
    <p:sldId id="649" r:id="rId33"/>
    <p:sldId id="663" r:id="rId34"/>
    <p:sldId id="651" r:id="rId35"/>
    <p:sldId id="652" r:id="rId36"/>
    <p:sldId id="653" r:id="rId37"/>
    <p:sldId id="661" r:id="rId38"/>
    <p:sldId id="563" r:id="rId39"/>
    <p:sldId id="565" r:id="rId40"/>
    <p:sldId id="601" r:id="rId41"/>
    <p:sldId id="575" r:id="rId42"/>
    <p:sldId id="556" r:id="rId43"/>
    <p:sldId id="524" r:id="rId44"/>
    <p:sldId id="577" r:id="rId45"/>
    <p:sldId id="539" r:id="rId46"/>
    <p:sldId id="540" r:id="rId47"/>
    <p:sldId id="568" r:id="rId48"/>
    <p:sldId id="578" r:id="rId49"/>
    <p:sldId id="580" r:id="rId50"/>
    <p:sldId id="581" r:id="rId51"/>
    <p:sldId id="582" r:id="rId52"/>
    <p:sldId id="594" r:id="rId53"/>
    <p:sldId id="538" r:id="rId54"/>
    <p:sldId id="583" r:id="rId55"/>
    <p:sldId id="584" r:id="rId56"/>
    <p:sldId id="585" r:id="rId57"/>
    <p:sldId id="586" r:id="rId58"/>
    <p:sldId id="528" r:id="rId59"/>
    <p:sldId id="400" r:id="rId60"/>
    <p:sldId id="547" r:id="rId61"/>
    <p:sldId id="550" r:id="rId62"/>
    <p:sldId id="551" r:id="rId63"/>
    <p:sldId id="525" r:id="rId64"/>
    <p:sldId id="602" r:id="rId65"/>
    <p:sldId id="542" r:id="rId66"/>
    <p:sldId id="537" r:id="rId67"/>
    <p:sldId id="519" r:id="rId68"/>
    <p:sldId id="591" r:id="rId69"/>
    <p:sldId id="664" r:id="rId70"/>
    <p:sldId id="615" r:id="rId71"/>
    <p:sldId id="616" r:id="rId72"/>
    <p:sldId id="619" r:id="rId73"/>
    <p:sldId id="552" r:id="rId74"/>
    <p:sldId id="562" r:id="rId75"/>
    <p:sldId id="553" r:id="rId76"/>
    <p:sldId id="598" r:id="rId77"/>
    <p:sldId id="566" r:id="rId78"/>
    <p:sldId id="589" r:id="rId79"/>
    <p:sldId id="622" r:id="rId80"/>
    <p:sldId id="634" r:id="rId81"/>
    <p:sldId id="610" r:id="rId82"/>
    <p:sldId id="588" r:id="rId83"/>
    <p:sldId id="569" r:id="rId84"/>
  </p:sldIdLst>
  <p:sldSz cx="12192000" cy="6858000"/>
  <p:notesSz cx="7102475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FF8B"/>
    <a:srgbClr val="EEFF4B"/>
    <a:srgbClr val="FF99FF"/>
    <a:srgbClr val="FFCCFF"/>
    <a:srgbClr val="FF99CC"/>
    <a:srgbClr val="EBFFD5"/>
    <a:srgbClr val="CCFFCC"/>
    <a:srgbClr val="99FFCC"/>
    <a:srgbClr val="99CC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37" autoAdjust="0"/>
    <p:restoredTop sz="94660"/>
  </p:normalViewPr>
  <p:slideViewPr>
    <p:cSldViewPr snapToGrid="0">
      <p:cViewPr>
        <p:scale>
          <a:sx n="72" d="100"/>
          <a:sy n="72" d="100"/>
        </p:scale>
        <p:origin x="-36" y="-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slide" Target="slides/slide79.xml"/><Relationship Id="rId89" Type="http://schemas.openxmlformats.org/officeDocument/2006/relationships/tableStyles" Target="tableStyle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7" Type="http://schemas.openxmlformats.org/officeDocument/2006/relationships/image" Target="../media/image98.wmf"/><Relationship Id="rId2" Type="http://schemas.openxmlformats.org/officeDocument/2006/relationships/image" Target="../media/image93.wmf"/><Relationship Id="rId1" Type="http://schemas.openxmlformats.org/officeDocument/2006/relationships/image" Target="../media/image92.wmf"/><Relationship Id="rId6" Type="http://schemas.openxmlformats.org/officeDocument/2006/relationships/image" Target="../media/image97.wmf"/><Relationship Id="rId5" Type="http://schemas.openxmlformats.org/officeDocument/2006/relationships/image" Target="../media/image96.wmf"/><Relationship Id="rId4" Type="http://schemas.openxmlformats.org/officeDocument/2006/relationships/image" Target="../media/image9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3" y="0"/>
            <a:ext cx="3077739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6BD00F08-7061-4448-8B75-53A7868E518C}" type="datetimeFigureOut">
              <a:rPr lang="en-GB" smtClean="0"/>
              <a:t>11/08/2020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925408"/>
            <a:ext cx="568198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8"/>
            <a:ext cx="3077739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3" y="9721108"/>
            <a:ext cx="3077739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7AB3D1DA-720D-4693-A987-B07A5AF62E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4166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957210-7F66-4993-86DA-C4808AC66EF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372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200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14A73-B9A0-4385-9E9A-34FD13BABFAA}" type="slidenum">
              <a:rPr kumimoji="0" lang="fr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CH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7692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BDA81-3FB2-49EB-95B6-9165AF10FC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0461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9046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957210-7F66-4993-86DA-C4808AC66EF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392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5723E-3624-E040-B4C2-A5844EFF9C3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63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FCC study and program</a:t>
            </a:r>
            <a:r>
              <a:rPr lang="en-GB" baseline="0" dirty="0" smtClean="0"/>
              <a:t> comprises of two accelerators: the Lepton Collider FCC-</a:t>
            </a:r>
            <a:r>
              <a:rPr lang="en-GB" baseline="0" dirty="0" err="1" smtClean="0"/>
              <a:t>ee</a:t>
            </a:r>
            <a:r>
              <a:rPr lang="en-GB" baseline="0" dirty="0" smtClean="0"/>
              <a:t> and the Hadron Collider FCC-</a:t>
            </a:r>
            <a:r>
              <a:rPr lang="en-GB" baseline="0" dirty="0" err="1" smtClean="0"/>
              <a:t>hh</a:t>
            </a:r>
            <a:r>
              <a:rPr lang="en-GB" baseline="0" dirty="0" smtClean="0"/>
              <a:t>. </a:t>
            </a:r>
          </a:p>
          <a:p>
            <a:r>
              <a:rPr lang="en-GB" baseline="0" dirty="0" smtClean="0"/>
              <a:t>The aim of this setup is devise a comprehensive, cost-effective program to maximizing the physics opportunities. </a:t>
            </a:r>
          </a:p>
          <a:p>
            <a:endParaRPr lang="en-GB" baseline="0" dirty="0"/>
          </a:p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5529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957210-7F66-4993-86DA-C4808AC66EF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877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957210-7F66-4993-86DA-C4808AC66EF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7533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57210-7F66-4993-86DA-C4808AC66EF9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0040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6884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5517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42175B-8F2A-4632-B91F-E8C1C53FD7C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051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EA3AE2-1023-2243-BBDE-C44D82F110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826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76200"/>
            <a:ext cx="103632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60BE1-CE36-8D49-89F4-2D0D4EC139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87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76200"/>
            <a:ext cx="103632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09600" y="3938591"/>
            <a:ext cx="53848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BA320-B2B8-B846-BFFB-F0BCC1CFBE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952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CCB64B-50C3-42A9-B20D-9FB9E0334FD6}" type="datetime1">
              <a:rPr lang="en-US" smtClean="0"/>
              <a:t>8/12/2020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4165600" y="6645276"/>
            <a:ext cx="3860800" cy="15239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M. Koratzinos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9347200" y="6645276"/>
            <a:ext cx="2844800" cy="21272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623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763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52400"/>
            <a:ext cx="11480800" cy="762000"/>
          </a:xfrm>
          <a:gradFill>
            <a:gsLst>
              <a:gs pos="0">
                <a:srgbClr val="EBF5FF"/>
              </a:gs>
              <a:gs pos="100000">
                <a:srgbClr val="7F96F9"/>
              </a:gs>
            </a:gsLst>
          </a:gradFill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914400"/>
            <a:ext cx="11480800" cy="5378450"/>
          </a:xfrm>
        </p:spPr>
        <p:txBody>
          <a:bodyPr/>
          <a:lstStyle>
            <a:lvl5pPr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fld id="{19C62909-2C4A-40D3-93FC-7379892BF453}" type="datetime1">
              <a:rPr lang="en-US" altLang="en-US" smtClean="0"/>
              <a:t>8/12/2020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err="1" smtClean="0"/>
            </a:lvl1pPr>
          </a:lstStyle>
          <a:p>
            <a:pPr>
              <a:defRPr/>
            </a:pPr>
            <a:r>
              <a:rPr lang="en-US" altLang="en-US" smtClean="0"/>
              <a:t>M. Koratzinos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37CEC-7426-473D-BB9A-C0489BA294D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6150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315B48-F93E-49BA-8D01-7D03C02E3C28}" type="datetime1">
              <a:rPr lang="en-US" altLang="en-US" smtClean="0"/>
              <a:t>8/12/2020</a:t>
            </a:fld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M. Koratzinos</a:t>
            </a:r>
            <a:endParaRPr lang="en-US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9453E-1DE5-426C-B922-979B5BCB3A31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43059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94346-1FF2-4258-A117-C332D1000D8D}" type="datetime1">
              <a:rPr lang="en-US" altLang="en-US" smtClean="0"/>
              <a:t>8/12/2020</a:t>
            </a:fld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M. Koratzinos</a:t>
            </a: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2F5BE-86E4-4E9A-A8FB-7367990F2C5C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99516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914400"/>
            <a:ext cx="5638800" cy="5378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914400"/>
            <a:ext cx="5638800" cy="5378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9FFEF-2795-45DB-995C-E5BDB58ED6AA}" type="datetime1">
              <a:rPr lang="en-US" altLang="en-US" smtClean="0"/>
              <a:t>8/12/2020</a:t>
            </a:fld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M. Koratzinos</a:t>
            </a: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A4C39-1342-4DBF-BA2D-862D2705C813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57512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7339DA-DE6D-4FA6-9BA9-BAAED256D7D1}" type="datetime1">
              <a:rPr lang="en-US" altLang="en-US" smtClean="0"/>
              <a:t>8/12/2020</a:t>
            </a:fld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M. Koratzinos</a:t>
            </a:r>
            <a:endParaRPr lang="en-US" alt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E0F29-8CEC-48E4-9081-B3B24D9ED4CA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120147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52400"/>
            <a:ext cx="11480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38059-2B03-4678-98DD-ADECBDC0F475}" type="datetime1">
              <a:rPr lang="en-US" altLang="en-US" smtClean="0"/>
              <a:t>8/12/2020</a:t>
            </a:fld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M. Koratzinos</a:t>
            </a:r>
            <a:endParaRPr lang="en-US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463A4-1425-4350-AC63-E9ADFA407B67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114493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108284"/>
            <a:ext cx="10058400" cy="9906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7030A0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/>
          <a:lstStyle>
            <a:lvl1pPr>
              <a:defRPr baseline="0">
                <a:latin typeface="Calibri" panose="020F0502020204030204" pitchFamily="34" charset="0"/>
              </a:defRPr>
            </a:lvl1pPr>
            <a:lvl2pPr>
              <a:defRPr baseline="0">
                <a:latin typeface="Calibri" panose="020F0502020204030204" pitchFamily="34" charset="0"/>
              </a:defRPr>
            </a:lvl2pPr>
            <a:lvl3pPr>
              <a:defRPr baseline="0">
                <a:latin typeface="Calibri" panose="020F0502020204030204" pitchFamily="34" charset="0"/>
              </a:defRPr>
            </a:lvl3pPr>
            <a:lvl4pPr>
              <a:defRPr baseline="0">
                <a:latin typeface="Calibri" panose="020F0502020204030204" pitchFamily="34" charset="0"/>
              </a:defRPr>
            </a:lvl4pPr>
            <a:lvl5pPr>
              <a:defRPr baseline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691D3-1268-BC46-A466-4FE7F8FFD0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436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CD5BD8-9B47-4742-9E3C-A60E910F77E7}" type="datetime1">
              <a:rPr lang="en-US" altLang="en-US" smtClean="0"/>
              <a:t>8/12/2020</a:t>
            </a:fld>
            <a:endParaRPr lang="en-US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M. Koratzinos</a:t>
            </a:r>
            <a:endParaRPr lang="en-US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E0678-3149-443B-8A5D-85EC3119747D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99964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9FA770-E4FD-4FD9-B3A3-EDB7C29D718B}" type="datetime1">
              <a:rPr lang="en-US" altLang="en-US" smtClean="0"/>
              <a:t>8/12/2020</a:t>
            </a:fld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M. Koratzinos</a:t>
            </a: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EB195-D2B7-4D0A-8B1C-749C5BCD3FE8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268876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 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D32FF-115A-45A9-90BD-C26B942B21C6}" type="datetime1">
              <a:rPr lang="en-US" altLang="en-US" smtClean="0"/>
              <a:t>8/12/2020</a:t>
            </a:fld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M. Koratzinos</a:t>
            </a: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1D6649-B869-482D-9FB7-E5CAAFB5D891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375903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380B5-A76F-4766-BC1B-D5060AFB9355}" type="datetime1">
              <a:rPr lang="en-US" altLang="en-US" smtClean="0"/>
              <a:t>8/12/2020</a:t>
            </a:fld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M. Koratzinos</a:t>
            </a: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5CCB8F-D0CD-49E5-88AB-A8F3F4C00268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281073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17000" y="152400"/>
            <a:ext cx="2870200" cy="61404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152400"/>
            <a:ext cx="8407400" cy="6140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8A6ED-C297-4BCA-B1BA-959EF0E9542F}" type="datetime1">
              <a:rPr lang="en-US" altLang="en-US" smtClean="0"/>
              <a:t>8/12/2020</a:t>
            </a:fld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M. Koratzinos</a:t>
            </a: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DD7CF-BEDA-4913-816E-1F120F320F8E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249822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458384" y="152400"/>
            <a:ext cx="10428816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06400" y="914401"/>
            <a:ext cx="5638800" cy="2613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48400" y="914401"/>
            <a:ext cx="5638800" cy="2613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06400" y="3679826"/>
            <a:ext cx="5638800" cy="2613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8400" y="3679826"/>
            <a:ext cx="5638800" cy="2613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20990-70C5-4C35-8374-3E24A84B635F}" type="datetime1">
              <a:rPr lang="en-US" altLang="en-US" smtClean="0"/>
              <a:t>8/12/2020</a:t>
            </a:fld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M. Koratzinos</a:t>
            </a:r>
            <a:endParaRPr lang="en-US" alt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44971-6174-4D10-B2A6-1EA49BB7016B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37401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384" y="152400"/>
            <a:ext cx="10428816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6400" y="914400"/>
            <a:ext cx="5638800" cy="5378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48400" y="914401"/>
            <a:ext cx="5638800" cy="2613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48400" y="3679826"/>
            <a:ext cx="5638800" cy="2613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F7549-B915-4AAB-A004-FBF21563237D}" type="datetime1">
              <a:rPr lang="en-US" altLang="en-US" smtClean="0"/>
              <a:t>8/12/2020</a:t>
            </a:fld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M. Koratzinos</a:t>
            </a:r>
            <a:endParaRPr lang="en-US" alt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996AA-51BA-4786-A951-9D5ECE8ABD0C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171821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M. </a:t>
            </a:r>
            <a:r>
              <a:rPr lang="en-US" dirty="0" smtClean="0"/>
              <a:t>Koratzinos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710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5A96B-27F2-4132-9B98-C44D130085D5}" type="datetime1">
              <a:rPr lang="en-US" smtClean="0"/>
              <a:t>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M. </a:t>
            </a:r>
            <a:r>
              <a:rPr lang="en-US" dirty="0" smtClean="0"/>
              <a:t>Koratzinos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784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2E8CD-8BB6-46DE-94B3-5375A184577A}" type="datetime1">
              <a:rPr lang="en-US" smtClean="0"/>
              <a:t>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44335" y="6356351"/>
            <a:ext cx="3860800" cy="365125"/>
          </a:xfrm>
        </p:spPr>
        <p:txBody>
          <a:bodyPr/>
          <a:lstStyle/>
          <a:p>
            <a:r>
              <a:rPr lang="en-US" smtClean="0"/>
              <a:t>M. Koratzinos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75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C1E8D-E12B-2A44-92F8-8DFA49472A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475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2C30-F0E2-4E7E-B58A-6639234981CB}" type="datetime1">
              <a:rPr lang="en-US" smtClean="0"/>
              <a:t>8/12/2020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Koratzinos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849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286D5-50E6-4B8D-BCCC-68333A1C0AF0}" type="datetime1">
              <a:rPr lang="en-US" smtClean="0"/>
              <a:t>8/12/2020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Koratzinos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5668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34238-9B66-4BFA-8136-D9EDF517521C}" type="datetime1">
              <a:rPr lang="en-US" smtClean="0"/>
              <a:t>8/12/2020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Koratzinos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3297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939EC-F421-4A99-9BB2-31D1C188EB43}" type="datetime1">
              <a:rPr lang="en-US" smtClean="0"/>
              <a:t>8/12/2020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Koratzinos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8863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30230-5AA2-4A09-AC74-7802F9E986DB}" type="datetime1">
              <a:rPr lang="en-US" smtClean="0"/>
              <a:t>8/12/2020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Koratzinos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73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D8C2-B713-4FB0-AEC0-7163FF5B0F7A}" type="datetime1">
              <a:rPr lang="en-US" smtClean="0"/>
              <a:t>8/12/2020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Koratzinos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7204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B51EC-B6F2-469E-8CD8-BB6C77E49FB5}" type="datetime1">
              <a:rPr lang="en-US" smtClean="0"/>
              <a:t>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Koratzinos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1301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9C06B-5026-4402-B0F3-ABF532AEBBE9}" type="datetime1">
              <a:rPr lang="en-US" smtClean="0"/>
              <a:t>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Koratzinos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6516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944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52400"/>
            <a:ext cx="11480800" cy="762000"/>
          </a:xfrm>
          <a:gradFill>
            <a:gsLst>
              <a:gs pos="0">
                <a:srgbClr val="EBF5FF"/>
              </a:gs>
              <a:gs pos="100000">
                <a:srgbClr val="7F96F9"/>
              </a:gs>
            </a:gsLst>
          </a:gradFill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fld id="{8F4FA72D-643B-4EE6-AA0D-F11D539822EE}" type="datetime1">
              <a:rPr lang="en-US" altLang="en-US" smtClean="0">
                <a:solidFill>
                  <a:srgbClr val="000000"/>
                </a:solidFill>
              </a:rPr>
              <a:t>8/12/2020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err="1" smtClean="0"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000000"/>
                </a:solidFill>
              </a:rPr>
              <a:t>M. Koratzinos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37CEC-7426-473D-BB9A-C0489BA294D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13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76200"/>
            <a:ext cx="10363200" cy="990600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78EC9-7216-6B46-83CB-A6CDF7A822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666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83BD03-413C-4F0F-B4FC-4E9C50BE97DF}" type="datetime1">
              <a:rPr lang="en-US" altLang="en-US" smtClean="0">
                <a:solidFill>
                  <a:srgbClr val="000000"/>
                </a:solidFill>
              </a:rPr>
              <a:t>8/12/2020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000000"/>
                </a:solidFill>
              </a:rPr>
              <a:t>M. Koratzinos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9453E-1DE5-426C-B922-979B5BCB3A3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en-US">
                <a:solidFill>
                  <a:srgbClr val="000000"/>
                </a:solidFill>
              </a:rPr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356443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936D4-496D-40A4-B969-8D4E3285E92A}" type="datetime1">
              <a:rPr lang="en-US" altLang="en-US" smtClean="0">
                <a:solidFill>
                  <a:srgbClr val="000000"/>
                </a:solidFill>
              </a:rPr>
              <a:t>8/12/2020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000000"/>
                </a:solidFill>
              </a:rPr>
              <a:t>M. Koratzinos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2F5BE-86E4-4E9A-A8FB-7367990F2C5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en-US">
                <a:solidFill>
                  <a:srgbClr val="000000"/>
                </a:solidFill>
              </a:rPr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290046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914400"/>
            <a:ext cx="5638800" cy="5378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914400"/>
            <a:ext cx="5638800" cy="5378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E56D1-107E-4C8C-8DB3-389D18F9510A}" type="datetime1">
              <a:rPr lang="en-US" altLang="en-US" smtClean="0">
                <a:solidFill>
                  <a:srgbClr val="000000"/>
                </a:solidFill>
              </a:rPr>
              <a:t>8/12/2020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000000"/>
                </a:solidFill>
              </a:rPr>
              <a:t>M. Koratzinos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A4C39-1342-4DBF-BA2D-862D2705C8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en-US">
                <a:solidFill>
                  <a:srgbClr val="000000"/>
                </a:solidFill>
              </a:rPr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328435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050224-D149-4BF5-928B-F8FC146BAEC8}" type="datetime1">
              <a:rPr lang="en-US" altLang="en-US" smtClean="0">
                <a:solidFill>
                  <a:srgbClr val="000000"/>
                </a:solidFill>
              </a:rPr>
              <a:t>8/12/2020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000000"/>
                </a:solidFill>
              </a:rPr>
              <a:t>M. Koratzinos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E0F29-8CEC-48E4-9081-B3B24D9ED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en-US">
                <a:solidFill>
                  <a:srgbClr val="000000"/>
                </a:solidFill>
              </a:rPr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290369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52400"/>
            <a:ext cx="11480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4765E9-A6ED-48B9-87EA-E99020B3B4D8}" type="datetime1">
              <a:rPr lang="en-US" altLang="en-US" smtClean="0">
                <a:solidFill>
                  <a:srgbClr val="000000"/>
                </a:solidFill>
              </a:rPr>
              <a:t>8/12/2020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000000"/>
                </a:solidFill>
              </a:rPr>
              <a:t>M. Koratzinos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463A4-1425-4350-AC63-E9ADFA407B6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en-US">
                <a:solidFill>
                  <a:srgbClr val="000000"/>
                </a:solidFill>
              </a:rPr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357654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D77378-0FC6-4BF8-9A16-51605242EDD6}" type="datetime1">
              <a:rPr lang="en-US" altLang="en-US" smtClean="0">
                <a:solidFill>
                  <a:srgbClr val="000000"/>
                </a:solidFill>
              </a:rPr>
              <a:t>8/12/2020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000000"/>
                </a:solidFill>
              </a:rPr>
              <a:t>M. Koratzinos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E0678-3149-443B-8A5D-85EC3119747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en-US">
                <a:solidFill>
                  <a:srgbClr val="000000"/>
                </a:solidFill>
              </a:rPr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152566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8B9A7-B96E-4288-BB37-63C782722F2D}" type="datetime1">
              <a:rPr lang="en-US" altLang="en-US" smtClean="0">
                <a:solidFill>
                  <a:srgbClr val="000000"/>
                </a:solidFill>
              </a:rPr>
              <a:t>8/12/2020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000000"/>
                </a:solidFill>
              </a:rPr>
              <a:t>M. Koratzinos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EB195-D2B7-4D0A-8B1C-749C5BCD3FE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en-US">
                <a:solidFill>
                  <a:srgbClr val="000000"/>
                </a:solidFill>
              </a:rPr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354783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 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F11A41-9CC4-40CB-86C2-D7FF3CE83548}" type="datetime1">
              <a:rPr lang="en-US" altLang="en-US" smtClean="0">
                <a:solidFill>
                  <a:srgbClr val="000000"/>
                </a:solidFill>
              </a:rPr>
              <a:t>8/12/2020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000000"/>
                </a:solidFill>
              </a:rPr>
              <a:t>M. Koratzinos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1D6649-B869-482D-9FB7-E5CAAFB5D89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en-US">
                <a:solidFill>
                  <a:srgbClr val="000000"/>
                </a:solidFill>
              </a:rPr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199555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DB4A4-B8CF-4281-BCFA-3E6EE355798D}" type="datetime1">
              <a:rPr lang="en-US" altLang="en-US" smtClean="0">
                <a:solidFill>
                  <a:srgbClr val="000000"/>
                </a:solidFill>
              </a:rPr>
              <a:t>8/12/2020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000000"/>
                </a:solidFill>
              </a:rPr>
              <a:t>M. Koratzinos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5CCB8F-D0CD-49E5-88AB-A8F3F4C0026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en-US">
                <a:solidFill>
                  <a:srgbClr val="000000"/>
                </a:solidFill>
              </a:rPr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330247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17000" y="152400"/>
            <a:ext cx="2870200" cy="61404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152400"/>
            <a:ext cx="8407400" cy="6140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32481-2015-4380-817D-B10B29A63878}" type="datetime1">
              <a:rPr lang="en-US" altLang="en-US" smtClean="0">
                <a:solidFill>
                  <a:srgbClr val="000000"/>
                </a:solidFill>
              </a:rPr>
              <a:t>8/12/2020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000000"/>
                </a:solidFill>
              </a:rPr>
              <a:t>M. Koratzinos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DD7CF-BEDA-4913-816E-1F120F320F8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en-US">
                <a:solidFill>
                  <a:srgbClr val="000000"/>
                </a:solidFill>
              </a:rPr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259344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23A9A-FF2C-1446-99F7-1135B98435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4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458384" y="152400"/>
            <a:ext cx="10428816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06400" y="914401"/>
            <a:ext cx="5638800" cy="2613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48400" y="914401"/>
            <a:ext cx="5638800" cy="2613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06400" y="3679826"/>
            <a:ext cx="5638800" cy="2613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8400" y="3679826"/>
            <a:ext cx="5638800" cy="2613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E2D59-31D6-4D4A-86B8-4451DC6D6F3B}" type="datetime1">
              <a:rPr lang="en-US" altLang="en-US" smtClean="0">
                <a:solidFill>
                  <a:srgbClr val="000000"/>
                </a:solidFill>
              </a:rPr>
              <a:t>8/12/2020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000000"/>
                </a:solidFill>
              </a:rPr>
              <a:t>M. Koratzinos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44971-6174-4D10-B2A6-1EA49BB7016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en-US">
                <a:solidFill>
                  <a:srgbClr val="000000"/>
                </a:solidFill>
              </a:rPr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136151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384" y="152400"/>
            <a:ext cx="10428816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6400" y="914400"/>
            <a:ext cx="5638800" cy="5378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48400" y="914401"/>
            <a:ext cx="5638800" cy="2613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48400" y="3679826"/>
            <a:ext cx="5638800" cy="2613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ED16B-E140-4412-A0FF-C974206D7500}" type="datetime1">
              <a:rPr lang="en-US" altLang="en-US" smtClean="0">
                <a:solidFill>
                  <a:srgbClr val="000000"/>
                </a:solidFill>
              </a:rPr>
              <a:t>8/12/2020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000000"/>
                </a:solidFill>
              </a:rPr>
              <a:t>M. Koratzinos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996AA-51BA-4786-A951-9D5ECE8ABD0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en-US">
                <a:solidFill>
                  <a:srgbClr val="000000"/>
                </a:solidFill>
              </a:rPr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361279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 bwMode="hidden">
          <a:xfrm>
            <a:off x="-2" y="0"/>
            <a:ext cx="12192003" cy="6858000"/>
            <a:chOff x="-1" y="0"/>
            <a:chExt cx="12192002" cy="6858000"/>
          </a:xfrm>
        </p:grpSpPr>
        <p:cxnSp>
          <p:nvCxnSpPr>
            <p:cNvPr id="6" name="Straight Connector 5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1" name="Straight Connector 4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Group 4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2" name="Straight Connector 5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7" name="Straight Connector 4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5" name="Straight Connector 2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Group 2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6" name="Straight Connector 3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" name="Straight Connector 3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3849" y="1909346"/>
            <a:ext cx="9604311" cy="3383280"/>
          </a:xfrm>
        </p:spPr>
        <p:txBody>
          <a:bodyPr anchor="b">
            <a:normAutofit/>
          </a:bodyPr>
          <a:lstStyle>
            <a:lvl1pPr algn="l">
              <a:lnSpc>
                <a:spcPct val="76000"/>
              </a:lnSpc>
              <a:defRPr sz="600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3849" y="5432564"/>
            <a:ext cx="9604311" cy="457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500" b="0">
                <a:solidFill>
                  <a:srgbClr val="0070C0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58" name="Straight Connector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39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567" y="391321"/>
            <a:ext cx="11224629" cy="631825"/>
          </a:xfrm>
        </p:spPr>
        <p:txBody>
          <a:bodyPr anchor="t" anchorCtr="0">
            <a:normAutofit/>
          </a:bodyPr>
          <a:lstStyle>
            <a:lvl1pPr>
              <a:defRPr sz="320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567" y="1304694"/>
            <a:ext cx="11224629" cy="4486508"/>
          </a:xfrm>
        </p:spPr>
        <p:txBody>
          <a:bodyPr lIns="90000" rIns="90000">
            <a:normAutofit/>
          </a:bodyPr>
          <a:lstStyle>
            <a:lvl1pPr marL="180000" indent="-180000">
              <a:lnSpc>
                <a:spcPct val="100000"/>
              </a:lnSpc>
              <a:spcBef>
                <a:spcPts val="1350"/>
              </a:spcBef>
              <a:buClr>
                <a:srgbClr val="3030A4"/>
              </a:buClr>
              <a:buFont typeface="Arial" charset="0"/>
              <a:buChar char="•"/>
              <a:defRPr sz="2800"/>
            </a:lvl1pPr>
            <a:lvl2pPr marL="360000" indent="-180000">
              <a:lnSpc>
                <a:spcPct val="100000"/>
              </a:lnSpc>
              <a:buClr>
                <a:srgbClr val="3030A4"/>
              </a:buClr>
              <a:buFont typeface="Arial" charset="0"/>
              <a:buChar char="•"/>
              <a:defRPr sz="2400"/>
            </a:lvl2pPr>
            <a:lvl3pPr marL="540000" indent="-180000">
              <a:lnSpc>
                <a:spcPct val="100000"/>
              </a:lnSpc>
              <a:buClr>
                <a:srgbClr val="3030A4"/>
              </a:buClr>
              <a:buFont typeface="Arial" charset="0"/>
              <a:buChar char="•"/>
              <a:defRPr sz="2400"/>
            </a:lvl3pPr>
            <a:lvl4pPr marL="720000" indent="-180000">
              <a:lnSpc>
                <a:spcPct val="100000"/>
              </a:lnSpc>
              <a:buClr>
                <a:srgbClr val="3030A4"/>
              </a:buClr>
              <a:buFont typeface="Arial" charset="0"/>
              <a:buChar char="•"/>
              <a:defRPr sz="1800"/>
            </a:lvl4pPr>
            <a:lvl5pPr marL="900000" indent="-180000">
              <a:lnSpc>
                <a:spcPct val="100000"/>
              </a:lnSpc>
              <a:buClr>
                <a:srgbClr val="3030A4"/>
              </a:buClr>
              <a:buFont typeface="Arial" charset="0"/>
              <a:buChar char="•"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2" y="6289679"/>
            <a:ext cx="1115988" cy="368296"/>
          </a:xfrm>
        </p:spPr>
        <p:txBody>
          <a:bodyPr/>
          <a:lstStyle>
            <a:lvl1pPr>
              <a:defRPr sz="825"/>
            </a:lvl1pPr>
          </a:lstStyle>
          <a:p>
            <a:fld id="{FF65EC87-1564-4038-975B-20D8DC6E6721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61932" y="6289679"/>
            <a:ext cx="4101197" cy="368296"/>
          </a:xfrm>
        </p:spPr>
        <p:txBody>
          <a:bodyPr/>
          <a:lstStyle>
            <a:lvl1pPr>
              <a:defRPr sz="825"/>
            </a:lvl1pPr>
          </a:lstStyle>
          <a:p>
            <a:r>
              <a:rPr lang="en-US" smtClean="0"/>
              <a:t>M. Koratzinos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65313" y="6289679"/>
            <a:ext cx="918883" cy="368296"/>
          </a:xfrm>
        </p:spPr>
        <p:txBody>
          <a:bodyPr/>
          <a:lstStyle>
            <a:lvl1pPr>
              <a:defRPr sz="825"/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r>
              <a:rPr lang="en-US" dirty="0"/>
              <a:t>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68" y="6223163"/>
            <a:ext cx="3146081" cy="5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04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gradFill flip="none" rotWithShape="1">
          <a:gsLst>
            <a:gs pos="0">
              <a:srgbClr val="0070C0"/>
            </a:gs>
            <a:gs pos="97000">
              <a:srgbClr val="00206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 bwMode="hidden">
          <a:xfrm>
            <a:off x="-2" y="0"/>
            <a:ext cx="12192003" cy="6858000"/>
            <a:chOff x="-1" y="0"/>
            <a:chExt cx="12192002" cy="6858000"/>
          </a:xfrm>
        </p:grpSpPr>
        <p:cxnSp>
          <p:nvCxnSpPr>
            <p:cNvPr id="8" name="Straight Connector 7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2" name="Straight Connector 41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Group 46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3" name="Straight Connector 52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Straight Connector 47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6" name="Straight Connector 2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Group 3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7" name="Straight Connector 3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Straight Connector 3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425" y="1799469"/>
            <a:ext cx="9601200" cy="2743200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450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9865" y="4964810"/>
            <a:ext cx="9601200" cy="457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500" b="0">
                <a:solidFill>
                  <a:schemeClr val="tx1"/>
                </a:solidFill>
              </a:defRPr>
            </a:lvl1pPr>
            <a:lvl2pPr marL="342892" indent="0">
              <a:buNone/>
              <a:defRPr sz="1500"/>
            </a:lvl2pPr>
            <a:lvl3pPr marL="685783" indent="0">
              <a:buNone/>
              <a:defRPr sz="1350"/>
            </a:lvl3pPr>
            <a:lvl4pPr marL="1028675" indent="0">
              <a:buNone/>
              <a:defRPr sz="1200"/>
            </a:lvl4pPr>
            <a:lvl5pPr marL="1371566" indent="0">
              <a:buNone/>
              <a:defRPr sz="1200"/>
            </a:lvl5pPr>
            <a:lvl6pPr marL="1714457" indent="0">
              <a:buNone/>
              <a:defRPr sz="1200"/>
            </a:lvl6pPr>
            <a:lvl7pPr marL="2057348" indent="0">
              <a:buNone/>
              <a:defRPr sz="1200"/>
            </a:lvl7pPr>
            <a:lvl8pPr marL="2400240" indent="0">
              <a:buNone/>
              <a:defRPr sz="1200"/>
            </a:lvl8pPr>
            <a:lvl9pPr marL="2743132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58" name="Straight Connector 57"/>
          <p:cNvCxnSpPr/>
          <p:nvPr userDrawn="1"/>
        </p:nvCxnSpPr>
        <p:spPr>
          <a:xfrm>
            <a:off x="225425" y="4765538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73814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gradFill flip="none" rotWithShape="1">
          <a:gsLst>
            <a:gs pos="0">
              <a:srgbClr val="0070C0"/>
            </a:gs>
            <a:gs pos="97000">
              <a:srgbClr val="00206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 bwMode="hidden">
          <a:xfrm>
            <a:off x="-2" y="-50006"/>
            <a:ext cx="12192003" cy="6858000"/>
            <a:chOff x="-1" y="0"/>
            <a:chExt cx="12192002" cy="6858000"/>
          </a:xfrm>
        </p:grpSpPr>
        <p:cxnSp>
          <p:nvCxnSpPr>
            <p:cNvPr id="8" name="Straight Connector 7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2" name="Straight Connector 41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Group 46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3" name="Straight Connector 52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Straight Connector 47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6" name="Straight Connector 2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Group 3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7" name="Straight Connector 3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Straight Connector 3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811" y="2754190"/>
            <a:ext cx="9601200" cy="2743200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450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1979" y="5905512"/>
            <a:ext cx="9601200" cy="457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500" b="0">
                <a:solidFill>
                  <a:schemeClr val="tx1"/>
                </a:solidFill>
              </a:defRPr>
            </a:lvl1pPr>
            <a:lvl2pPr marL="342892" indent="0">
              <a:buNone/>
              <a:defRPr sz="1500"/>
            </a:lvl2pPr>
            <a:lvl3pPr marL="685783" indent="0">
              <a:buNone/>
              <a:defRPr sz="1350"/>
            </a:lvl3pPr>
            <a:lvl4pPr marL="1028675" indent="0">
              <a:buNone/>
              <a:defRPr sz="1200"/>
            </a:lvl4pPr>
            <a:lvl5pPr marL="1371566" indent="0">
              <a:buNone/>
              <a:defRPr sz="1200"/>
            </a:lvl5pPr>
            <a:lvl6pPr marL="1714457" indent="0">
              <a:buNone/>
              <a:defRPr sz="1200"/>
            </a:lvl6pPr>
            <a:lvl7pPr marL="2057348" indent="0">
              <a:buNone/>
              <a:defRPr sz="1200"/>
            </a:lvl7pPr>
            <a:lvl8pPr marL="2400240" indent="0">
              <a:buNone/>
              <a:defRPr sz="1200"/>
            </a:lvl8pPr>
            <a:lvl9pPr marL="2743132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58" name="Straight Connector 57"/>
          <p:cNvCxnSpPr/>
          <p:nvPr userDrawn="1"/>
        </p:nvCxnSpPr>
        <p:spPr>
          <a:xfrm>
            <a:off x="1090612" y="5677579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82167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981201"/>
            <a:ext cx="4572000" cy="3810001"/>
          </a:xfrm>
        </p:spPr>
        <p:txBody>
          <a:bodyPr>
            <a:normAutofit/>
          </a:bodyPr>
          <a:lstStyle>
            <a:lvl1pPr>
              <a:buClr>
                <a:srgbClr val="0070C0"/>
              </a:buClr>
              <a:defRPr sz="1500"/>
            </a:lvl1pPr>
            <a:lvl2pPr>
              <a:buClr>
                <a:srgbClr val="0070C0"/>
              </a:buClr>
              <a:defRPr sz="1350"/>
            </a:lvl2pPr>
            <a:lvl3pPr>
              <a:buClr>
                <a:srgbClr val="0070C0"/>
              </a:buClr>
              <a:defRPr sz="1200"/>
            </a:lvl3pPr>
            <a:lvl4pPr>
              <a:buClr>
                <a:srgbClr val="0070C0"/>
              </a:buClr>
              <a:defRPr sz="1050"/>
            </a:lvl4pPr>
            <a:lvl5pPr>
              <a:buClr>
                <a:srgbClr val="0070C0"/>
              </a:buCl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1981201"/>
            <a:ext cx="4572000" cy="3810001"/>
          </a:xfrm>
        </p:spPr>
        <p:txBody>
          <a:bodyPr>
            <a:normAutofit/>
          </a:bodyPr>
          <a:lstStyle>
            <a:lvl1pPr>
              <a:buClr>
                <a:srgbClr val="0070C0"/>
              </a:buClr>
              <a:defRPr sz="1500"/>
            </a:lvl1pPr>
            <a:lvl2pPr>
              <a:buClr>
                <a:srgbClr val="0070C0"/>
              </a:buClr>
              <a:defRPr sz="1350"/>
            </a:lvl2pPr>
            <a:lvl3pPr>
              <a:buClr>
                <a:srgbClr val="0070C0"/>
              </a:buClr>
              <a:defRPr sz="1200"/>
            </a:lvl3pPr>
            <a:lvl4pPr>
              <a:buClr>
                <a:srgbClr val="0070C0"/>
              </a:buClr>
              <a:defRPr sz="1050"/>
            </a:lvl4pPr>
            <a:lvl5pPr>
              <a:buClr>
                <a:srgbClr val="0070C0"/>
              </a:buCl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A0178-AFF5-4133-A55B-CD3A95D5C62D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Koratzinos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7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818322"/>
            <a:ext cx="4572000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500" b="0">
                <a:solidFill>
                  <a:srgbClr val="0070C0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2503715"/>
            <a:ext cx="4572000" cy="3287487"/>
          </a:xfrm>
        </p:spPr>
        <p:txBody>
          <a:bodyPr>
            <a:normAutofit/>
          </a:bodyPr>
          <a:lstStyle>
            <a:lvl1pPr>
              <a:buClr>
                <a:srgbClr val="0070C0"/>
              </a:buClr>
              <a:defRPr sz="1500"/>
            </a:lvl1pPr>
            <a:lvl2pPr>
              <a:buClr>
                <a:srgbClr val="0070C0"/>
              </a:buClr>
              <a:defRPr sz="1350"/>
            </a:lvl2pPr>
            <a:lvl3pPr>
              <a:buClr>
                <a:srgbClr val="0070C0"/>
              </a:buClr>
              <a:defRPr sz="1200"/>
            </a:lvl3pPr>
            <a:lvl4pPr>
              <a:buClr>
                <a:srgbClr val="0070C0"/>
              </a:buClr>
              <a:defRPr sz="1050"/>
            </a:lvl4pPr>
            <a:lvl5pPr>
              <a:buClr>
                <a:srgbClr val="0070C0"/>
              </a:buCl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4600" y="1818322"/>
            <a:ext cx="4572000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500" b="0">
                <a:solidFill>
                  <a:srgbClr val="0070C0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4600" y="2503715"/>
            <a:ext cx="4572000" cy="3287487"/>
          </a:xfrm>
        </p:spPr>
        <p:txBody>
          <a:bodyPr>
            <a:normAutofit/>
          </a:bodyPr>
          <a:lstStyle>
            <a:lvl1pPr>
              <a:buClr>
                <a:srgbClr val="0070C0"/>
              </a:buClr>
              <a:defRPr sz="1500"/>
            </a:lvl1pPr>
            <a:lvl2pPr>
              <a:buClr>
                <a:srgbClr val="0070C0"/>
              </a:buClr>
              <a:defRPr sz="1350"/>
            </a:lvl2pPr>
            <a:lvl3pPr>
              <a:buClr>
                <a:srgbClr val="0070C0"/>
              </a:buClr>
              <a:defRPr sz="1200"/>
            </a:lvl3pPr>
            <a:lvl4pPr>
              <a:buClr>
                <a:srgbClr val="0070C0"/>
              </a:buClr>
              <a:defRPr sz="1050"/>
            </a:lvl4pPr>
            <a:lvl5pPr>
              <a:buClr>
                <a:srgbClr val="0070C0"/>
              </a:buCl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472F5-63F2-47B2-B137-AC380CCE2B00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Koratzinos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35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72191-7C62-4B2A-8CE2-DE7CCBE454CF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Koratzinos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24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roup 160"/>
          <p:cNvGrpSpPr/>
          <p:nvPr userDrawn="1"/>
        </p:nvGrpSpPr>
        <p:grpSpPr bwMode="hidden">
          <a:xfrm>
            <a:off x="-2" y="0"/>
            <a:ext cx="12192003" cy="6858000"/>
            <a:chOff x="-1" y="0"/>
            <a:chExt cx="12192002" cy="6858000"/>
          </a:xfrm>
        </p:grpSpPr>
        <p:cxnSp>
          <p:nvCxnSpPr>
            <p:cNvPr id="162" name="Straight Connector 161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8" name="Group 177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96" name="Straight Connector 19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1" name="Group 20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207" name="Straight Connector 20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Straight Connector 20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Straight Connector 21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2" name="Straight Connector 20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9" name="Group 178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80" name="Straight Connector 179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5" name="Group 184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91" name="Straight Connector 190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6" name="Straight Connector 185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2" name="Date Placeholder 2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2BC43-E010-4C4A-96E5-DCD05C0C123D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213" name="Footer Placeholder 2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Koratzinos</a:t>
            </a:r>
            <a:endParaRPr lang="en-US" dirty="0"/>
          </a:p>
        </p:txBody>
      </p:sp>
      <p:sp>
        <p:nvSpPr>
          <p:cNvPr id="214" name="Slide Number Placeholder 2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82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76200"/>
            <a:ext cx="10363200" cy="990600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99594-7E91-4E44-8A81-F9D0986C34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146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gradFill flip="none" rotWithShape="1">
          <a:gsLst>
            <a:gs pos="0">
              <a:srgbClr val="0070C0"/>
            </a:gs>
            <a:gs pos="100000">
              <a:srgbClr val="00206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 bwMode="hidden">
          <a:xfrm>
            <a:off x="-2" y="0"/>
            <a:ext cx="12192003" cy="6858000"/>
            <a:chOff x="-1" y="0"/>
            <a:chExt cx="12192002" cy="6858000"/>
          </a:xfrm>
        </p:grpSpPr>
        <p:cxnSp>
          <p:nvCxnSpPr>
            <p:cNvPr id="10" name="Straight Connector 9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4" name="Straight Connector 43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5" name="Straight Connector 54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Straight Connector 49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8" name="Straight Connector 27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9" name="Straight Connector 38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4" name="Straight Connector 33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Rectangle 6"/>
          <p:cNvSpPr/>
          <p:nvPr userDrawn="1"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3152" y="571500"/>
            <a:ext cx="3657600" cy="2197100"/>
          </a:xfrm>
        </p:spPr>
        <p:txBody>
          <a:bodyPr anchor="b">
            <a:normAutofit/>
          </a:bodyPr>
          <a:lstStyle>
            <a:lvl1pPr>
              <a:defRPr sz="19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197" y="571500"/>
            <a:ext cx="6217920" cy="5715000"/>
          </a:xfrm>
        </p:spPr>
        <p:txBody>
          <a:bodyPr>
            <a:normAutofit/>
          </a:bodyPr>
          <a:lstStyle>
            <a:lvl1pPr>
              <a:buClr>
                <a:srgbClr val="0070C0"/>
              </a:buClr>
              <a:defRPr sz="1500"/>
            </a:lvl1pPr>
            <a:lvl2pPr>
              <a:buClr>
                <a:srgbClr val="0070C0"/>
              </a:buClr>
              <a:defRPr sz="1350"/>
            </a:lvl2pPr>
            <a:lvl3pPr>
              <a:buClr>
                <a:srgbClr val="0070C0"/>
              </a:buClr>
              <a:defRPr sz="1200"/>
            </a:lvl3pPr>
            <a:lvl4pPr>
              <a:buClr>
                <a:srgbClr val="0070C0"/>
              </a:buClr>
              <a:defRPr sz="1050"/>
            </a:lvl4pPr>
            <a:lvl5pPr>
              <a:buClr>
                <a:srgbClr val="0070C0"/>
              </a:buCl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13152" y="2995012"/>
            <a:ext cx="3657600" cy="2285950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200">
                <a:solidFill>
                  <a:schemeClr val="bg1"/>
                </a:solidFill>
              </a:defRPr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60" name="Straight Connector 59"/>
          <p:cNvCxnSpPr/>
          <p:nvPr userDrawn="1"/>
        </p:nvCxnSpPr>
        <p:spPr>
          <a:xfrm>
            <a:off x="7923093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B65C9-6F28-4A1C-AD52-AE7F19B6DFA2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Koratzinos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44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gradFill flip="none" rotWithShape="1">
          <a:gsLst>
            <a:gs pos="0">
              <a:srgbClr val="0070C0"/>
            </a:gs>
            <a:gs pos="100000">
              <a:srgbClr val="00206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 bwMode="hidden">
          <a:xfrm>
            <a:off x="-2" y="0"/>
            <a:ext cx="12192003" cy="6858000"/>
            <a:chOff x="-1" y="0"/>
            <a:chExt cx="12192002" cy="6858000"/>
          </a:xfrm>
        </p:grpSpPr>
        <p:cxnSp>
          <p:nvCxnSpPr>
            <p:cNvPr id="9" name="Straight Connector 8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/>
            <p:cNvGrpSpPr/>
            <p:nvPr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3" name="Straight Connector 42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4" name="Straight Connector 53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9" name="Straight Connector 48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/>
            <p:cNvGrpSpPr/>
            <p:nvPr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7" name="Straight Connector 26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oup 31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8" name="Straight Connector 37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Straight Connector 32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Rectangle 59"/>
          <p:cNvSpPr/>
          <p:nvPr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12" y="-159"/>
            <a:ext cx="7315200" cy="6858000"/>
          </a:xfrm>
        </p:spPr>
        <p:txBody>
          <a:bodyPr tIns="457200">
            <a:normAutofit/>
          </a:bodyPr>
          <a:lstStyle>
            <a:lvl1pPr marL="0" indent="0" algn="ctr">
              <a:buNone/>
              <a:defRPr sz="15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59" name="Straight Connector 58"/>
          <p:cNvCxnSpPr/>
          <p:nvPr/>
        </p:nvCxnSpPr>
        <p:spPr>
          <a:xfrm>
            <a:off x="7923093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9560" y="576072"/>
            <a:ext cx="3657600" cy="2194560"/>
          </a:xfrm>
        </p:spPr>
        <p:txBody>
          <a:bodyPr anchor="b">
            <a:normAutofit/>
          </a:bodyPr>
          <a:lstStyle>
            <a:lvl1pPr>
              <a:defRPr sz="19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9560" y="2999232"/>
            <a:ext cx="3657600" cy="2286000"/>
          </a:xfrm>
        </p:spPr>
        <p:txBody>
          <a:bodyPr/>
          <a:lstStyle>
            <a:lvl1pPr marL="0" indent="0">
              <a:spcBef>
                <a:spcPts val="900"/>
              </a:spcBef>
              <a:buNone/>
              <a:defRPr sz="1200">
                <a:solidFill>
                  <a:schemeClr val="bg1"/>
                </a:solidFill>
              </a:defRPr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587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E681F-4B57-FF4A-8AA2-B91E69C126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191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3"/>
            <a:ext cx="6815667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1B877-E7A5-DF4D-B6A5-2DE411863A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083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679BC-66E3-3447-9B56-FB20A2D102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997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074400" y="6553200"/>
            <a:ext cx="1117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  <a:effectLst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9B1099E-627F-6F44-8F3D-F0C10159656A}" type="slidenum">
              <a:rPr lang="en-US">
                <a:solidFill>
                  <a:srgbClr val="000000"/>
                </a:solidFill>
                <a:latin typeface="Comic Sans MS" charset="0"/>
                <a:ea typeface="ＭＳ Ｐゴシック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 userDrawn="1"/>
        </p:nvSpPr>
        <p:spPr bwMode="auto">
          <a:xfrm>
            <a:off x="143339" y="6536378"/>
            <a:ext cx="1213794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 smtClean="0">
                <a:solidFill>
                  <a:prstClr val="black"/>
                </a:solidFill>
              </a:rPr>
              <a:t>M. Koratzinos </a:t>
            </a:r>
            <a:endParaRPr lang="en-US" sz="1600" dirty="0" smtClean="0">
              <a:solidFill>
                <a:prstClr val="black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cxnSp>
        <p:nvCxnSpPr>
          <p:cNvPr id="4" name="Straight Connector 3"/>
          <p:cNvCxnSpPr/>
          <p:nvPr userDrawn="1"/>
        </p:nvCxnSpPr>
        <p:spPr bwMode="auto">
          <a:xfrm>
            <a:off x="239350" y="6453336"/>
            <a:ext cx="1142526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641990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4" r:id="rId10"/>
    <p:sldLayoutId id="2147483705" r:id="rId11"/>
    <p:sldLayoutId id="2147484240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152400"/>
            <a:ext cx="11480800" cy="762000"/>
          </a:xfrm>
          <a:prstGeom prst="rect">
            <a:avLst/>
          </a:prstGeom>
          <a:gradFill rotWithShape="0">
            <a:gsLst>
              <a:gs pos="0">
                <a:srgbClr val="EBF5FF"/>
              </a:gs>
              <a:gs pos="100000">
                <a:srgbClr val="7F96F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914400"/>
            <a:ext cx="11480800" cy="537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694767" y="6557964"/>
            <a:ext cx="25400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>
              <a:defRPr/>
            </a:pPr>
            <a:fld id="{F89492A3-11A9-4334-B00E-C1EC11B1E0AB}" type="datetime1">
              <a:rPr lang="en-US" altLang="en-US" smtClean="0"/>
              <a:t>8/12/2020</a:t>
            </a:fld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67463"/>
            <a:ext cx="3860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>
              <a:defRPr/>
            </a:pPr>
            <a:r>
              <a:rPr lang="en-US" altLang="en-US" smtClean="0"/>
              <a:t>M. Koratzinos</a:t>
            </a:r>
            <a:endParaRPr lang="en-US" alt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367463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4F9ECCC-5760-4339-B592-055385547EC6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/27</a:t>
            </a:r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406400" y="6324600"/>
            <a:ext cx="114808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364067" y="6343651"/>
            <a:ext cx="10071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en-US" altLang="en-US" sz="1200" dirty="0"/>
              <a:t>Patrick Janot</a:t>
            </a:r>
          </a:p>
        </p:txBody>
      </p:sp>
    </p:spTree>
    <p:extLst>
      <p:ext uri="{BB962C8B-B14F-4D97-AF65-F5344CB8AC3E}">
        <p14:creationId xmlns:p14="http://schemas.microsoft.com/office/powerpoint/2010/main" val="94749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4" r:id="rId1"/>
    <p:sldLayoutId id="2147484155" r:id="rId2"/>
    <p:sldLayoutId id="2147484156" r:id="rId3"/>
    <p:sldLayoutId id="2147484157" r:id="rId4"/>
    <p:sldLayoutId id="2147484158" r:id="rId5"/>
    <p:sldLayoutId id="2147484159" r:id="rId6"/>
    <p:sldLayoutId id="2147484160" r:id="rId7"/>
    <p:sldLayoutId id="2147484161" r:id="rId8"/>
    <p:sldLayoutId id="2147484162" r:id="rId9"/>
    <p:sldLayoutId id="2147484163" r:id="rId10"/>
    <p:sldLayoutId id="2147484164" r:id="rId11"/>
    <p:sldLayoutId id="2147484165" r:id="rId12"/>
    <p:sldLayoutId id="2147484166" r:id="rId13"/>
    <p:sldLayoutId id="2147484167" r:id="rId14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FG Deanna's Hand" pitchFamily="2" charset="0"/>
        </a:defRPr>
      </a:lvl2pPr>
      <a:lvl3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FG Deanna's Hand" pitchFamily="2" charset="0"/>
        </a:defRPr>
      </a:lvl3pPr>
      <a:lvl4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FG Deanna's Hand" pitchFamily="2" charset="0"/>
        </a:defRPr>
      </a:lvl4pPr>
      <a:lvl5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FG Deanna's Hand" pitchFamily="2" charset="0"/>
        </a:defRPr>
      </a:lvl5pPr>
      <a:lvl6pPr marL="457200" algn="ctr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Comic Sans MS" pitchFamily="66" charset="0"/>
        </a:defRPr>
      </a:lvl6pPr>
      <a:lvl7pPr marL="914400" algn="ctr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Comic Sans MS" pitchFamily="66" charset="0"/>
        </a:defRPr>
      </a:lvl7pPr>
      <a:lvl8pPr marL="1371600" algn="ctr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Comic Sans MS" pitchFamily="66" charset="0"/>
        </a:defRPr>
      </a:lvl8pPr>
      <a:lvl9pPr marL="1828800" algn="ctr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50000"/>
        <a:buFont typeface="Wingdings" pitchFamily="2" charset="2"/>
        <a:buChar char="q"/>
        <a:defRPr kumimoji="1" sz="2400" b="1">
          <a:solidFill>
            <a:srgbClr val="FF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CC"/>
        </a:buClr>
        <a:buSzPct val="60000"/>
        <a:buFont typeface="Zapf Dingbats" charset="2"/>
        <a:buChar char="u"/>
        <a:defRPr kumimoji="1" sz="2000" b="1">
          <a:solidFill>
            <a:srgbClr val="0000CC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SzPct val="65000"/>
        <a:buFont typeface="Zapf Dingbats" charset="2"/>
        <a:buChar char="l"/>
        <a:defRPr kumimoji="1" sz="2000" b="1">
          <a:solidFill>
            <a:srgbClr val="0099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SzPct val="75000"/>
        <a:buFont typeface="Zapf Dingbats" charset="2"/>
        <a:buChar char="è"/>
        <a:defRPr kumimoji="1" sz="2000" b="1">
          <a:solidFill>
            <a:srgbClr val="CC00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buChar char="»"/>
        <a:defRPr kumimoji="1" sz="20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defRPr kumimoji="1" sz="20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defRPr kumimoji="1" sz="20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defRPr kumimoji="1" sz="20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defRPr kumimoji="1"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M. </a:t>
            </a:r>
            <a:r>
              <a:rPr lang="en-US" dirty="0" smtClean="0"/>
              <a:t>Koratzinos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468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2" r:id="rId1"/>
    <p:sldLayoutId id="2147484213" r:id="rId2"/>
    <p:sldLayoutId id="2147484214" r:id="rId3"/>
    <p:sldLayoutId id="2147484215" r:id="rId4"/>
    <p:sldLayoutId id="2147484216" r:id="rId5"/>
    <p:sldLayoutId id="2147484217" r:id="rId6"/>
    <p:sldLayoutId id="2147484218" r:id="rId7"/>
    <p:sldLayoutId id="2147484219" r:id="rId8"/>
    <p:sldLayoutId id="2147484220" r:id="rId9"/>
    <p:sldLayoutId id="2147484221" r:id="rId10"/>
    <p:sldLayoutId id="2147484222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152400"/>
            <a:ext cx="11480800" cy="762000"/>
          </a:xfrm>
          <a:prstGeom prst="rect">
            <a:avLst/>
          </a:prstGeom>
          <a:gradFill rotWithShape="0">
            <a:gsLst>
              <a:gs pos="0">
                <a:srgbClr val="EBF5FF"/>
              </a:gs>
              <a:gs pos="100000">
                <a:srgbClr val="7F96F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914400"/>
            <a:ext cx="11480800" cy="537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694767" y="6557964"/>
            <a:ext cx="25400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54CA1C8-6F6B-4ABA-9B7F-1176401D28A8}" type="datetime1"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t>8/12/2020</a:t>
            </a:fld>
            <a:endParaRPr kumimoji="1"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67463"/>
            <a:ext cx="3860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t>M. Koratzinos</a:t>
            </a:r>
            <a:endParaRPr kumimoji="1"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367463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4F9ECCC-5760-4339-B592-055385547EC6}" type="slidenum">
              <a:rPr kumimoji="1" lang="en-US" altLang="en-US">
                <a:solidFill>
                  <a:srgbClr val="000000"/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kumimoji="1" lang="en-US" altLang="en-US">
                <a:solidFill>
                  <a:srgbClr val="000000"/>
                </a:solidFill>
                <a:latin typeface="Arial" charset="0"/>
              </a:rPr>
              <a:t>/27</a:t>
            </a:r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406400" y="6324600"/>
            <a:ext cx="114808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364067" y="6343651"/>
            <a:ext cx="107273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dirty="0">
                <a:solidFill>
                  <a:srgbClr val="000000"/>
                </a:solidFill>
                <a:latin typeface="Arial" charset="0"/>
              </a:rPr>
              <a:t>Patrick Janot</a:t>
            </a:r>
          </a:p>
        </p:txBody>
      </p:sp>
    </p:spTree>
    <p:extLst>
      <p:ext uri="{BB962C8B-B14F-4D97-AF65-F5344CB8AC3E}">
        <p14:creationId xmlns:p14="http://schemas.microsoft.com/office/powerpoint/2010/main" val="4269847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4" r:id="rId1"/>
    <p:sldLayoutId id="2147484225" r:id="rId2"/>
    <p:sldLayoutId id="2147484226" r:id="rId3"/>
    <p:sldLayoutId id="2147484227" r:id="rId4"/>
    <p:sldLayoutId id="2147484228" r:id="rId5"/>
    <p:sldLayoutId id="2147484229" r:id="rId6"/>
    <p:sldLayoutId id="2147484230" r:id="rId7"/>
    <p:sldLayoutId id="2147484231" r:id="rId8"/>
    <p:sldLayoutId id="2147484232" r:id="rId9"/>
    <p:sldLayoutId id="2147484233" r:id="rId10"/>
    <p:sldLayoutId id="2147484234" r:id="rId11"/>
    <p:sldLayoutId id="2147484235" r:id="rId12"/>
    <p:sldLayoutId id="2147484236" r:id="rId13"/>
    <p:sldLayoutId id="2147484237" r:id="rId14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FG Deanna's Hand" pitchFamily="2" charset="0"/>
        </a:defRPr>
      </a:lvl2pPr>
      <a:lvl3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FG Deanna's Hand" pitchFamily="2" charset="0"/>
        </a:defRPr>
      </a:lvl3pPr>
      <a:lvl4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FG Deanna's Hand" pitchFamily="2" charset="0"/>
        </a:defRPr>
      </a:lvl4pPr>
      <a:lvl5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FG Deanna's Hand" pitchFamily="2" charset="0"/>
        </a:defRPr>
      </a:lvl5pPr>
      <a:lvl6pPr marL="457200" algn="ctr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Comic Sans MS" pitchFamily="66" charset="0"/>
        </a:defRPr>
      </a:lvl6pPr>
      <a:lvl7pPr marL="914400" algn="ctr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Comic Sans MS" pitchFamily="66" charset="0"/>
        </a:defRPr>
      </a:lvl7pPr>
      <a:lvl8pPr marL="1371600" algn="ctr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Comic Sans MS" pitchFamily="66" charset="0"/>
        </a:defRPr>
      </a:lvl8pPr>
      <a:lvl9pPr marL="1828800" algn="ctr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50000"/>
        <a:buFont typeface="Wingdings" pitchFamily="2" charset="2"/>
        <a:buChar char="q"/>
        <a:defRPr kumimoji="1" sz="2400" b="1">
          <a:solidFill>
            <a:srgbClr val="FF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CC"/>
        </a:buClr>
        <a:buSzPct val="60000"/>
        <a:buFont typeface="Zapf Dingbats" charset="2"/>
        <a:buChar char="u"/>
        <a:defRPr kumimoji="1" sz="2000" b="1">
          <a:solidFill>
            <a:srgbClr val="0000CC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SzPct val="65000"/>
        <a:buFont typeface="Zapf Dingbats" charset="2"/>
        <a:buChar char="l"/>
        <a:defRPr kumimoji="1" sz="2000" b="1">
          <a:solidFill>
            <a:srgbClr val="0099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SzPct val="75000"/>
        <a:buFont typeface="Zapf Dingbats" charset="2"/>
        <a:buChar char="è"/>
        <a:defRPr kumimoji="1" sz="2000" b="1">
          <a:solidFill>
            <a:srgbClr val="CC00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buChar char="»"/>
        <a:defRPr kumimoji="1" sz="20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defRPr kumimoji="1" sz="20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defRPr kumimoji="1" sz="20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defRPr kumimoji="1" sz="20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defRPr kumimoji="1"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chemeClr val="bg1"/>
            </a:gs>
            <a:gs pos="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95"/>
          <p:cNvGrpSpPr/>
          <p:nvPr userDrawn="1"/>
        </p:nvGrpSpPr>
        <p:grpSpPr bwMode="hidden">
          <a:xfrm>
            <a:off x="-2" y="0"/>
            <a:ext cx="12192003" cy="6858000"/>
            <a:chOff x="-1" y="0"/>
            <a:chExt cx="12192002" cy="6858000"/>
          </a:xfrm>
        </p:grpSpPr>
        <p:cxnSp>
          <p:nvCxnSpPr>
            <p:cNvPr id="97" name="Straight Connector 96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Group 11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31" name="Straight Connector 13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6" name="Group 13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42" name="Straight Connector 14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7" name="Straight Connector 13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Group 11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15" name="Straight Connector 11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26" name="Straight Connector 12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1" name="Straight Connector 12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0" y="503859"/>
            <a:ext cx="9601200" cy="1142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981202"/>
            <a:ext cx="960120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94041" y="6289679"/>
            <a:ext cx="965947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74EB114-20FA-4322-8185-210191ADE729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5" y="6289679"/>
            <a:ext cx="6128031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M. Koratzinos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65313" y="6289679"/>
            <a:ext cx="918883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8" name="Straight Connector 147"/>
          <p:cNvCxnSpPr/>
          <p:nvPr userDrawn="1"/>
        </p:nvCxnSpPr>
        <p:spPr>
          <a:xfrm>
            <a:off x="377716" y="6060689"/>
            <a:ext cx="11204721" cy="557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3604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2" r:id="rId1"/>
    <p:sldLayoutId id="2147484243" r:id="rId2"/>
    <p:sldLayoutId id="2147484244" r:id="rId3"/>
    <p:sldLayoutId id="2147484245" r:id="rId4"/>
    <p:sldLayoutId id="2147484246" r:id="rId5"/>
    <p:sldLayoutId id="2147484247" r:id="rId6"/>
    <p:sldLayoutId id="2147484248" r:id="rId7"/>
    <p:sldLayoutId id="2147484249" r:id="rId8"/>
    <p:sldLayoutId id="2147484250" r:id="rId9"/>
    <p:sldLayoutId id="2147484251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1350"/>
        </a:spcBef>
        <a:buClr>
          <a:srgbClr val="0070C0"/>
        </a:buClr>
        <a:buSzPct val="100000"/>
        <a:buFont typeface="Arial" pitchFamily="34" charset="0"/>
        <a:buChar char="▪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indent="-137156" algn="l" defTabSz="685783" rtl="0" eaLnBrk="1" latinLnBrk="0" hangingPunct="1">
        <a:lnSpc>
          <a:spcPct val="90000"/>
        </a:lnSpc>
        <a:spcBef>
          <a:spcPts val="900"/>
        </a:spcBef>
        <a:buClr>
          <a:srgbClr val="0070C0"/>
        </a:buClr>
        <a:buSzPct val="100000"/>
        <a:buFont typeface="Arial" pitchFamily="34" charset="0"/>
        <a:buChar char="▪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indent="-134538" algn="l" defTabSz="685783" rtl="0" eaLnBrk="1" latinLnBrk="0" hangingPunct="1">
        <a:lnSpc>
          <a:spcPct val="90000"/>
        </a:lnSpc>
        <a:spcBef>
          <a:spcPts val="600"/>
        </a:spcBef>
        <a:buClr>
          <a:srgbClr val="0070C0"/>
        </a:buClr>
        <a:buSzPct val="100000"/>
        <a:buFont typeface="Arial" pitchFamily="34" charset="0"/>
        <a:buChar char="▪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685783" indent="-137156" algn="l" defTabSz="685783" rtl="0" eaLnBrk="1" latinLnBrk="0" hangingPunct="1">
        <a:lnSpc>
          <a:spcPct val="90000"/>
        </a:lnSpc>
        <a:spcBef>
          <a:spcPts val="600"/>
        </a:spcBef>
        <a:buClr>
          <a:srgbClr val="0070C0"/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857228" indent="-134538" algn="l" defTabSz="685783" rtl="0" eaLnBrk="1" latinLnBrk="0" hangingPunct="1">
        <a:lnSpc>
          <a:spcPct val="90000"/>
        </a:lnSpc>
        <a:spcBef>
          <a:spcPts val="450"/>
        </a:spcBef>
        <a:buClr>
          <a:srgbClr val="0070C0"/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028675" indent="-137156" algn="l" defTabSz="685783" rtl="0" eaLnBrk="1" latinLnBrk="0" hangingPunct="1">
        <a:lnSpc>
          <a:spcPct val="90000"/>
        </a:lnSpc>
        <a:spcBef>
          <a:spcPts val="450"/>
        </a:spcBef>
        <a:buClr>
          <a:schemeClr val="accent1"/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200120" indent="-134538" algn="l" defTabSz="685783" rtl="0" eaLnBrk="1" latinLnBrk="0" hangingPunct="1">
        <a:lnSpc>
          <a:spcPct val="90000"/>
        </a:lnSpc>
        <a:spcBef>
          <a:spcPts val="450"/>
        </a:spcBef>
        <a:buClr>
          <a:schemeClr val="accent1"/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371566" indent="-137156" algn="l" defTabSz="685783" rtl="0" eaLnBrk="1" latinLnBrk="0" hangingPunct="1">
        <a:lnSpc>
          <a:spcPct val="90000"/>
        </a:lnSpc>
        <a:spcBef>
          <a:spcPts val="450"/>
        </a:spcBef>
        <a:buClr>
          <a:schemeClr val="accent1"/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12" indent="-134538" algn="l" defTabSz="685783" rtl="0" eaLnBrk="1" latinLnBrk="0" hangingPunct="1">
        <a:lnSpc>
          <a:spcPct val="90000"/>
        </a:lnSpc>
        <a:spcBef>
          <a:spcPts val="450"/>
        </a:spcBef>
        <a:buClr>
          <a:schemeClr val="accent1"/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png"/><Relationship Id="rId3" Type="http://schemas.openxmlformats.org/officeDocument/2006/relationships/image" Target="../media/image2.emf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hyperlink" Target="http://cern.ch/fcc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2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crossmark.crossref.org/dialog/?doi=10.1038/s41567-020-0856-2" TargetMode="Externa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9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3.png"/><Relationship Id="rId5" Type="http://schemas.openxmlformats.org/officeDocument/2006/relationships/image" Target="../media/image26.pn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2.jpeg"/><Relationship Id="rId11" Type="http://schemas.openxmlformats.org/officeDocument/2006/relationships/image" Target="../media/image49.png"/><Relationship Id="rId5" Type="http://schemas.openxmlformats.org/officeDocument/2006/relationships/image" Target="../media/image45.png"/><Relationship Id="rId10" Type="http://schemas.openxmlformats.org/officeDocument/2006/relationships/image" Target="../media/image48.emf"/><Relationship Id="rId4" Type="http://schemas.openxmlformats.org/officeDocument/2006/relationships/image" Target="../media/image44.png"/><Relationship Id="rId9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6.emf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61.tiff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tiff"/><Relationship Id="rId3" Type="http://schemas.openxmlformats.org/officeDocument/2006/relationships/hyperlink" Target="https://link.springer.com/article/10.1140/epjst/e2019-900045-4" TargetMode="External"/><Relationship Id="rId7" Type="http://schemas.openxmlformats.org/officeDocument/2006/relationships/image" Target="../media/image26.png"/><Relationship Id="rId2" Type="http://schemas.openxmlformats.org/officeDocument/2006/relationships/hyperlink" Target="https://link.springer.com/article/10.1140/epjc/s10052-019-6904-3" TargetMode="External"/><Relationship Id="rId1" Type="http://schemas.openxmlformats.org/officeDocument/2006/relationships/slideLayout" Target="../slideLayouts/slideLayout28.xml"/><Relationship Id="rId6" Type="http://schemas.openxmlformats.org/officeDocument/2006/relationships/hyperlink" Target="http://fcc-cdr.web.cern.ch/" TargetMode="External"/><Relationship Id="rId11" Type="http://schemas.openxmlformats.org/officeDocument/2006/relationships/image" Target="../media/image65.png"/><Relationship Id="rId5" Type="http://schemas.openxmlformats.org/officeDocument/2006/relationships/hyperlink" Target="https://link.springer.com/article/10.1140/epjst/e2019-900088-6" TargetMode="External"/><Relationship Id="rId10" Type="http://schemas.openxmlformats.org/officeDocument/2006/relationships/image" Target="../media/image64.png"/><Relationship Id="rId4" Type="http://schemas.openxmlformats.org/officeDocument/2006/relationships/hyperlink" Target="https://link.springer.com/article/10.1140/epjst/e2019-900087-0" TargetMode="External"/><Relationship Id="rId9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9.jpeg"/><Relationship Id="rId5" Type="http://schemas.openxmlformats.org/officeDocument/2006/relationships/image" Target="../media/image26.png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6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77.e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79.png"/><Relationship Id="rId4" Type="http://schemas.openxmlformats.org/officeDocument/2006/relationships/image" Target="../media/image75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8.xml"/><Relationship Id="rId4" Type="http://schemas.openxmlformats.org/officeDocument/2006/relationships/hyperlink" Target="https://arxiv.org/abs/1912.11871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0.png"/><Relationship Id="rId7" Type="http://schemas.openxmlformats.org/officeDocument/2006/relationships/image" Target="../media/image42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450.png"/><Relationship Id="rId10" Type="http://schemas.openxmlformats.org/officeDocument/2006/relationships/image" Target="../media/image470.png"/><Relationship Id="rId4" Type="http://schemas.openxmlformats.org/officeDocument/2006/relationships/image" Target="../media/image440.png"/><Relationship Id="rId9" Type="http://schemas.openxmlformats.org/officeDocument/2006/relationships/image" Target="../media/image8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wmf"/><Relationship Id="rId13" Type="http://schemas.openxmlformats.org/officeDocument/2006/relationships/image" Target="../media/image96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12" Type="http://schemas.openxmlformats.org/officeDocument/2006/relationships/oleObject" Target="../embeddings/oleObject7.bin"/><Relationship Id="rId17" Type="http://schemas.openxmlformats.org/officeDocument/2006/relationships/image" Target="../media/image98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9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93.wmf"/><Relationship Id="rId11" Type="http://schemas.openxmlformats.org/officeDocument/2006/relationships/image" Target="../media/image95.wmf"/><Relationship Id="rId5" Type="http://schemas.openxmlformats.org/officeDocument/2006/relationships/oleObject" Target="../embeddings/oleObject3.bin"/><Relationship Id="rId15" Type="http://schemas.openxmlformats.org/officeDocument/2006/relationships/image" Target="../media/image97.wmf"/><Relationship Id="rId10" Type="http://schemas.openxmlformats.org/officeDocument/2006/relationships/oleObject" Target="../embeddings/oleObject6.bin"/><Relationship Id="rId4" Type="http://schemas.openxmlformats.org/officeDocument/2006/relationships/image" Target="../media/image92.wmf"/><Relationship Id="rId9" Type="http://schemas.openxmlformats.org/officeDocument/2006/relationships/oleObject" Target="../embeddings/oleObject5.bin"/><Relationship Id="rId14" Type="http://schemas.openxmlformats.org/officeDocument/2006/relationships/oleObject" Target="../embeddings/oleObject8.bin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hyperlink" Target="https://arxiv.org/abs/1312.3322" TargetMode="External"/><Relationship Id="rId7" Type="http://schemas.openxmlformats.org/officeDocument/2006/relationships/image" Target="../media/image101.png"/><Relationship Id="rId2" Type="http://schemas.openxmlformats.org/officeDocument/2006/relationships/hyperlink" Target="https://cds.cern.ch/record/1567295/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0.png"/><Relationship Id="rId5" Type="http://schemas.openxmlformats.org/officeDocument/2006/relationships/image" Target="../media/image75.emf"/><Relationship Id="rId4" Type="http://schemas.openxmlformats.org/officeDocument/2006/relationships/image" Target="../media/image9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809.10041" TargetMode="External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4.png"/><Relationship Id="rId4" Type="http://schemas.openxmlformats.org/officeDocument/2006/relationships/hyperlink" Target="https://arxiv.org/abs/1711.03978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arxiv.org/abs/1411.5230" TargetMode="Externa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509.02406" TargetMode="Externa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arxiv.org/abs/1701.02663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5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5.11106" TargetMode="External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6.png"/><Relationship Id="rId7" Type="http://schemas.openxmlformats.org/officeDocument/2006/relationships/image" Target="../media/image1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70.png"/><Relationship Id="rId5" Type="http://schemas.openxmlformats.org/officeDocument/2006/relationships/image" Target="../media/image127.png"/><Relationship Id="rId4" Type="http://schemas.openxmlformats.org/officeDocument/2006/relationships/image" Target="../media/image350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091" y="0"/>
            <a:ext cx="12324891" cy="6858000"/>
          </a:xfrm>
          <a:prstGeom prst="rect">
            <a:avLst/>
          </a:prstGeom>
        </p:spPr>
      </p:pic>
      <p:sp>
        <p:nvSpPr>
          <p:cNvPr id="43" name="Arc 42"/>
          <p:cNvSpPr/>
          <p:nvPr/>
        </p:nvSpPr>
        <p:spPr>
          <a:xfrm rot="10800000">
            <a:off x="-920955" y="4084229"/>
            <a:ext cx="7616671" cy="1350615"/>
          </a:xfrm>
          <a:prstGeom prst="arc">
            <a:avLst>
              <a:gd name="adj1" fmla="val 413169"/>
              <a:gd name="adj2" fmla="val 11745777"/>
            </a:avLst>
          </a:prstGeom>
          <a:ln w="57150" cap="rnd" cmpd="sng">
            <a:solidFill>
              <a:srgbClr val="99FFCC"/>
            </a:solidFill>
            <a:prstDash val="solid"/>
            <a:headEnd type="none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848362" y="6614317"/>
            <a:ext cx="13436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photo: J. Wenninger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2320446" y="4132382"/>
            <a:ext cx="3876947" cy="612100"/>
          </a:xfrm>
          <a:prstGeom prst="ellipse">
            <a:avLst/>
          </a:prstGeom>
          <a:noFill/>
          <a:ln w="5715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6197392" y="4215129"/>
            <a:ext cx="512901" cy="106452"/>
          </a:xfrm>
          <a:prstGeom prst="ellipse">
            <a:avLst/>
          </a:prstGeom>
          <a:noFill/>
          <a:ln w="57150" cap="flat" cmpd="sng" algn="ctr">
            <a:solidFill>
              <a:srgbClr val="33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Arc 22"/>
          <p:cNvSpPr/>
          <p:nvPr/>
        </p:nvSpPr>
        <p:spPr>
          <a:xfrm>
            <a:off x="2542180" y="2986995"/>
            <a:ext cx="13544036" cy="1624604"/>
          </a:xfrm>
          <a:prstGeom prst="arc">
            <a:avLst>
              <a:gd name="adj1" fmla="val 776254"/>
              <a:gd name="adj2" fmla="val 11036784"/>
            </a:avLst>
          </a:prstGeom>
          <a:ln w="57150" cap="rnd" cmpd="sng">
            <a:solidFill>
              <a:srgbClr val="800000"/>
            </a:solidFill>
            <a:prstDash val="sysDash"/>
            <a:headEnd type="none"/>
            <a:tailEnd type="none"/>
          </a:ln>
          <a:effectLst>
            <a:glow rad="101600">
              <a:srgbClr val="FFCCFF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7" y="5155463"/>
            <a:ext cx="1551182" cy="64872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0" name="Rectangle 29"/>
          <p:cNvSpPr/>
          <p:nvPr/>
        </p:nvSpPr>
        <p:spPr>
          <a:xfrm>
            <a:off x="5991083" y="5473111"/>
            <a:ext cx="2043893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/>
                <a:cs typeface="Times New Roman"/>
                <a:hlinkClick r:id="rId5"/>
              </a:rPr>
              <a:t>http://cern.ch/fcc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000082" y="4747472"/>
            <a:ext cx="878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98324" y="4090748"/>
            <a:ext cx="651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33743" y="4741846"/>
            <a:ext cx="887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42603" y="3741747"/>
            <a:ext cx="921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LHC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987" y="5476004"/>
            <a:ext cx="1020573" cy="71715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0" name="Rectangle 39"/>
          <p:cNvSpPr/>
          <p:nvPr/>
        </p:nvSpPr>
        <p:spPr>
          <a:xfrm>
            <a:off x="16252" y="5847877"/>
            <a:ext cx="16491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 supported by the </a:t>
            </a:r>
            <a:r>
              <a:rPr kumimoji="0" lang="en-US" sz="800" b="1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Commission </a:t>
            </a: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under </a:t>
            </a:r>
            <a:r>
              <a:rPr kumimoji="0" lang="en-GB" sz="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GB" sz="800" b="1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HORIZON 2020 </a:t>
            </a:r>
            <a:r>
              <a:rPr kumimoji="0" lang="en-GB" sz="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projects </a:t>
            </a:r>
            <a:r>
              <a:rPr kumimoji="0" lang="en-GB" sz="800" b="1" i="1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EuroCirCol</a:t>
            </a:r>
            <a:r>
              <a:rPr kumimoji="0" lang="en-GB" sz="800" b="0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grant agreement </a:t>
            </a:r>
            <a:r>
              <a:rPr kumimoji="0" lang="en-GB" sz="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654305</a:t>
            </a:r>
            <a:r>
              <a:rPr kumimoji="0" lang="en-GB" sz="800" b="0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  <a:r>
              <a:rPr kumimoji="0" lang="en-GB" sz="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EASITrain</a:t>
            </a:r>
            <a:r>
              <a:rPr kumimoji="0" lang="en-GB" sz="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grant </a:t>
            </a:r>
            <a:r>
              <a:rPr kumimoji="0" lang="en-GB" sz="800" b="0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agreement no. </a:t>
            </a:r>
            <a:r>
              <a:rPr kumimoji="0" lang="en-GB" sz="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764879; </a:t>
            </a:r>
            <a:r>
              <a:rPr kumimoji="0" lang="en-GB" sz="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ARIES</a:t>
            </a:r>
            <a:r>
              <a:rPr kumimoji="0" lang="en-GB" sz="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800" b="0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grant </a:t>
            </a:r>
            <a:r>
              <a:rPr kumimoji="0" lang="en-GB" sz="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agreement 730871; and </a:t>
            </a:r>
            <a:r>
              <a:rPr kumimoji="0" lang="en-GB" sz="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E-JADE,</a:t>
            </a:r>
            <a:r>
              <a:rPr kumimoji="0" lang="en-GB" sz="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contract no. 645479</a:t>
            </a:r>
            <a:endParaRPr kumimoji="0" lang="en-GB" sz="800" b="0" i="1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677" y="5472816"/>
            <a:ext cx="3936403" cy="61441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318" y="5472399"/>
            <a:ext cx="1302192" cy="62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957" y="5480612"/>
            <a:ext cx="920203" cy="5988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7" t="16876" r="24262" b="24372"/>
          <a:stretch/>
        </p:blipFill>
        <p:spPr>
          <a:xfrm>
            <a:off x="5376795" y="5480612"/>
            <a:ext cx="486132" cy="732938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515636" y="1465411"/>
            <a:ext cx="7363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M. </a:t>
            </a: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Koratzinos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042" y="192636"/>
            <a:ext cx="2392605" cy="1595069"/>
          </a:xfrm>
          <a:prstGeom prst="rect">
            <a:avLst/>
          </a:prstGeom>
        </p:spPr>
      </p:pic>
      <p:pic>
        <p:nvPicPr>
          <p:cNvPr id="38" name="Picture 2" descr="\\cern.ch\dfs\Users\m\mike\Documents\MyDocs\LEP3\poster FCC kickoff\CERN-logo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"/>
          <a:stretch/>
        </p:blipFill>
        <p:spPr bwMode="auto">
          <a:xfrm>
            <a:off x="-31804" y="8533"/>
            <a:ext cx="2101904" cy="210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478502" y="-40469"/>
            <a:ext cx="94377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de-DE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FCC</a:t>
            </a:r>
            <a:r>
              <a:rPr lang="de-DE" sz="4800" b="1" dirty="0">
                <a:solidFill>
                  <a:srgbClr val="FFFF00"/>
                </a:solidFill>
                <a:latin typeface="Calibri" panose="020F0502020204030204"/>
              </a:rPr>
              <a:t> </a:t>
            </a:r>
            <a:endParaRPr lang="de-DE" sz="4800" b="1" dirty="0" smtClean="0">
              <a:solidFill>
                <a:srgbClr val="FFFF00"/>
              </a:solidFill>
              <a:latin typeface="Calibri" panose="020F0502020204030204"/>
            </a:endParaRPr>
          </a:p>
          <a:p>
            <a:pPr lvl="0" algn="ctr">
              <a:defRPr/>
            </a:pPr>
            <a:r>
              <a:rPr lang="de-DE" sz="40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Proposal</a:t>
            </a:r>
            <a:r>
              <a:rPr lang="de-DE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challenges and </a:t>
            </a:r>
            <a:r>
              <a:rPr lang="de-DE" sz="40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status</a:t>
            </a: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14198" y="6098795"/>
            <a:ext cx="2859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13 </a:t>
            </a:r>
            <a:r>
              <a:rPr lang="en-GB" sz="32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August </a:t>
            </a:r>
            <a:r>
              <a:rPr lang="en-GB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2020 </a:t>
            </a:r>
            <a:endParaRPr lang="en-GB" sz="32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876" y="2177698"/>
            <a:ext cx="2539468" cy="12697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071884" y="3401900"/>
            <a:ext cx="4046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latin typeface="Calibri" panose="020F0502020204030204" pitchFamily="34" charset="0"/>
                <a:cs typeface="Calibri" panose="020F0502020204030204" pitchFamily="34" charset="0"/>
              </a:rPr>
              <a:t>Free Meson Seminar</a:t>
            </a:r>
            <a:endParaRPr lang="en-GB" sz="3600" dirty="0" smtClean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712" y="6113539"/>
            <a:ext cx="9335803" cy="76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54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-2893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The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FCC integrated program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inspired by successful LEP – LHC programs at CERN</a:t>
            </a:r>
          </a:p>
        </p:txBody>
      </p:sp>
      <p:pic>
        <p:nvPicPr>
          <p:cNvPr id="1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19336" y="956915"/>
                <a:ext cx="11953328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Comprehensive cost-effective program maximizing physics opportunities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Stage 1: FCC-ee (Z, W, H,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t</m:t>
                    </m:r>
                    <m:acc>
                      <m:accPr>
                        <m:chr m:val="̅"/>
                        <m:ctrlPr>
                          <a:rPr kumimoji="0" lang="en-US" sz="1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sz="18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t</m:t>
                        </m:r>
                      </m:e>
                    </m:acc>
                  </m:oMath>
                </a14:m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) as Higgs factory, </a:t>
                </a:r>
                <a:r>
                  <a:rPr lang="en-GB" b="1" dirty="0">
                    <a:solidFill>
                      <a:srgbClr val="FF0000"/>
                    </a:solidFill>
                    <a:latin typeface="Arial"/>
                  </a:rPr>
                  <a:t>electroweak &amp;</a:t>
                </a: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and top factory at highest luminosities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Stage 2: FCC-</a:t>
                </a:r>
                <a:r>
                  <a:rPr kumimoji="0" lang="en-GB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hh</a:t>
                </a: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(~100 </a:t>
                </a:r>
                <a:r>
                  <a:rPr kumimoji="0" lang="en-GB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TeV</a:t>
                </a: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) as natural continuation at energy frontier, with ion and eh options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Complementary physics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Common civil engineering and technical infrastructures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Building on and reusing CERN’s existing infrastructure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FCC integrated project allows seamless continuation of HEP after HL-LHC 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36" y="956915"/>
                <a:ext cx="11953328" cy="2062103"/>
              </a:xfrm>
              <a:prstGeom prst="rect">
                <a:avLst/>
              </a:prstGeom>
              <a:blipFill>
                <a:blip r:embed="rId4"/>
                <a:stretch>
                  <a:fillRect l="-561" t="-1479" b="-38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5" r="1218"/>
          <a:stretch/>
        </p:blipFill>
        <p:spPr>
          <a:xfrm>
            <a:off x="8393464" y="1951338"/>
            <a:ext cx="3786859" cy="422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466828-276D-2144-BC1C-29522FA08D6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3"/>
          <a:stretch/>
        </p:blipFill>
        <p:spPr>
          <a:xfrm>
            <a:off x="695400" y="2978748"/>
            <a:ext cx="3435222" cy="3032355"/>
          </a:xfrm>
          <a:prstGeom prst="rect">
            <a:avLst/>
          </a:prstGeom>
        </p:spPr>
      </p:pic>
      <p:pic>
        <p:nvPicPr>
          <p:cNvPr id="16" name="Picture 15" descr="layout_c.pd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896" y="2978748"/>
            <a:ext cx="2909954" cy="3031200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6251014" y="5522185"/>
            <a:ext cx="1512168" cy="751570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C377B"/>
              </a:buClr>
              <a:buSzPct val="80000"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93201" y="5522185"/>
            <a:ext cx="1512168" cy="751570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C377B"/>
              </a:buClr>
              <a:buSzPct val="80000"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FCC-ee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Koratzinos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7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831850"/>
          </a:xfrm>
        </p:spPr>
        <p:txBody>
          <a:bodyPr/>
          <a:lstStyle/>
          <a:p>
            <a:r>
              <a:rPr lang="en-US" dirty="0" smtClean="0"/>
              <a:t>The FCC-</a:t>
            </a:r>
            <a:r>
              <a:rPr lang="en-US" dirty="0" err="1" smtClean="0"/>
              <a:t>ee</a:t>
            </a:r>
            <a:r>
              <a:rPr lang="en-US" dirty="0" smtClean="0"/>
              <a:t> accelerator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550" y="997328"/>
            <a:ext cx="6219396" cy="4876422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 smtClean="0"/>
              <a:t>Circular accelerator with the largest reasonable size – </a:t>
            </a:r>
            <a:r>
              <a:rPr lang="en-US" sz="2400" b="1" dirty="0" smtClean="0"/>
              <a:t>100 </a:t>
            </a:r>
            <a:r>
              <a:rPr lang="en-US" sz="2400" b="1" dirty="0" err="1" smtClean="0"/>
              <a:t>kms</a:t>
            </a:r>
            <a:r>
              <a:rPr lang="en-US" sz="2400" dirty="0" smtClean="0"/>
              <a:t>. Luminosity is proportional to circumference</a:t>
            </a:r>
          </a:p>
          <a:p>
            <a:r>
              <a:rPr lang="en-US" sz="2400" dirty="0" smtClean="0"/>
              <a:t>Synchrotron radiation power limited to </a:t>
            </a:r>
            <a:r>
              <a:rPr lang="en-US" sz="2400" b="1" dirty="0" smtClean="0"/>
              <a:t>100MW at all energies</a:t>
            </a:r>
            <a:r>
              <a:rPr lang="en-US" sz="2400" dirty="0" smtClean="0"/>
              <a:t>. Luminosity is proportional to SR power</a:t>
            </a:r>
          </a:p>
          <a:p>
            <a:r>
              <a:rPr lang="en-US" sz="2400" b="1" dirty="0" smtClean="0"/>
              <a:t>Separate beam-pipes </a:t>
            </a:r>
            <a:r>
              <a:rPr lang="en-US" sz="2400" dirty="0" smtClean="0"/>
              <a:t>for electrons and positrons – gives much more flexibility</a:t>
            </a:r>
          </a:p>
          <a:p>
            <a:r>
              <a:rPr lang="en-US" sz="2400" b="1" dirty="0" smtClean="0"/>
              <a:t>Full size booster </a:t>
            </a:r>
            <a:r>
              <a:rPr lang="en-US" sz="2400" dirty="0" smtClean="0"/>
              <a:t>(a third ring) for top-up injection – beam lifetimes are very short</a:t>
            </a:r>
          </a:p>
          <a:p>
            <a:r>
              <a:rPr lang="en-US" sz="2400" dirty="0" smtClean="0"/>
              <a:t>Collision at an angle (“</a:t>
            </a:r>
            <a:r>
              <a:rPr lang="en-US" sz="2400" b="1" dirty="0" smtClean="0"/>
              <a:t>crab waist</a:t>
            </a:r>
            <a:r>
              <a:rPr lang="en-US" sz="2400" dirty="0" smtClean="0"/>
              <a:t>” scheme) of 30 </a:t>
            </a:r>
            <a:r>
              <a:rPr lang="en-US" sz="2400" dirty="0" err="1" smtClean="0"/>
              <a:t>mrad</a:t>
            </a:r>
            <a:r>
              <a:rPr lang="en-US" sz="2400" dirty="0" smtClean="0"/>
              <a:t> to minimize beam-beam interaction</a:t>
            </a:r>
          </a:p>
          <a:p>
            <a:r>
              <a:rPr lang="en-GB" sz="2400" b="1" dirty="0"/>
              <a:t>Asymmetric</a:t>
            </a:r>
            <a:r>
              <a:rPr lang="en-GB" sz="2400" dirty="0"/>
              <a:t> “moustache” </a:t>
            </a:r>
            <a:r>
              <a:rPr lang="en-GB" sz="2400" b="1" dirty="0"/>
              <a:t>IR layout </a:t>
            </a:r>
            <a:r>
              <a:rPr lang="en-GB" sz="2400" dirty="0"/>
              <a:t>and optics to limit synchrotron radiation towards the detector </a:t>
            </a:r>
            <a:endParaRPr lang="en-GB" sz="2400" dirty="0" smtClean="0"/>
          </a:p>
          <a:p>
            <a:r>
              <a:rPr lang="en-GB" sz="2400" b="1" dirty="0"/>
              <a:t>The design can be modified to a 4-IP layout </a:t>
            </a:r>
            <a:r>
              <a:rPr lang="en-GB" sz="2400" dirty="0"/>
              <a:t>if </a:t>
            </a:r>
            <a:r>
              <a:rPr lang="en-GB" sz="2400" dirty="0" smtClean="0"/>
              <a:t>needed</a:t>
            </a:r>
          </a:p>
          <a:p>
            <a:r>
              <a:rPr lang="en-US" sz="2400" b="1" dirty="0" smtClean="0"/>
              <a:t>FCC-</a:t>
            </a:r>
            <a:r>
              <a:rPr lang="en-US" sz="2400" b="1" dirty="0" err="1" smtClean="0"/>
              <a:t>ee</a:t>
            </a:r>
            <a:r>
              <a:rPr lang="en-US" sz="2400" b="1" dirty="0" smtClean="0"/>
              <a:t> can deliver excellent luminosities at the Z peak (E</a:t>
            </a:r>
            <a:r>
              <a:rPr lang="en-US" sz="2400" b="1" baseline="-25000" dirty="0" smtClean="0"/>
              <a:t>CM</a:t>
            </a:r>
            <a:r>
              <a:rPr lang="en-US" sz="2400" b="1" dirty="0" smtClean="0"/>
              <a:t> 91 GeV), the WW threshold (160 GeV), the ZH maximum (240 GeV) and the </a:t>
            </a:r>
            <a:r>
              <a:rPr lang="en-US" sz="2400" b="1" dirty="0" err="1" smtClean="0"/>
              <a:t>tt</a:t>
            </a:r>
            <a:r>
              <a:rPr lang="en-US" sz="2400" b="1" dirty="0" smtClean="0"/>
              <a:t> threshold (365 GeV)</a:t>
            </a:r>
            <a:endParaRPr lang="en-GB" sz="2400" b="1" dirty="0"/>
          </a:p>
          <a:p>
            <a:endParaRPr lang="en-GB" sz="2400" dirty="0" smtClean="0"/>
          </a:p>
          <a:p>
            <a:endParaRPr lang="en-GB" sz="2400" dirty="0"/>
          </a:p>
          <a:p>
            <a:endParaRPr lang="en-US" sz="2400" dirty="0" smtClean="0"/>
          </a:p>
          <a:p>
            <a:endParaRPr lang="en-GB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M. </a:t>
            </a:r>
            <a:r>
              <a:rPr lang="en-US" dirty="0" smtClean="0"/>
              <a:t>Koratzinos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466828-276D-2144-BC1C-29522FA08D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3"/>
          <a:stretch/>
        </p:blipFill>
        <p:spPr>
          <a:xfrm>
            <a:off x="6301946" y="997328"/>
            <a:ext cx="5890054" cy="51421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29758" y="1177389"/>
            <a:ext cx="137608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K. Oide et al.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6DEE3E-AFC3-405A-820E-61D9FF61D95E}"/>
              </a:ext>
            </a:extLst>
          </p:cNvPr>
          <p:cNvSpPr/>
          <p:nvPr/>
        </p:nvSpPr>
        <p:spPr>
          <a:xfrm>
            <a:off x="1919536" y="6172169"/>
            <a:ext cx="9577064" cy="646331"/>
          </a:xfrm>
          <a:prstGeom prst="rect">
            <a:avLst/>
          </a:prstGeom>
          <a:solidFill>
            <a:srgbClr val="66FF66"/>
          </a:solidFill>
        </p:spPr>
        <p:txBody>
          <a:bodyPr wrap="square">
            <a:spAutoFit/>
          </a:bodyPr>
          <a:lstStyle/>
          <a:p>
            <a:r>
              <a:rPr lang="en-GB" i="1" dirty="0"/>
              <a:t>FCC-</a:t>
            </a:r>
            <a:r>
              <a:rPr lang="en-GB" i="1" dirty="0" err="1"/>
              <a:t>ee</a:t>
            </a:r>
            <a:r>
              <a:rPr lang="en-GB" i="1" dirty="0"/>
              <a:t>: The Lepton Collider</a:t>
            </a:r>
            <a:r>
              <a:rPr lang="en-GB" dirty="0"/>
              <a:t>, </a:t>
            </a:r>
            <a:r>
              <a:rPr lang="en-GB" b="1" dirty="0"/>
              <a:t>Eur. Phys. J. Spec. Top. 228</a:t>
            </a:r>
            <a:r>
              <a:rPr lang="en-GB" dirty="0"/>
              <a:t>, 261–623 (2019)</a:t>
            </a:r>
          </a:p>
          <a:p>
            <a:r>
              <a:rPr lang="en-GB" dirty="0"/>
              <a:t>K. Oide et al., </a:t>
            </a:r>
            <a:r>
              <a:rPr lang="en-GB" b="1" dirty="0"/>
              <a:t>Phys. Rev. Accel. Beams 19</a:t>
            </a:r>
            <a:r>
              <a:rPr lang="en-GB" dirty="0"/>
              <a:t>, 111005 (2016)</a:t>
            </a:r>
          </a:p>
        </p:txBody>
      </p:sp>
    </p:spTree>
    <p:extLst>
      <p:ext uri="{BB962C8B-B14F-4D97-AF65-F5344CB8AC3E}">
        <p14:creationId xmlns:p14="http://schemas.microsoft.com/office/powerpoint/2010/main" val="285092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108284"/>
            <a:ext cx="10058400" cy="752953"/>
          </a:xfrm>
        </p:spPr>
        <p:txBody>
          <a:bodyPr/>
          <a:lstStyle/>
          <a:p>
            <a:r>
              <a:rPr lang="en-US" dirty="0" smtClean="0"/>
              <a:t>The FCC-</a:t>
            </a:r>
            <a:r>
              <a:rPr lang="en-US" dirty="0" err="1" smtClean="0"/>
              <a:t>ee</a:t>
            </a:r>
            <a:r>
              <a:rPr lang="en-US" dirty="0" smtClean="0"/>
              <a:t> accelerator – interesting facts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0" y="782674"/>
            <a:ext cx="10972800" cy="5478426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smtClean="0"/>
              <a:t>The FCC-</a:t>
            </a:r>
            <a:r>
              <a:rPr lang="en-US" sz="2400" b="1" dirty="0" err="1" smtClean="0"/>
              <a:t>ee</a:t>
            </a:r>
            <a:r>
              <a:rPr lang="en-US" sz="2400" b="1" dirty="0" smtClean="0"/>
              <a:t> accelerator is not simply a bigger LEP! It is a modern synchrotron that pushes the design envelope to the maximum.</a:t>
            </a:r>
          </a:p>
          <a:p>
            <a:r>
              <a:rPr lang="en-US" sz="2400" dirty="0" smtClean="0"/>
              <a:t>The luminosity is so high that the beams burn up very quickly (beam lifetime 12 minutes at the ZH). Mandatory to use a full-size booster – the injector is the same size as the main ring and injects at top energy)</a:t>
            </a:r>
          </a:p>
          <a:p>
            <a:r>
              <a:rPr lang="en-US" sz="2400" dirty="0" smtClean="0"/>
              <a:t>Full LEP physics dataset every 2 minutes!</a:t>
            </a:r>
          </a:p>
          <a:p>
            <a:r>
              <a:rPr lang="en-US" sz="2400" dirty="0" smtClean="0"/>
              <a:t>Beam energy will be known to (much) better than 100keV, whereas the (gravitational) effect of the moon passing overhead gives an energy change of 100MeV, one thousand times bigger.</a:t>
            </a:r>
          </a:p>
          <a:p>
            <a:r>
              <a:rPr lang="en-US" sz="2400" dirty="0" smtClean="0"/>
              <a:t>The performance quoted in the CDR is not a paper exercise, it is fully backed by simulations, leading to stringent requirements:</a:t>
            </a:r>
            <a:r>
              <a:rPr lang="en-US" sz="2400" dirty="0"/>
              <a:t> </a:t>
            </a:r>
            <a:r>
              <a:rPr lang="en-US" sz="2400" dirty="0" smtClean="0"/>
              <a:t>Colliding bunches must have the same charge to within 10%</a:t>
            </a:r>
          </a:p>
          <a:p>
            <a:r>
              <a:rPr lang="en-US" sz="2400" dirty="0" smtClean="0"/>
              <a:t>Emittance blow up in the region </a:t>
            </a:r>
            <a:r>
              <a:rPr lang="en-US" sz="2400" dirty="0" smtClean="0"/>
              <a:t>±4m </a:t>
            </a:r>
            <a:r>
              <a:rPr lang="en-US" sz="2400" dirty="0" smtClean="0"/>
              <a:t>from the IPs is equal to the emittance of the rest of the 100 kilometers – the area around the IP is very tricky and complex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14845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-27384"/>
            <a:ext cx="12195548" cy="1034628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FCC-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ee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collider parameters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4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39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3526079"/>
              </p:ext>
            </p:extLst>
          </p:nvPr>
        </p:nvGraphicFramePr>
        <p:xfrm>
          <a:off x="0" y="1013764"/>
          <a:ext cx="12195548" cy="5857582"/>
        </p:xfrm>
        <a:graphic>
          <a:graphicData uri="http://schemas.openxmlformats.org/drawingml/2006/table">
            <a:tbl>
              <a:tblPr firstRow="1" bandRow="1"/>
              <a:tblGrid>
                <a:gridCol w="49615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03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970">
                  <a:extLst>
                    <a:ext uri="{9D8B030D-6E8A-4147-A177-3AD203B41FA5}">
                      <a16:colId xmlns:a16="http://schemas.microsoft.com/office/drawing/2014/main" val="2290028570"/>
                    </a:ext>
                  </a:extLst>
                </a:gridCol>
                <a:gridCol w="13979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37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39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0376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parameter</a:t>
                      </a:r>
                      <a:endParaRPr lang="en-GB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/>
                    </a:solidFill>
                  </a:tcPr>
                </a:tc>
                <a:tc gridSpan="4"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FCC-</a:t>
                      </a:r>
                      <a:r>
                        <a:rPr lang="en-GB" sz="2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ee</a:t>
                      </a:r>
                      <a:endParaRPr lang="en-GB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4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LEP2</a:t>
                      </a:r>
                      <a:endParaRPr lang="en-GB" sz="2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5414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0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energy/beam [GeV]</a:t>
                      </a:r>
                      <a:endParaRPr lang="en-GB" sz="20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</a:t>
                      </a:r>
                      <a:endParaRPr lang="en-GB" sz="20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</a:t>
                      </a:r>
                      <a:endParaRPr lang="en-GB" sz="20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120</a:t>
                      </a:r>
                      <a:endParaRPr lang="en-GB" sz="20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182.5</a:t>
                      </a:r>
                      <a:endParaRPr lang="en-GB" sz="20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105</a:t>
                      </a:r>
                      <a:endParaRPr lang="en-GB"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5414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0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bunches/beam</a:t>
                      </a:r>
                      <a:endParaRPr lang="en-GB"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16640</a:t>
                      </a:r>
                      <a:endParaRPr lang="en-GB" sz="20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2000</a:t>
                      </a:r>
                      <a:endParaRPr lang="en-GB" sz="20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328</a:t>
                      </a:r>
                      <a:endParaRPr lang="en-GB" sz="20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</a:t>
                      </a:r>
                      <a:endParaRPr lang="en-GB" sz="20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GB"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5414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0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beam</a:t>
                      </a:r>
                      <a:r>
                        <a:rPr lang="en-GB" sz="2000" baseline="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current [mA]</a:t>
                      </a:r>
                      <a:endParaRPr lang="en-GB"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1390</a:t>
                      </a:r>
                      <a:endParaRPr lang="en-GB" sz="20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147</a:t>
                      </a:r>
                      <a:endParaRPr lang="en-GB" sz="20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</a:t>
                      </a:r>
                      <a:endParaRPr lang="en-GB" sz="20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5.4</a:t>
                      </a:r>
                      <a:endParaRPr lang="en-GB" sz="20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GB"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5414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0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luminosity/IP x 10</a:t>
                      </a:r>
                      <a:r>
                        <a:rPr lang="en-GB" sz="2000" b="1" baseline="300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  <a:r>
                        <a:rPr lang="en-GB" sz="20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cm</a:t>
                      </a:r>
                      <a:r>
                        <a:rPr lang="en-GB" sz="2000" b="1" baseline="300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</a:t>
                      </a:r>
                      <a:r>
                        <a:rPr lang="en-GB" sz="20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en-GB" sz="2000" b="1" baseline="300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</a:t>
                      </a:r>
                      <a:endParaRPr lang="en-GB" sz="2000" b="1" baseline="-25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230</a:t>
                      </a:r>
                      <a:endParaRPr lang="en-GB" sz="20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  <a:endParaRPr lang="en-GB" sz="20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8.5</a:t>
                      </a:r>
                      <a:endParaRPr lang="en-GB" sz="20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1.5</a:t>
                      </a:r>
                      <a:endParaRPr lang="en-GB" sz="20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5855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0.0012</a:t>
                      </a:r>
                      <a:endParaRPr lang="en-GB" sz="2000" baseline="30000" dirty="0" smtClean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5414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0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energy loss/turn [GeV]</a:t>
                      </a:r>
                      <a:endParaRPr lang="en-GB"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0.036</a:t>
                      </a:r>
                      <a:endParaRPr lang="en-GB" sz="20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0.34</a:t>
                      </a:r>
                      <a:endParaRPr lang="en-GB" sz="20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1.72</a:t>
                      </a:r>
                      <a:endParaRPr lang="en-GB" sz="20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9.2</a:t>
                      </a:r>
                      <a:endParaRPr lang="en-GB" sz="20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3.34</a:t>
                      </a:r>
                      <a:endParaRPr lang="en-GB"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5414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0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synchrotron power [MW]</a:t>
                      </a:r>
                      <a:endParaRPr lang="en-GB"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 gridSpan="4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0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  <a:endParaRPr lang="en-GB" sz="20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5855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5414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0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RF voltage [GV]</a:t>
                      </a:r>
                      <a:endParaRPr lang="en-GB"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</a:t>
                      </a:r>
                      <a:endParaRPr lang="en-GB" sz="20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0.75</a:t>
                      </a:r>
                      <a:endParaRPr lang="en-GB" sz="20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2.0</a:t>
                      </a:r>
                      <a:endParaRPr lang="en-GB" sz="20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4+6.9</a:t>
                      </a:r>
                      <a:endParaRPr lang="en-GB" sz="20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3.5</a:t>
                      </a:r>
                      <a:endParaRPr lang="en-GB"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5414">
                <a:tc>
                  <a:txBody>
                    <a:bodyPr/>
                    <a:lstStyle/>
                    <a:p>
                      <a:r>
                        <a:rPr lang="en-GB" sz="2000" dirty="0" err="1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rms</a:t>
                      </a:r>
                      <a:r>
                        <a:rPr lang="en-GB" sz="20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bunch length (SR,+BS) [mm]</a:t>
                      </a:r>
                      <a:endParaRPr lang="en-GB"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3.5, 12</a:t>
                      </a:r>
                      <a:endParaRPr lang="en-GB" sz="20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3.0, 6.0</a:t>
                      </a:r>
                      <a:endParaRPr lang="en-GB" sz="20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3.2,</a:t>
                      </a:r>
                      <a:r>
                        <a:rPr lang="en-GB" sz="2000" b="0" baseline="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5.3</a:t>
                      </a:r>
                      <a:endParaRPr lang="en-GB" sz="20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2.0, 2.5</a:t>
                      </a:r>
                      <a:endParaRPr lang="en-GB" sz="20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12, 12</a:t>
                      </a:r>
                      <a:endParaRPr lang="en-GB"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5414">
                <a:tc>
                  <a:txBody>
                    <a:bodyPr/>
                    <a:lstStyle/>
                    <a:p>
                      <a:r>
                        <a:rPr lang="en-GB" sz="2000" dirty="0" err="1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rms</a:t>
                      </a:r>
                      <a:r>
                        <a:rPr lang="en-GB" sz="20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emittance </a:t>
                      </a:r>
                      <a:r>
                        <a:rPr lang="en-GB" sz="2000" dirty="0" err="1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lang="en-GB" sz="2000" baseline="-25000" dirty="0" err="1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x,y</a:t>
                      </a:r>
                      <a:r>
                        <a:rPr lang="en-GB" sz="20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[nm, pm]</a:t>
                      </a:r>
                      <a:endParaRPr lang="en-GB"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0.3, 1.0</a:t>
                      </a:r>
                      <a:endParaRPr lang="en-GB" sz="20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0.84, 1.7</a:t>
                      </a:r>
                      <a:endParaRPr lang="en-GB" sz="20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0.6,</a:t>
                      </a:r>
                      <a:r>
                        <a:rPr lang="en-GB" sz="2000" b="0" baseline="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1.3</a:t>
                      </a:r>
                      <a:endParaRPr lang="en-GB" sz="20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1.5, 2.9</a:t>
                      </a:r>
                      <a:endParaRPr lang="en-GB" sz="20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22, 250</a:t>
                      </a:r>
                      <a:endParaRPr lang="en-GB"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5414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Horiz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.,vertical beta* [mm]</a:t>
                      </a:r>
                      <a:endParaRPr lang="en-GB"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150,</a:t>
                      </a:r>
                      <a:r>
                        <a:rPr lang="en-US" sz="2000" b="0" baseline="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0.8</a:t>
                      </a:r>
                      <a:endParaRPr lang="en-GB" sz="20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200, 1</a:t>
                      </a:r>
                      <a:endParaRPr lang="en-GB" sz="20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300,</a:t>
                      </a:r>
                      <a:r>
                        <a:rPr lang="en-US" sz="2000" b="0" baseline="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GB" sz="20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1000,</a:t>
                      </a:r>
                      <a:r>
                        <a:rPr lang="en-US" sz="2000" b="0" baseline="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1.6</a:t>
                      </a:r>
                      <a:endParaRPr lang="en-GB" sz="20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1500,50</a:t>
                      </a:r>
                      <a:endParaRPr lang="en-GB"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2862354"/>
                  </a:ext>
                </a:extLst>
              </a:tr>
              <a:tr h="415414">
                <a:tc>
                  <a:txBody>
                    <a:bodyPr/>
                    <a:lstStyle/>
                    <a:p>
                      <a:r>
                        <a:rPr lang="en-GB" sz="2000" dirty="0" err="1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longit</a:t>
                      </a:r>
                      <a:r>
                        <a:rPr lang="en-GB" sz="20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damping time [turns]</a:t>
                      </a:r>
                      <a:endParaRPr lang="en-GB"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1273</a:t>
                      </a:r>
                      <a:endParaRPr lang="en-GB" sz="20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236</a:t>
                      </a:r>
                      <a:endParaRPr lang="en-GB" sz="20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</a:t>
                      </a:r>
                      <a:endParaRPr lang="en-GB" sz="20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  <a:endParaRPr lang="en-GB" sz="20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</a:t>
                      </a:r>
                      <a:endParaRPr lang="en-GB"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5414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crossing angle [</a:t>
                      </a:r>
                      <a:r>
                        <a:rPr lang="en-GB" sz="2000" dirty="0" err="1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mrad</a:t>
                      </a:r>
                      <a:r>
                        <a:rPr lang="en-GB" sz="20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]</a:t>
                      </a:r>
                      <a:endParaRPr lang="en-GB"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lang="en-GB" sz="20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2400" b="0" dirty="0">
                        <a:solidFill>
                          <a:srgbClr val="0000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2400" b="0" dirty="0">
                        <a:solidFill>
                          <a:srgbClr val="0000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2400" b="0" dirty="0">
                        <a:solidFill>
                          <a:srgbClr val="0000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en-GB"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5414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beam lifetime (</a:t>
                      </a:r>
                      <a:r>
                        <a:rPr lang="en-GB" sz="2000" dirty="0" err="1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rad.B+BS</a:t>
                      </a:r>
                      <a:r>
                        <a:rPr lang="en-GB" sz="20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 [min]</a:t>
                      </a:r>
                      <a:endParaRPr lang="en-GB"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68</a:t>
                      </a:r>
                      <a:endParaRPr lang="en-GB" sz="20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59</a:t>
                      </a:r>
                      <a:endParaRPr lang="en-GB" sz="20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en-GB" sz="20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en-GB" sz="20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434</a:t>
                      </a:r>
                      <a:endParaRPr lang="en-GB"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561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</a:t>
            </a: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epton collider luminosities - published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680176" y="5631631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energy [GeV]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287688" y="1772816"/>
            <a:ext cx="0" cy="3791969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639616" y="5579948"/>
            <a:ext cx="122413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91 GeV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367808" y="3068960"/>
            <a:ext cx="0" cy="252028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791744" y="5590981"/>
            <a:ext cx="11521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160 GeV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5159896" y="3429000"/>
            <a:ext cx="0" cy="216024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655840" y="2854677"/>
            <a:ext cx="11521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240 GeV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5931594" y="4084446"/>
            <a:ext cx="0" cy="1502876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412790" y="3564305"/>
            <a:ext cx="11521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ttbar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350 GeV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4316" y="1019145"/>
            <a:ext cx="8588187" cy="51080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14012" y="1772816"/>
            <a:ext cx="148257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effectLst/>
              </a:rPr>
              <a:t>All published numbers</a:t>
            </a:r>
            <a:endParaRPr lang="en-GB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0715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Verify currency and authenticity via CrossMark">
            <a:hlinkClick r:id="rId2"/>
            <a:extLst>
              <a:ext uri="{FF2B5EF4-FFF2-40B4-BE49-F238E27FC236}">
                <a16:creationId xmlns:a16="http://schemas.microsoft.com/office/drawing/2014/main" id="{D1D916CD-8F71-44F2-9729-0D65E96BF3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7000" y="-639763"/>
            <a:ext cx="542925" cy="77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A5E776-B2C4-4CA3-8A6F-FB1B769BDF02}"/>
              </a:ext>
            </a:extLst>
          </p:cNvPr>
          <p:cNvSpPr/>
          <p:nvPr/>
        </p:nvSpPr>
        <p:spPr>
          <a:xfrm>
            <a:off x="1991544" y="6237313"/>
            <a:ext cx="9030912" cy="584775"/>
          </a:xfrm>
          <a:prstGeom prst="rect">
            <a:avLst/>
          </a:prstGeom>
          <a:solidFill>
            <a:srgbClr val="66FF66"/>
          </a:solidFill>
        </p:spPr>
        <p:txBody>
          <a:bodyPr wrap="square">
            <a:spAutoFit/>
          </a:bodyPr>
          <a:lstStyle/>
          <a:p>
            <a:r>
              <a:rPr lang="en-GB" sz="1600" dirty="0"/>
              <a:t>M. Benedikt, A. Blondel, </a:t>
            </a:r>
            <a:r>
              <a:rPr lang="en-GB" sz="1600" dirty="0" smtClean="0"/>
              <a:t>P. </a:t>
            </a:r>
            <a:r>
              <a:rPr lang="en-GB" sz="1600" dirty="0" err="1" smtClean="0"/>
              <a:t>Janot</a:t>
            </a:r>
            <a:r>
              <a:rPr lang="en-GB" sz="1600" dirty="0"/>
              <a:t>, </a:t>
            </a:r>
            <a:r>
              <a:rPr lang="en-GB" sz="1600" dirty="0" smtClean="0"/>
              <a:t>et </a:t>
            </a:r>
            <a:r>
              <a:rPr lang="en-GB" sz="1600" dirty="0"/>
              <a:t>al., </a:t>
            </a:r>
            <a:r>
              <a:rPr lang="en-GB" sz="1600" b="1" dirty="0"/>
              <a:t>Nat. Phys. 16</a:t>
            </a:r>
            <a:r>
              <a:rPr lang="en-GB" sz="1600" dirty="0"/>
              <a:t>, 402-407 (2020), and </a:t>
            </a:r>
          </a:p>
          <a:p>
            <a:r>
              <a:rPr lang="en-GB" sz="1600" b="1" dirty="0"/>
              <a:t>European Strategy </a:t>
            </a:r>
            <a:r>
              <a:rPr lang="en-GB" sz="1600" dirty="0"/>
              <a:t>for Particle Physics Preparatory Group, </a:t>
            </a:r>
            <a:r>
              <a:rPr lang="en-GB" sz="1600" i="1" dirty="0"/>
              <a:t>Physics Briefing Book</a:t>
            </a:r>
            <a:r>
              <a:rPr lang="en-GB" sz="1600" dirty="0"/>
              <a:t> (CERN, 2019)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03655B-E2E4-4B44-9D5F-D79A1BCCC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92" y="1064231"/>
            <a:ext cx="8916808" cy="510041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1F7D046-31D0-4DEC-B1F4-0932E6057E8C}"/>
              </a:ext>
            </a:extLst>
          </p:cNvPr>
          <p:cNvSpPr txBox="1">
            <a:spLocks/>
          </p:cNvSpPr>
          <p:nvPr/>
        </p:nvSpPr>
        <p:spPr>
          <a:xfrm>
            <a:off x="-2893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 FCC-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ee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: efficient Higgs/electroweak factory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3" name="E9AE129B-AADE-4D42-A5CD-D33420D126B1" descr="7E832775-FA4B-45D5-A24A-50916B9E2716">
            <a:extLst>
              <a:ext uri="{FF2B5EF4-FFF2-40B4-BE49-F238E27FC236}">
                <a16:creationId xmlns:a16="http://schemas.microsoft.com/office/drawing/2014/main" id="{2F38D43C-6A4E-497D-BE74-98FA634F0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DC67885-56C7-4B36-B25B-3A63AD1B30C7}"/>
              </a:ext>
            </a:extLst>
          </p:cNvPr>
          <p:cNvSpPr/>
          <p:nvPr/>
        </p:nvSpPr>
        <p:spPr>
          <a:xfrm>
            <a:off x="9117945" y="1080780"/>
            <a:ext cx="275996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/>
              <a:t>Luminosity </a:t>
            </a:r>
            <a:r>
              <a:rPr lang="en-GB" sz="2800" i="1" dirty="0"/>
              <a:t>L</a:t>
            </a:r>
            <a:r>
              <a:rPr lang="en-GB" sz="2800" dirty="0"/>
              <a:t> per supplied electrical wall-plug power </a:t>
            </a:r>
            <a:r>
              <a:rPr lang="en-GB" sz="2800" i="1" dirty="0"/>
              <a:t>P</a:t>
            </a:r>
            <a:r>
              <a:rPr lang="en-GB" sz="2800" baseline="-25000" dirty="0"/>
              <a:t>WP</a:t>
            </a:r>
            <a:r>
              <a:rPr lang="en-GB" sz="2800" dirty="0"/>
              <a:t> is shown as a function of centre-of-mass energy for several proposed future lepton colliders.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B4F524-4E8D-48F8-B208-BD8F019CE079}"/>
              </a:ext>
            </a:extLst>
          </p:cNvPr>
          <p:cNvSpPr/>
          <p:nvPr/>
        </p:nvSpPr>
        <p:spPr>
          <a:xfrm>
            <a:off x="1631504" y="3861048"/>
            <a:ext cx="2888932" cy="830997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</a:rPr>
              <a:t>€200 electricity cost</a:t>
            </a:r>
          </a:p>
          <a:p>
            <a:r>
              <a:rPr lang="en-GB" sz="2400" dirty="0">
                <a:solidFill>
                  <a:srgbClr val="000000"/>
                </a:solidFill>
              </a:rPr>
              <a:t>per Higgs boson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B041918-C99E-42C8-A86B-2D95130BF10A}"/>
              </a:ext>
            </a:extLst>
          </p:cNvPr>
          <p:cNvCxnSpPr>
            <a:cxnSpLocks/>
          </p:cNvCxnSpPr>
          <p:nvPr/>
        </p:nvCxnSpPr>
        <p:spPr>
          <a:xfrm flipV="1">
            <a:off x="3503712" y="2881061"/>
            <a:ext cx="1182039" cy="907979"/>
          </a:xfrm>
          <a:prstGeom prst="straightConnector1">
            <a:avLst/>
          </a:prstGeom>
          <a:ln w="31750">
            <a:solidFill>
              <a:srgbClr val="000000"/>
            </a:solidFill>
            <a:prstDash val="sys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5">
            <a:extLst>
              <a:ext uri="{FF2B5EF4-FFF2-40B4-BE49-F238E27FC236}">
                <a16:creationId xmlns:a16="http://schemas.microsoft.com/office/drawing/2014/main" id="{30706B02-8605-4880-B4A3-2F7FAC404001}"/>
              </a:ext>
            </a:extLst>
          </p:cNvPr>
          <p:cNvSpPr txBox="1"/>
          <p:nvPr/>
        </p:nvSpPr>
        <p:spPr>
          <a:xfrm>
            <a:off x="2613529" y="1375620"/>
            <a:ext cx="1201538" cy="6171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rgbClr val="0070C0"/>
                </a:solidFill>
              </a:rPr>
              <a:t>Z </a:t>
            </a:r>
          </a:p>
          <a:p>
            <a:pPr algn="ctr"/>
            <a:r>
              <a:rPr lang="en-US" sz="1200" b="1" dirty="0">
                <a:solidFill>
                  <a:srgbClr val="0070C0"/>
                </a:solidFill>
              </a:rPr>
              <a:t>91 GeV</a:t>
            </a:r>
            <a:endParaRPr lang="en-GB" sz="1200" b="1" dirty="0">
              <a:solidFill>
                <a:srgbClr val="0070C0"/>
              </a:solidFill>
            </a:endParaRP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95EF6711-1973-432A-AD25-A723A4B8DACB}"/>
              </a:ext>
            </a:extLst>
          </p:cNvPr>
          <p:cNvSpPr txBox="1"/>
          <p:nvPr/>
        </p:nvSpPr>
        <p:spPr>
          <a:xfrm>
            <a:off x="3214298" y="2263921"/>
            <a:ext cx="1130859" cy="6171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rgbClr val="0070C0"/>
                </a:solidFill>
              </a:rPr>
              <a:t>WW</a:t>
            </a:r>
          </a:p>
          <a:p>
            <a:pPr algn="ctr"/>
            <a:r>
              <a:rPr lang="en-US" sz="1200" b="1" dirty="0">
                <a:solidFill>
                  <a:srgbClr val="0070C0"/>
                </a:solidFill>
              </a:rPr>
              <a:t>160 GeV</a:t>
            </a:r>
            <a:endParaRPr lang="en-GB" sz="1200" b="1" dirty="0">
              <a:solidFill>
                <a:srgbClr val="0070C0"/>
              </a:solidFill>
            </a:endParaRPr>
          </a:p>
        </p:txBody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id="{9E368D74-325E-444E-AE49-1C36A3851139}"/>
              </a:ext>
            </a:extLst>
          </p:cNvPr>
          <p:cNvSpPr txBox="1"/>
          <p:nvPr/>
        </p:nvSpPr>
        <p:spPr>
          <a:xfrm>
            <a:off x="4480522" y="2191253"/>
            <a:ext cx="1130860" cy="6171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rgbClr val="0070C0"/>
                </a:solidFill>
              </a:rPr>
              <a:t>ZH</a:t>
            </a:r>
          </a:p>
          <a:p>
            <a:pPr algn="ctr"/>
            <a:r>
              <a:rPr lang="en-US" sz="1200" b="1" dirty="0">
                <a:solidFill>
                  <a:srgbClr val="0070C0"/>
                </a:solidFill>
              </a:rPr>
              <a:t>240 GeV</a:t>
            </a:r>
            <a:endParaRPr lang="en-GB" sz="1200" b="1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11">
                <a:extLst>
                  <a:ext uri="{FF2B5EF4-FFF2-40B4-BE49-F238E27FC236}">
                    <a16:creationId xmlns:a16="http://schemas.microsoft.com/office/drawing/2014/main" id="{F8F186C9-8A2E-469E-B547-D15414696537}"/>
                  </a:ext>
                </a:extLst>
              </p:cNvPr>
              <p:cNvSpPr txBox="1"/>
              <p:nvPr/>
            </p:nvSpPr>
            <p:spPr>
              <a:xfrm>
                <a:off x="4685751" y="3415792"/>
                <a:ext cx="1130860" cy="4780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200" b="1" i="0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t</m:t>
                    </m:r>
                    <m:acc>
                      <m:accPr>
                        <m:chr m:val="̅"/>
                        <m:ctrlPr>
                          <a:rPr lang="en-US" sz="12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1200" b="1" i="0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e>
                    </m:acc>
                  </m:oMath>
                </a14:m>
                <a:r>
                  <a:rPr lang="en-US" sz="1200" b="1" dirty="0">
                    <a:solidFill>
                      <a:srgbClr val="0070C0"/>
                    </a:solidFill>
                  </a:rPr>
                  <a:t> </a:t>
                </a:r>
              </a:p>
              <a:p>
                <a:pPr algn="ctr"/>
                <a:r>
                  <a:rPr lang="en-US" sz="1200" b="1" dirty="0">
                    <a:solidFill>
                      <a:srgbClr val="0070C0"/>
                    </a:solidFill>
                  </a:rPr>
                  <a:t>350-365 GeV</a:t>
                </a:r>
                <a:endParaRPr lang="en-GB" sz="12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2" name="TextBox 11">
                <a:extLst>
                  <a:ext uri="{FF2B5EF4-FFF2-40B4-BE49-F238E27FC236}">
                    <a16:creationId xmlns:a16="http://schemas.microsoft.com/office/drawing/2014/main" id="{F8F186C9-8A2E-469E-B547-D154146965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5751" y="3415792"/>
                <a:ext cx="1130860" cy="478016"/>
              </a:xfrm>
              <a:prstGeom prst="rect">
                <a:avLst/>
              </a:prstGeom>
              <a:blipFill>
                <a:blip r:embed="rId5"/>
                <a:stretch>
                  <a:fillRect b="-37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Koratzinos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81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283518" y="4528255"/>
            <a:ext cx="1146468" cy="27699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defTabSz="685783">
              <a:defRPr/>
            </a:pPr>
            <a:r>
              <a:rPr lang="en-GB" sz="1200" dirty="0">
                <a:solidFill>
                  <a:srgbClr val="0C377B"/>
                </a:solidFill>
                <a:latin typeface="Arial"/>
              </a:rPr>
              <a:t>Marica Biagini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024586" y="975431"/>
            <a:ext cx="5391439" cy="479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de-AT" sz="2400" b="1" i="1" dirty="0">
                <a:solidFill>
                  <a:srgbClr val="0C377B"/>
                </a:solidFill>
                <a:latin typeface="Calibri"/>
              </a:rPr>
              <a:t>B-factories:</a:t>
            </a:r>
            <a:r>
              <a:rPr lang="en-GB" sz="2400" b="1" i="1" dirty="0">
                <a:solidFill>
                  <a:srgbClr val="0C377B"/>
                </a:solidFill>
                <a:latin typeface="Calibri"/>
              </a:rPr>
              <a:t> </a:t>
            </a:r>
            <a:r>
              <a:rPr lang="en-GB" sz="2400" b="1" dirty="0">
                <a:solidFill>
                  <a:srgbClr val="0C377B"/>
                </a:solidFill>
                <a:latin typeface="Calibri"/>
              </a:rPr>
              <a:t>KEKB &amp; PEP-II:</a:t>
            </a:r>
          </a:p>
          <a:p>
            <a:pPr defTabSz="200020">
              <a:defRPr/>
            </a:pPr>
            <a:r>
              <a:rPr lang="en-GB" sz="2400" b="1" dirty="0">
                <a:solidFill>
                  <a:srgbClr val="FF0000"/>
                </a:solidFill>
                <a:latin typeface="Calibri"/>
              </a:rPr>
              <a:t>	double-ring lepton colliders, </a:t>
            </a:r>
          </a:p>
          <a:p>
            <a:pPr defTabSz="200020">
              <a:defRPr/>
            </a:pPr>
            <a:r>
              <a:rPr lang="en-GB" sz="2400" b="1" dirty="0">
                <a:solidFill>
                  <a:srgbClr val="0C377B"/>
                </a:solidFill>
                <a:latin typeface="Calibri"/>
              </a:rPr>
              <a:t>	</a:t>
            </a:r>
            <a:r>
              <a:rPr lang="en-GB" sz="2400" b="1" dirty="0">
                <a:solidFill>
                  <a:srgbClr val="FF0000"/>
                </a:solidFill>
                <a:latin typeface="Calibri"/>
              </a:rPr>
              <a:t>high beam currents,</a:t>
            </a:r>
            <a:endParaRPr lang="en-GB" sz="2400" b="1" dirty="0">
              <a:solidFill>
                <a:srgbClr val="0C377B"/>
              </a:solidFill>
              <a:latin typeface="Calibri"/>
            </a:endParaRPr>
          </a:p>
          <a:p>
            <a:pPr defTabSz="200020">
              <a:defRPr/>
            </a:pPr>
            <a:r>
              <a:rPr lang="en-GB" sz="2400" b="1" dirty="0">
                <a:solidFill>
                  <a:srgbClr val="0C377B"/>
                </a:solidFill>
                <a:latin typeface="Calibri"/>
              </a:rPr>
              <a:t>	</a:t>
            </a:r>
            <a:r>
              <a:rPr lang="en-GB" sz="2400" b="1" dirty="0">
                <a:solidFill>
                  <a:srgbClr val="FF0000"/>
                </a:solidFill>
                <a:latin typeface="Calibri"/>
              </a:rPr>
              <a:t>top-up injection</a:t>
            </a:r>
          </a:p>
          <a:p>
            <a:pPr defTabSz="200020">
              <a:defRPr/>
            </a:pPr>
            <a:r>
              <a:rPr lang="en-GB" sz="1050" b="1" dirty="0">
                <a:solidFill>
                  <a:srgbClr val="0C377B"/>
                </a:solidFill>
                <a:latin typeface="Calibri"/>
              </a:rPr>
              <a:t>  </a:t>
            </a:r>
          </a:p>
          <a:p>
            <a:pPr defTabSz="200020">
              <a:defRPr/>
            </a:pPr>
            <a:r>
              <a:rPr lang="en-GB" sz="2400" b="1" dirty="0">
                <a:solidFill>
                  <a:srgbClr val="0C377B"/>
                </a:solidFill>
                <a:latin typeface="Calibri"/>
              </a:rPr>
              <a:t>DAFNE: </a:t>
            </a:r>
            <a:r>
              <a:rPr lang="en-GB" sz="2400" b="1" dirty="0">
                <a:solidFill>
                  <a:srgbClr val="FF0000"/>
                </a:solidFill>
                <a:latin typeface="Calibri"/>
              </a:rPr>
              <a:t>crab waist, double ring</a:t>
            </a:r>
          </a:p>
          <a:p>
            <a:pPr defTabSz="685783">
              <a:defRPr/>
            </a:pPr>
            <a:endParaRPr lang="de-AT" sz="1100" b="1" i="1" dirty="0">
              <a:solidFill>
                <a:srgbClr val="0C377B"/>
              </a:solidFill>
              <a:latin typeface="Calibri"/>
            </a:endParaRPr>
          </a:p>
          <a:p>
            <a:pPr defTabSz="685783">
              <a:defRPr/>
            </a:pPr>
            <a:r>
              <a:rPr lang="en-GB" sz="2400" b="1" dirty="0" err="1" smtClean="0">
                <a:solidFill>
                  <a:srgbClr val="0C377B"/>
                </a:solidFill>
                <a:latin typeface="Calibri"/>
              </a:rPr>
              <a:t>SuperKEKB</a:t>
            </a:r>
            <a:r>
              <a:rPr lang="en-GB" sz="2400" b="1" dirty="0">
                <a:solidFill>
                  <a:srgbClr val="0C377B"/>
                </a:solidFill>
                <a:latin typeface="Calibri"/>
              </a:rPr>
              <a:t>: </a:t>
            </a:r>
            <a:r>
              <a:rPr lang="en-GB" sz="2400" b="1" dirty="0">
                <a:solidFill>
                  <a:srgbClr val="FF0000"/>
                </a:solidFill>
                <a:latin typeface="Calibri"/>
              </a:rPr>
              <a:t>low </a:t>
            </a:r>
            <a:r>
              <a:rPr lang="en-GB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en-GB" sz="2400" b="1" baseline="-25000" dirty="0">
                <a:solidFill>
                  <a:srgbClr val="FF0000"/>
                </a:solidFill>
                <a:latin typeface="Calibri"/>
              </a:rPr>
              <a:t>y</a:t>
            </a:r>
            <a:r>
              <a:rPr lang="en-GB" sz="2400" b="1" dirty="0">
                <a:solidFill>
                  <a:srgbClr val="FF0000"/>
                </a:solidFill>
                <a:latin typeface="Calibri"/>
              </a:rPr>
              <a:t>*, crab waist</a:t>
            </a:r>
          </a:p>
          <a:p>
            <a:pPr defTabSz="685783">
              <a:defRPr/>
            </a:pPr>
            <a:endParaRPr lang="de-AT" sz="1100" b="1" i="1" dirty="0">
              <a:solidFill>
                <a:srgbClr val="0C377B"/>
              </a:solidFill>
              <a:latin typeface="Calibri"/>
            </a:endParaRPr>
          </a:p>
          <a:p>
            <a:pPr defTabSz="685783">
              <a:defRPr/>
            </a:pPr>
            <a:r>
              <a:rPr lang="en-GB" sz="2400" b="1" dirty="0">
                <a:solidFill>
                  <a:srgbClr val="0C377B"/>
                </a:solidFill>
                <a:latin typeface="Calibri" panose="020F0502020204030204"/>
              </a:rPr>
              <a:t>LEP: 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/>
              </a:rPr>
              <a:t>high energy</a:t>
            </a:r>
            <a:r>
              <a:rPr lang="en-GB" sz="2400" b="1" dirty="0">
                <a:solidFill>
                  <a:srgbClr val="0C377B"/>
                </a:solidFill>
                <a:latin typeface="Calibri" panose="020F0502020204030204"/>
              </a:rPr>
              <a:t>, SR effects</a:t>
            </a:r>
          </a:p>
          <a:p>
            <a:pPr defTabSz="685783">
              <a:defRPr/>
            </a:pPr>
            <a:endParaRPr lang="en-GB" sz="1100" b="1" i="1" dirty="0">
              <a:solidFill>
                <a:srgbClr val="0C377B"/>
              </a:solidFill>
              <a:latin typeface="Calibri"/>
            </a:endParaRPr>
          </a:p>
          <a:p>
            <a:pPr defTabSz="685783">
              <a:defRPr/>
            </a:pPr>
            <a:r>
              <a:rPr lang="en-GB" sz="2400" b="1" dirty="0">
                <a:solidFill>
                  <a:srgbClr val="0C377B"/>
                </a:solidFill>
                <a:latin typeface="Calibri" panose="020F0502020204030204"/>
              </a:rPr>
              <a:t>VEPP-4M, LEP: </a:t>
            </a:r>
            <a:r>
              <a:rPr lang="en-GB" sz="2400" b="1" dirty="0" smtClean="0">
                <a:solidFill>
                  <a:srgbClr val="FF0000"/>
                </a:solidFill>
                <a:latin typeface="Calibri" panose="020F0502020204030204"/>
              </a:rPr>
              <a:t>precise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/>
              </a:rPr>
              <a:t>E calibration </a:t>
            </a:r>
          </a:p>
          <a:p>
            <a:pPr defTabSz="685783">
              <a:defRPr/>
            </a:pPr>
            <a:endParaRPr lang="en-GB" sz="1100" b="1" i="1" dirty="0">
              <a:solidFill>
                <a:srgbClr val="0C377B"/>
              </a:solidFill>
              <a:latin typeface="Calibri"/>
            </a:endParaRPr>
          </a:p>
          <a:p>
            <a:pPr defTabSz="685783">
              <a:defRPr/>
            </a:pPr>
            <a:r>
              <a:rPr lang="en-GB" sz="2400" b="1" dirty="0">
                <a:solidFill>
                  <a:srgbClr val="0C377B"/>
                </a:solidFill>
                <a:latin typeface="Calibri"/>
              </a:rPr>
              <a:t>KEKB: </a:t>
            </a:r>
            <a:r>
              <a:rPr lang="en-GB" sz="2400" b="1" i="1" dirty="0">
                <a:solidFill>
                  <a:srgbClr val="FF0000"/>
                </a:solidFill>
                <a:latin typeface="Calibri"/>
              </a:rPr>
              <a:t>e</a:t>
            </a:r>
            <a:r>
              <a:rPr lang="en-GB" sz="2400" b="1" baseline="30000" dirty="0">
                <a:solidFill>
                  <a:srgbClr val="FF0000"/>
                </a:solidFill>
                <a:latin typeface="Calibri"/>
              </a:rPr>
              <a:t>+</a:t>
            </a:r>
            <a:r>
              <a:rPr lang="en-GB" sz="2400" b="1" dirty="0">
                <a:solidFill>
                  <a:srgbClr val="FF0000"/>
                </a:solidFill>
                <a:latin typeface="Calibri"/>
              </a:rPr>
              <a:t> source </a:t>
            </a:r>
          </a:p>
          <a:p>
            <a:pPr defTabSz="685783">
              <a:defRPr/>
            </a:pPr>
            <a:endParaRPr lang="en-GB" sz="1100" b="1" i="1" dirty="0">
              <a:solidFill>
                <a:srgbClr val="0C377B"/>
              </a:solidFill>
              <a:latin typeface="Calibri"/>
            </a:endParaRPr>
          </a:p>
          <a:p>
            <a:pPr defTabSz="685783">
              <a:defRPr/>
            </a:pPr>
            <a:r>
              <a:rPr lang="en-GB" sz="2400" b="1" dirty="0">
                <a:solidFill>
                  <a:srgbClr val="0C377B"/>
                </a:solidFill>
                <a:latin typeface="Calibri"/>
              </a:rPr>
              <a:t>HERA, LEP, RHIC: spin gymnastics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-55428" y="5828159"/>
            <a:ext cx="9144000" cy="369332"/>
          </a:xfrm>
          <a:prstGeom prst="rect">
            <a:avLst/>
          </a:prstGeom>
          <a:solidFill>
            <a:srgbClr val="99FFCC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en-GB" b="1" dirty="0">
                <a:solidFill>
                  <a:prstClr val="black"/>
                </a:solidFill>
                <a:latin typeface="Calibri"/>
              </a:rPr>
              <a:t>combining successful ingredients of several recent colliders → highest luminosities &amp; energies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0" y="-49765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457200">
              <a:spcBef>
                <a:spcPts val="0"/>
              </a:spcBef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+mj-cs"/>
              </a:rPr>
              <a:t>        </a:t>
            </a:r>
            <a:r>
              <a:rPr lang="en-US" sz="3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FCC-</a:t>
            </a:r>
            <a:r>
              <a:rPr lang="en-US" sz="3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ee</a:t>
            </a:r>
            <a:r>
              <a:rPr lang="en-US" sz="3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design concept</a:t>
            </a:r>
          </a:p>
          <a:p>
            <a:pPr lvl="0" defTabSz="457200">
              <a:spcBef>
                <a:spcPts val="0"/>
              </a:spcBef>
              <a:defRPr/>
            </a:pPr>
            <a:r>
              <a:rPr lang="en-US" sz="225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based on lessons and techniques from past colliders</a:t>
            </a:r>
            <a:endParaRPr lang="en-US" sz="2250" kern="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9E7577D-433A-4A44-A3CD-9F0D0D0849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4"/>
          <a:stretch/>
        </p:blipFill>
        <p:spPr>
          <a:xfrm>
            <a:off x="32433" y="958347"/>
            <a:ext cx="6786103" cy="4869811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122C149-1D75-4719-BFCA-31310A29313D}"/>
              </a:ext>
            </a:extLst>
          </p:cNvPr>
          <p:cNvCxnSpPr>
            <a:cxnSpLocks/>
          </p:cNvCxnSpPr>
          <p:nvPr/>
        </p:nvCxnSpPr>
        <p:spPr>
          <a:xfrm flipV="1">
            <a:off x="2408708" y="1880967"/>
            <a:ext cx="2934202" cy="802255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A58B364-1C20-4CA1-8AEB-062007B8BC13}"/>
              </a:ext>
            </a:extLst>
          </p:cNvPr>
          <p:cNvCxnSpPr/>
          <p:nvPr/>
        </p:nvCxnSpPr>
        <p:spPr>
          <a:xfrm flipV="1">
            <a:off x="5548960" y="2166158"/>
            <a:ext cx="144016" cy="549855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A34144AD-C4F8-492C-9EF2-2A275B7E1307}"/>
              </a:ext>
            </a:extLst>
          </p:cNvPr>
          <p:cNvSpPr/>
          <p:nvPr/>
        </p:nvSpPr>
        <p:spPr>
          <a:xfrm>
            <a:off x="4871864" y="4941168"/>
            <a:ext cx="1470274" cy="338554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r>
              <a:rPr lang="en-GB" sz="1600" dirty="0">
                <a:solidFill>
                  <a:srgbClr val="0C377B"/>
                </a:solidFill>
                <a:latin typeface="Arial"/>
              </a:rPr>
              <a:t>Marica Biagini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3F9D0DD-47E2-4718-B463-8B93AD5BDB95}"/>
              </a:ext>
            </a:extLst>
          </p:cNvPr>
          <p:cNvCxnSpPr>
            <a:cxnSpLocks/>
          </p:cNvCxnSpPr>
          <p:nvPr/>
        </p:nvCxnSpPr>
        <p:spPr>
          <a:xfrm flipV="1">
            <a:off x="4019143" y="1269757"/>
            <a:ext cx="852721" cy="608417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7D4943F-5BC2-4C61-817D-2E9FDE1319C1}"/>
              </a:ext>
            </a:extLst>
          </p:cNvPr>
          <p:cNvCxnSpPr>
            <a:cxnSpLocks/>
          </p:cNvCxnSpPr>
          <p:nvPr/>
        </p:nvCxnSpPr>
        <p:spPr>
          <a:xfrm flipV="1">
            <a:off x="3928184" y="1192500"/>
            <a:ext cx="871672" cy="139570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22C50DA-9248-4ECB-B4F4-28D1ADED44A4}"/>
              </a:ext>
            </a:extLst>
          </p:cNvPr>
          <p:cNvCxnSpPr>
            <a:cxnSpLocks/>
          </p:cNvCxnSpPr>
          <p:nvPr/>
        </p:nvCxnSpPr>
        <p:spPr>
          <a:xfrm flipV="1">
            <a:off x="3761215" y="2166158"/>
            <a:ext cx="1787745" cy="1262843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Koratzinos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70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 Ring4.JPG                                                      04FFC802Macintosh HD                   C12DDCCD:"/>
          <p:cNvPicPr>
            <a:picLocks noChangeAspect="1" noChangeArrowheads="1"/>
          </p:cNvPicPr>
          <p:nvPr/>
        </p:nvPicPr>
        <p:blipFill rotWithShape="1">
          <a:blip r:embed="rId2"/>
          <a:srcRect l="14027" t="2080" r="21234" b="11344"/>
          <a:stretch/>
        </p:blipFill>
        <p:spPr bwMode="auto">
          <a:xfrm>
            <a:off x="479376" y="2031109"/>
            <a:ext cx="4431794" cy="4064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663952" y="5296507"/>
            <a:ext cx="6515844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kern="0" dirty="0">
                <a:solidFill>
                  <a:srgbClr val="0000FF"/>
                </a:solidFill>
                <a:latin typeface="Symbol" panose="05050102010706020507" pitchFamily="18" charset="2"/>
              </a:rPr>
              <a:t>b</a:t>
            </a:r>
            <a:r>
              <a:rPr lang="en-US" sz="2400" b="1" i="1" kern="0" baseline="-25000" dirty="0">
                <a:solidFill>
                  <a:srgbClr val="0000FF"/>
                </a:solidFill>
                <a:latin typeface="Calibri"/>
              </a:rPr>
              <a:t>y</a:t>
            </a:r>
            <a:r>
              <a:rPr lang="en-US" sz="2400" b="1" kern="0" baseline="30000" dirty="0">
                <a:solidFill>
                  <a:srgbClr val="0000FF"/>
                </a:solidFill>
                <a:latin typeface="Calibri"/>
              </a:rPr>
              <a:t>* </a:t>
            </a:r>
            <a:r>
              <a:rPr lang="en-US" sz="2400" b="1" dirty="0">
                <a:solidFill>
                  <a:srgbClr val="0000FF"/>
                </a:solidFill>
                <a:latin typeface="Calibri"/>
              </a:rPr>
              <a:t> =1 mm achieved in both rings - world record </a:t>
            </a:r>
          </a:p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crab-waist collisions implemented recently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913" y="1972827"/>
            <a:ext cx="4584205" cy="33456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6"/>
              <p:cNvSpPr/>
              <p:nvPr/>
            </p:nvSpPr>
            <p:spPr>
              <a:xfrm>
                <a:off x="-12204" y="891875"/>
                <a:ext cx="12192000" cy="923330"/>
              </a:xfrm>
              <a:prstGeom prst="rect">
                <a:avLst/>
              </a:prstGeom>
              <a:solidFill>
                <a:srgbClr val="ED7D31">
                  <a:lumMod val="40000"/>
                  <a:lumOff val="60000"/>
                </a:srgbClr>
              </a:solidFill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b="1" u="sng" kern="0" dirty="0" smtClean="0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Design</a:t>
                </a:r>
                <a:r>
                  <a:rPr lang="en-US" b="1" kern="0" dirty="0" smtClean="0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: double </a:t>
                </a:r>
                <a:r>
                  <a:rPr lang="en-US" b="1" kern="0" dirty="0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ring </a:t>
                </a:r>
                <a:r>
                  <a:rPr lang="en-US" b="1" kern="0" dirty="0" err="1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e</a:t>
                </a:r>
                <a:r>
                  <a:rPr lang="en-US" b="1" kern="0" baseline="30000" dirty="0" err="1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+</a:t>
                </a:r>
                <a:r>
                  <a:rPr lang="en-US" b="1" kern="0" dirty="0" err="1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e</a:t>
                </a:r>
                <a:r>
                  <a:rPr lang="en-US" b="1" kern="0" baseline="30000" dirty="0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-</a:t>
                </a:r>
                <a:r>
                  <a:rPr lang="en-US" b="1" kern="0" dirty="0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 collider as </a:t>
                </a:r>
                <a:r>
                  <a:rPr lang="en-US" b="1" i="1" kern="0" dirty="0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B</a:t>
                </a:r>
                <a:r>
                  <a:rPr lang="en-US" b="1" kern="0" dirty="0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-factory </a:t>
                </a:r>
                <a:r>
                  <a:rPr lang="en-US" kern="0" dirty="0">
                    <a:solidFill>
                      <a:prstClr val="black"/>
                    </a:solidFill>
                    <a:latin typeface="Calibri"/>
                  </a:rPr>
                  <a:t>at 7(e</a:t>
                </a:r>
                <a:r>
                  <a:rPr lang="en-US" kern="0" baseline="30000" dirty="0">
                    <a:solidFill>
                      <a:prstClr val="black"/>
                    </a:solidFill>
                    <a:latin typeface="Calibri"/>
                  </a:rPr>
                  <a:t>-</a:t>
                </a:r>
                <a:r>
                  <a:rPr lang="en-US" kern="0" dirty="0">
                    <a:solidFill>
                      <a:prstClr val="black"/>
                    </a:solidFill>
                    <a:latin typeface="Calibri"/>
                  </a:rPr>
                  <a:t>) &amp; 4(e</a:t>
                </a:r>
                <a:r>
                  <a:rPr lang="en-US" kern="0" baseline="30000" dirty="0">
                    <a:solidFill>
                      <a:prstClr val="black"/>
                    </a:solidFill>
                    <a:latin typeface="Calibri"/>
                  </a:rPr>
                  <a:t>+</a:t>
                </a:r>
                <a:r>
                  <a:rPr lang="en-US" kern="0" dirty="0">
                    <a:solidFill>
                      <a:prstClr val="black"/>
                    </a:solidFill>
                    <a:latin typeface="Calibri"/>
                  </a:rPr>
                  <a:t>) GeV; </a:t>
                </a:r>
                <a:r>
                  <a:rPr lang="en-US" b="1" kern="0" dirty="0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design luminosity </a:t>
                </a:r>
                <a14:m>
                  <m:oMath xmlns:m="http://schemas.openxmlformats.org/officeDocument/2006/math">
                    <m:r>
                      <a:rPr lang="en-US" b="1" i="1" kern="0" dirty="0">
                        <a:solidFill>
                          <a:srgbClr val="4472C4">
                            <a:lumMod val="75000"/>
                          </a:srgbClr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b="1" kern="0" dirty="0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8 x 10</a:t>
                </a:r>
                <a:r>
                  <a:rPr lang="en-US" b="1" kern="0" baseline="30000" dirty="0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35</a:t>
                </a:r>
                <a:r>
                  <a:rPr lang="en-US" b="1" kern="0" dirty="0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 cm</a:t>
                </a:r>
                <a:r>
                  <a:rPr lang="en-US" b="1" kern="0" baseline="30000" dirty="0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-2</a:t>
                </a:r>
                <a:r>
                  <a:rPr lang="en-US" b="1" kern="0" dirty="0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s</a:t>
                </a:r>
                <a:r>
                  <a:rPr lang="en-US" b="1" kern="0" baseline="30000" dirty="0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-1</a:t>
                </a:r>
                <a:r>
                  <a:rPr lang="en-US" kern="0" dirty="0">
                    <a:solidFill>
                      <a:prstClr val="black"/>
                    </a:solidFill>
                    <a:latin typeface="Calibri"/>
                  </a:rPr>
                  <a:t>; </a:t>
                </a:r>
                <a:r>
                  <a:rPr lang="en-US" b="1" kern="0" dirty="0">
                    <a:solidFill>
                      <a:srgbClr val="4472C4">
                        <a:lumMod val="75000"/>
                      </a:srgbClr>
                    </a:solidFill>
                    <a:latin typeface="Symbol" panose="05050102010706020507" pitchFamily="18" charset="2"/>
                  </a:rPr>
                  <a:t>b</a:t>
                </a:r>
                <a:r>
                  <a:rPr lang="en-US" b="1" i="1" kern="0" baseline="-25000" dirty="0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y</a:t>
                </a:r>
                <a:r>
                  <a:rPr lang="en-US" b="1" kern="0" baseline="30000" dirty="0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*</a:t>
                </a:r>
                <a:r>
                  <a:rPr lang="en-US" dirty="0">
                    <a:solidFill>
                      <a:srgbClr val="0000CC"/>
                    </a:solidFill>
                    <a:latin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~ </m:t>
                    </m:r>
                  </m:oMath>
                </a14:m>
                <a:r>
                  <a:rPr lang="en-US" b="1" kern="0" dirty="0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0.3 mm; </a:t>
                </a:r>
                <a:r>
                  <a:rPr lang="en-US" b="1" kern="0" dirty="0" smtClean="0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/>
                </a:r>
                <a:br>
                  <a:rPr lang="en-US" b="1" kern="0" dirty="0" smtClean="0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</a:br>
                <a:r>
                  <a:rPr lang="en-US" b="1" kern="0" dirty="0" err="1" smtClean="0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nano</a:t>
                </a:r>
                <a:r>
                  <a:rPr lang="en-US" b="1" kern="0" dirty="0" smtClean="0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-beam </a:t>
                </a:r>
                <a:r>
                  <a:rPr lang="en-US" b="1" kern="0" dirty="0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– large crossing angle </a:t>
                </a:r>
                <a:r>
                  <a:rPr lang="en-US" kern="0" dirty="0">
                    <a:solidFill>
                      <a:prstClr val="black"/>
                    </a:solidFill>
                    <a:latin typeface="Calibri"/>
                  </a:rPr>
                  <a:t>collision scheme </a:t>
                </a:r>
                <a:r>
                  <a:rPr lang="en-US" b="1" kern="0" dirty="0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(crab waist w/o </a:t>
                </a:r>
                <a:r>
                  <a:rPr lang="en-US" b="1" kern="0" dirty="0" err="1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sextupoles</a:t>
                </a:r>
                <a:r>
                  <a:rPr lang="en-US" b="1" kern="0" dirty="0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)</a:t>
                </a:r>
                <a:r>
                  <a:rPr lang="en-US" kern="0" dirty="0">
                    <a:solidFill>
                      <a:prstClr val="black"/>
                    </a:solidFill>
                    <a:latin typeface="Calibri"/>
                  </a:rPr>
                  <a:t>; </a:t>
                </a:r>
                <a:r>
                  <a:rPr lang="en-US" b="1" kern="0" dirty="0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beam lifetime</a:t>
                </a:r>
                <a14:m>
                  <m:oMath xmlns:m="http://schemas.openxmlformats.org/officeDocument/2006/math">
                    <m:r>
                      <a:rPr lang="en-US" b="1" i="1" kern="0" dirty="0">
                        <a:solidFill>
                          <a:srgbClr val="4472C4">
                            <a:lumMod val="75000"/>
                          </a:srgbClr>
                        </a:solidFill>
                        <a:latin typeface="Cambria Math" panose="02040503050406030204" pitchFamily="18" charset="0"/>
                      </a:rPr>
                      <m:t> ~</m:t>
                    </m:r>
                  </m:oMath>
                </a14:m>
                <a:r>
                  <a:rPr lang="en-US" b="1" kern="0" dirty="0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5 minutes</a:t>
                </a:r>
                <a:r>
                  <a:rPr lang="en-US" kern="0" dirty="0">
                    <a:solidFill>
                      <a:prstClr val="black"/>
                    </a:solidFill>
                    <a:latin typeface="Calibri"/>
                  </a:rPr>
                  <a:t>; </a:t>
                </a:r>
                <a:r>
                  <a:rPr lang="en-US" b="1" kern="0" dirty="0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top-up </a:t>
                </a:r>
                <a:r>
                  <a:rPr lang="en-US" kern="0" dirty="0">
                    <a:solidFill>
                      <a:prstClr val="black"/>
                    </a:solidFill>
                    <a:latin typeface="Calibri"/>
                  </a:rPr>
                  <a:t>injection; </a:t>
                </a:r>
                <a:r>
                  <a:rPr lang="en-US" kern="0" dirty="0" smtClean="0">
                    <a:solidFill>
                      <a:prstClr val="black"/>
                    </a:solidFill>
                    <a:latin typeface="Calibri"/>
                  </a:rPr>
                  <a:t/>
                </a:r>
                <a:br>
                  <a:rPr lang="en-US" kern="0" dirty="0" smtClean="0">
                    <a:solidFill>
                      <a:prstClr val="black"/>
                    </a:solidFill>
                    <a:latin typeface="Calibri"/>
                  </a:rPr>
                </a:br>
                <a:r>
                  <a:rPr lang="en-US" b="1" kern="0" dirty="0" smtClean="0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e</a:t>
                </a:r>
                <a:r>
                  <a:rPr lang="en-US" b="1" kern="0" baseline="30000" dirty="0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+</a:t>
                </a:r>
                <a:r>
                  <a:rPr lang="en-US" b="1" kern="0" dirty="0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 rate up to </a:t>
                </a:r>
                <a14:m>
                  <m:oMath xmlns:m="http://schemas.openxmlformats.org/officeDocument/2006/math">
                    <m:r>
                      <a:rPr lang="en-US" b="1" i="1" kern="0" dirty="0">
                        <a:solidFill>
                          <a:srgbClr val="4472C4">
                            <a:lumMod val="75000"/>
                          </a:srgbClr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b="1" kern="0" dirty="0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 2.5 10</a:t>
                </a:r>
                <a:r>
                  <a:rPr lang="en-US" b="1" kern="0" baseline="30000" dirty="0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12</a:t>
                </a:r>
                <a:r>
                  <a:rPr lang="en-US" b="1" kern="0" dirty="0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 /s ; </a:t>
                </a:r>
                <a:r>
                  <a:rPr lang="en-US" b="1" kern="0" dirty="0">
                    <a:solidFill>
                      <a:srgbClr val="00B050"/>
                    </a:solidFill>
                    <a:latin typeface="Calibri"/>
                  </a:rPr>
                  <a:t>under commissioning</a:t>
                </a:r>
              </a:p>
            </p:txBody>
          </p:sp>
        </mc:Choice>
        <mc:Fallback xmlns="">
          <p:sp>
            <p:nvSpPr>
              <p:cNvPr id="8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204" y="891875"/>
                <a:ext cx="12192000" cy="923330"/>
              </a:xfrm>
              <a:prstGeom prst="rect">
                <a:avLst/>
              </a:prstGeom>
              <a:blipFill rotWithShape="0">
                <a:blip r:embed="rId4"/>
                <a:stretch>
                  <a:fillRect l="-450" t="-38158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323012" y="5854149"/>
            <a:ext cx="2145972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Y. Funakoshi, Y. Ohnishi, K. Oide</a:t>
            </a:r>
            <a:endParaRPr lang="en-GB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 rot="20689448">
            <a:off x="3372666" y="3183490"/>
            <a:ext cx="4360308" cy="1569660"/>
          </a:xfrm>
          <a:prstGeom prst="rect">
            <a:avLst/>
          </a:prstGeom>
          <a:solidFill>
            <a:srgbClr val="FF0000">
              <a:alpha val="5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</a:rPr>
              <a:t>SuperKEKB</a:t>
            </a:r>
            <a:r>
              <a:rPr lang="en-US" sz="3200" dirty="0">
                <a:solidFill>
                  <a:schemeClr val="bg1"/>
                </a:solidFill>
              </a:rPr>
              <a:t> is demonstrating FCC-</a:t>
            </a:r>
            <a:r>
              <a:rPr lang="en-US" sz="3200" dirty="0" err="1">
                <a:solidFill>
                  <a:schemeClr val="bg1"/>
                </a:solidFill>
              </a:rPr>
              <a:t>ee</a:t>
            </a:r>
            <a:r>
              <a:rPr lang="en-US" sz="3200" dirty="0">
                <a:solidFill>
                  <a:schemeClr val="bg1"/>
                </a:solidFill>
              </a:rPr>
              <a:t> key concepts 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-49765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+mj-cs"/>
              </a:rPr>
              <a:t>            </a:t>
            </a:r>
            <a:r>
              <a:rPr lang="en-GB" kern="0" dirty="0" err="1"/>
              <a:t>SuperKEKB</a:t>
            </a:r>
            <a:r>
              <a:rPr lang="en-GB" kern="0" dirty="0"/>
              <a:t> – pushing luminosity and </a:t>
            </a:r>
            <a:r>
              <a:rPr lang="en-GB" kern="0" dirty="0">
                <a:latin typeface="Symbol" panose="05050102010706020507" pitchFamily="18" charset="2"/>
              </a:rPr>
              <a:t>b</a:t>
            </a:r>
            <a:r>
              <a:rPr lang="en-GB" kern="0" dirty="0"/>
              <a:t>*</a:t>
            </a:r>
            <a:endParaRPr lang="en-US" kern="0" dirty="0"/>
          </a:p>
        </p:txBody>
      </p:sp>
      <p:pic>
        <p:nvPicPr>
          <p:cNvPr id="12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B688C33-FBBD-4ED6-87EE-FB9F5CADD1A5}"/>
              </a:ext>
            </a:extLst>
          </p:cNvPr>
          <p:cNvSpPr txBox="1"/>
          <p:nvPr/>
        </p:nvSpPr>
        <p:spPr>
          <a:xfrm>
            <a:off x="2695273" y="6169607"/>
            <a:ext cx="2845991" cy="379566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→ IPAC’20 Talk by K. Shibata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Koratzinos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97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" y="944120"/>
            <a:ext cx="6493163" cy="46260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78101" y="3072479"/>
            <a:ext cx="1813309" cy="369330"/>
          </a:xfrm>
          <a:prstGeom prst="rect">
            <a:avLst/>
          </a:prstGeom>
          <a:noFill/>
        </p:spPr>
        <p:txBody>
          <a:bodyPr wrap="none" lIns="91436" tIns="45719" rIns="91436" bIns="45719" rtlCol="0">
            <a:spAutoFit/>
          </a:bodyPr>
          <a:lstStyle/>
          <a:p>
            <a:r>
              <a:rPr lang="en-US" dirty="0" err="1"/>
              <a:t>ttbar</a:t>
            </a:r>
            <a:r>
              <a:rPr lang="en-US" dirty="0"/>
              <a:t> 182.5 GeV</a:t>
            </a:r>
          </a:p>
        </p:txBody>
      </p:sp>
      <p:sp>
        <p:nvSpPr>
          <p:cNvPr id="10" name="Rectangle 9"/>
          <p:cNvSpPr/>
          <p:nvPr/>
        </p:nvSpPr>
        <p:spPr>
          <a:xfrm>
            <a:off x="6960096" y="1124336"/>
            <a:ext cx="5040560" cy="2523766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</a:rPr>
              <a:t>Novel asymmetric IR optics </a:t>
            </a:r>
            <a:r>
              <a:rPr lang="en-US" sz="2800" dirty="0"/>
              <a:t>to suppress synchrotron radiation toward the IP, </a:t>
            </a:r>
            <a:r>
              <a:rPr lang="en-US" sz="2800" b="1" dirty="0">
                <a:solidFill>
                  <a:srgbClr val="0C377B"/>
                </a:solidFill>
                <a:cs typeface="Calibri"/>
              </a:rPr>
              <a:t>E</a:t>
            </a:r>
            <a:r>
              <a:rPr lang="en-US" sz="2800" b="1" baseline="-25000" dirty="0">
                <a:solidFill>
                  <a:srgbClr val="0C377B"/>
                </a:solidFill>
                <a:cs typeface="Calibri"/>
              </a:rPr>
              <a:t>critical</a:t>
            </a:r>
            <a:r>
              <a:rPr lang="en-US" sz="2800" b="1" dirty="0">
                <a:solidFill>
                  <a:srgbClr val="0C377B"/>
                </a:solidFill>
                <a:cs typeface="Calibri"/>
              </a:rPr>
              <a:t> &lt;100 </a:t>
            </a:r>
            <a:r>
              <a:rPr lang="en-US" sz="2800" b="1" dirty="0" err="1">
                <a:solidFill>
                  <a:srgbClr val="0C377B"/>
                </a:solidFill>
                <a:cs typeface="Calibri"/>
              </a:rPr>
              <a:t>keV</a:t>
            </a:r>
            <a:r>
              <a:rPr lang="en-US" sz="2800" b="1" dirty="0">
                <a:solidFill>
                  <a:srgbClr val="0C377B"/>
                </a:solidFill>
                <a:cs typeface="Calibri"/>
              </a:rPr>
              <a:t> from 450 m from IP (e) </a:t>
            </a:r>
            <a:r>
              <a:rPr lang="en-US" sz="2800" b="1" dirty="0">
                <a:solidFill>
                  <a:srgbClr val="FF0000"/>
                </a:solidFill>
                <a:cs typeface="Calibri"/>
              </a:rPr>
              <a:t>– lesson from LEP</a:t>
            </a:r>
            <a:r>
              <a:rPr lang="en-US" sz="2800" dirty="0"/>
              <a:t>                      </a:t>
            </a:r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dirty="0"/>
              <a:t>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69637" y="4782833"/>
            <a:ext cx="1728192" cy="58477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 lIns="91436" tIns="45719" rIns="91436" bIns="45719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</a:rPr>
              <a:t>yellow boxes: </a:t>
            </a:r>
          </a:p>
          <a:p>
            <a:pPr algn="ctr"/>
            <a:r>
              <a:rPr lang="en-US" sz="1600" b="1" dirty="0">
                <a:solidFill>
                  <a:srgbClr val="FFFF00"/>
                </a:solidFill>
              </a:rPr>
              <a:t>dipole magnets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9255" y="3612407"/>
            <a:ext cx="5141401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H. Burkhardt, A. Blondel, M. Koratzinos, K. Oide, et al.</a:t>
            </a:r>
            <a:endParaRPr lang="en-GB" sz="1600" dirty="0"/>
          </a:p>
        </p:txBody>
      </p:sp>
      <p:sp>
        <p:nvSpPr>
          <p:cNvPr id="7" name="Rectangle 6"/>
          <p:cNvSpPr/>
          <p:nvPr/>
        </p:nvSpPr>
        <p:spPr>
          <a:xfrm>
            <a:off x="-34087" y="5444108"/>
            <a:ext cx="12432704" cy="974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33" b="1" dirty="0"/>
              <a:t>4 </a:t>
            </a:r>
            <a:r>
              <a:rPr lang="en-US" sz="2133" b="1" dirty="0" err="1"/>
              <a:t>sextupoles</a:t>
            </a:r>
            <a:r>
              <a:rPr lang="en-US" sz="2133" b="1" dirty="0"/>
              <a:t> (a–d) for local vertical chromaticity correction combined w. crab waist, </a:t>
            </a:r>
            <a:r>
              <a:rPr lang="en-US" sz="2133" dirty="0"/>
              <a:t>optimized for each working point </a:t>
            </a:r>
            <a:r>
              <a:rPr lang="en-US" sz="2133" dirty="0">
                <a:solidFill>
                  <a:srgbClr val="0000CC"/>
                </a:solidFill>
              </a:rPr>
              <a:t>– </a:t>
            </a:r>
            <a:r>
              <a:rPr lang="en-US" sz="2133" b="1" dirty="0">
                <a:solidFill>
                  <a:srgbClr val="0000CC"/>
                </a:solidFill>
              </a:rPr>
              <a:t>novel “virtual crab waist”</a:t>
            </a:r>
            <a:r>
              <a:rPr lang="en-US" sz="2133" b="1" dirty="0"/>
              <a:t>, </a:t>
            </a:r>
            <a:r>
              <a:rPr lang="en-US" sz="2133" b="1" dirty="0">
                <a:solidFill>
                  <a:srgbClr val="FF0000"/>
                </a:solidFill>
              </a:rPr>
              <a:t>standard crab waist demonstrated at DAFNE</a:t>
            </a:r>
          </a:p>
          <a:p>
            <a:r>
              <a:rPr lang="en-US" sz="1467" dirty="0"/>
              <a:t>  </a:t>
            </a:r>
            <a:endParaRPr lang="en-US" sz="2133" dirty="0"/>
          </a:p>
        </p:txBody>
      </p:sp>
      <p:sp>
        <p:nvSpPr>
          <p:cNvPr id="13" name="Rectangle 12"/>
          <p:cNvSpPr/>
          <p:nvPr/>
        </p:nvSpPr>
        <p:spPr>
          <a:xfrm rot="20689448">
            <a:off x="3208455" y="2188095"/>
            <a:ext cx="4360308" cy="1077218"/>
          </a:xfrm>
          <a:prstGeom prst="rect">
            <a:avLst/>
          </a:prstGeom>
          <a:solidFill>
            <a:srgbClr val="FF0000">
              <a:alpha val="5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low incident SR,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minimum nonlinearities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-49765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defRPr/>
            </a:pPr>
            <a:r>
              <a:rPr kumimoji="0" lang="en-US" sz="4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</a:rPr>
              <a:t>            </a:t>
            </a:r>
            <a:r>
              <a:rPr lang="en-US" kern="0" dirty="0"/>
              <a:t>FCC-</a:t>
            </a:r>
            <a:r>
              <a:rPr lang="en-US" kern="0" dirty="0" err="1"/>
              <a:t>ee</a:t>
            </a:r>
            <a:r>
              <a:rPr lang="en-US" kern="0" dirty="0"/>
              <a:t> a</a:t>
            </a:r>
            <a:r>
              <a:rPr lang="en-GB" kern="0" dirty="0"/>
              <a:t>symmetric crab-waist IR optics</a:t>
            </a:r>
            <a:endParaRPr lang="en-US" sz="1800" kern="0" dirty="0"/>
          </a:p>
        </p:txBody>
      </p:sp>
      <p:pic>
        <p:nvPicPr>
          <p:cNvPr id="15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53752B7-066A-4142-B41A-B6125C012270}"/>
              </a:ext>
            </a:extLst>
          </p:cNvPr>
          <p:cNvSpPr txBox="1"/>
          <p:nvPr/>
        </p:nvSpPr>
        <p:spPr>
          <a:xfrm>
            <a:off x="2351584" y="6179250"/>
            <a:ext cx="5687125" cy="344324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K. Oide et al.</a:t>
            </a:r>
            <a:r>
              <a:rPr lang="en-GB" sz="1600" dirty="0"/>
              <a:t>, </a:t>
            </a:r>
            <a:r>
              <a:rPr lang="en-GB" sz="1600" b="1" dirty="0"/>
              <a:t>Phys. Rev. </a:t>
            </a:r>
            <a:r>
              <a:rPr lang="en-GB" sz="1600" b="1" dirty="0" err="1"/>
              <a:t>Accel</a:t>
            </a:r>
            <a:r>
              <a:rPr lang="en-GB" sz="1600" b="1" dirty="0"/>
              <a:t>. Beams 19</a:t>
            </a:r>
            <a:r>
              <a:rPr lang="en-GB" sz="1600" dirty="0"/>
              <a:t>, 111005 (2016)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CFDF51-00F2-438A-8C78-651FBD73C012}"/>
              </a:ext>
            </a:extLst>
          </p:cNvPr>
          <p:cNvSpPr txBox="1"/>
          <p:nvPr/>
        </p:nvSpPr>
        <p:spPr>
          <a:xfrm>
            <a:off x="6859255" y="4115130"/>
            <a:ext cx="512351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only two </a:t>
            </a:r>
            <a:r>
              <a:rPr lang="en-US" sz="2000" b="1" dirty="0" err="1"/>
              <a:t>sextupoles</a:t>
            </a:r>
            <a:r>
              <a:rPr lang="en-US" sz="2000" b="1" dirty="0"/>
              <a:t> per final focus side:</a:t>
            </a:r>
          </a:p>
          <a:p>
            <a:r>
              <a:rPr lang="en-US" sz="2000" dirty="0"/>
              <a:t>		minimum nonlinearity,</a:t>
            </a:r>
          </a:p>
          <a:p>
            <a:r>
              <a:rPr lang="en-US" sz="2000" dirty="0"/>
              <a:t>		large dynamic </a:t>
            </a:r>
            <a:r>
              <a:rPr lang="en-US" sz="2000" dirty="0" err="1"/>
              <a:t>aoerture</a:t>
            </a:r>
            <a:endParaRPr lang="en-US" sz="2000" dirty="0"/>
          </a:p>
          <a:p>
            <a:endParaRPr lang="en-GB" sz="20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Koratzinos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29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0172700" y="4318552"/>
            <a:ext cx="288235" cy="21369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124148" y="4723697"/>
            <a:ext cx="7526145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/>
            <a:r>
              <a:rPr lang="en-GB" sz="1867" dirty="0">
                <a:solidFill>
                  <a:prstClr val="black"/>
                </a:solidFill>
                <a:latin typeface="Calibri" panose="020F0502020204030204"/>
              </a:rPr>
              <a:t>3D sketch of key IR systems over ﬁrst </a:t>
            </a:r>
            <a:r>
              <a:rPr lang="en-GB" sz="1867" dirty="0" smtClean="0">
                <a:solidFill>
                  <a:prstClr val="black"/>
                </a:solidFill>
                <a:latin typeface="Calibri" panose="020F0502020204030204"/>
              </a:rPr>
              <a:t>~3 </a:t>
            </a:r>
            <a:r>
              <a:rPr lang="en-GB" sz="1867" dirty="0">
                <a:solidFill>
                  <a:prstClr val="black"/>
                </a:solidFill>
                <a:latin typeface="Calibri" panose="020F0502020204030204"/>
              </a:rPr>
              <a:t>m from IP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7795" y="5226782"/>
            <a:ext cx="6966931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609585"/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M. Boscolo, N. Bacchetta, A. Bogomyagkov, H. Burkhardt, M. Dam, D. El Khechen, M. Koratzinos, E. Levichev, M. Luckhof, A. Novokhatski, L. Pellegrino, S. Sinyatkin, M. Sullivan, et al.</a:t>
            </a:r>
            <a:endParaRPr lang="en-GB" sz="1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59496" y="6283331"/>
            <a:ext cx="10632504" cy="584775"/>
          </a:xfrm>
          <a:prstGeom prst="rect">
            <a:avLst/>
          </a:prstGeom>
          <a:solidFill>
            <a:srgbClr val="66FF66"/>
          </a:solidFill>
        </p:spPr>
        <p:txBody>
          <a:bodyPr wrap="square">
            <a:spAutoFit/>
          </a:bodyPr>
          <a:lstStyle/>
          <a:p>
            <a:pPr defTabSz="609585"/>
            <a:r>
              <a:rPr lang="en-GB" sz="1600" dirty="0">
                <a:solidFill>
                  <a:prstClr val="black"/>
                </a:solidFill>
              </a:rPr>
              <a:t>M. Boscolo, H. Burkhardt, and M. Sullivan, </a:t>
            </a:r>
            <a:r>
              <a:rPr lang="en-GB" sz="1600" b="1" dirty="0">
                <a:solidFill>
                  <a:prstClr val="black"/>
                </a:solidFill>
              </a:rPr>
              <a:t>Phys. Rev. </a:t>
            </a:r>
            <a:r>
              <a:rPr lang="en-GB" sz="1600" b="1" dirty="0" err="1">
                <a:solidFill>
                  <a:prstClr val="black"/>
                </a:solidFill>
              </a:rPr>
              <a:t>Accel</a:t>
            </a:r>
            <a:r>
              <a:rPr lang="en-GB" sz="1600" b="1" dirty="0">
                <a:solidFill>
                  <a:prstClr val="black"/>
                </a:solidFill>
              </a:rPr>
              <a:t>. Beams 20</a:t>
            </a:r>
            <a:r>
              <a:rPr lang="en-GB" sz="1600" dirty="0">
                <a:solidFill>
                  <a:prstClr val="black"/>
                </a:solidFill>
              </a:rPr>
              <a:t>, 011008 (2017)</a:t>
            </a:r>
          </a:p>
          <a:p>
            <a:pPr defTabSz="609585"/>
            <a:r>
              <a:rPr lang="en-GB" sz="1600" dirty="0">
                <a:solidFill>
                  <a:prstClr val="black"/>
                </a:solidFill>
              </a:rPr>
              <a:t>A. Novokhatski, M. Sullivan, E. Belli, M. Gil Costa, and R. Kersevan, </a:t>
            </a:r>
            <a:r>
              <a:rPr lang="en-GB" sz="1600" b="1" dirty="0">
                <a:solidFill>
                  <a:prstClr val="black"/>
                </a:solidFill>
              </a:rPr>
              <a:t>Phys. Rev. Accel. Beams 20</a:t>
            </a:r>
            <a:r>
              <a:rPr lang="en-GB" sz="1600" dirty="0">
                <a:solidFill>
                  <a:prstClr val="black"/>
                </a:solidFill>
              </a:rPr>
              <a:t>, 111005 (2017)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4812" y="4733661"/>
            <a:ext cx="4382270" cy="109856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86112" y="4478624"/>
            <a:ext cx="1408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en-US" dirty="0" err="1">
                <a:solidFill>
                  <a:srgbClr val="44546A">
                    <a:lumMod val="75000"/>
                  </a:srgbClr>
                </a:solidFill>
                <a:latin typeface="Calibri" panose="020F0502020204030204"/>
              </a:rPr>
              <a:t>luminometer</a:t>
            </a:r>
            <a:endParaRPr lang="en-GB" dirty="0">
              <a:solidFill>
                <a:srgbClr val="44546A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109019" y="5360106"/>
            <a:ext cx="1517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en-US" dirty="0">
                <a:solidFill>
                  <a:srgbClr val="C00000"/>
                </a:solidFill>
                <a:latin typeface="Calibri" panose="020F0502020204030204"/>
              </a:rPr>
              <a:t>compensation</a:t>
            </a:r>
          </a:p>
          <a:p>
            <a:pPr defTabSz="609585"/>
            <a:r>
              <a:rPr lang="en-US" dirty="0">
                <a:solidFill>
                  <a:srgbClr val="C00000"/>
                </a:solidFill>
                <a:latin typeface="Calibri" panose="020F0502020204030204"/>
              </a:rPr>
              <a:t>solenoid</a:t>
            </a:r>
            <a:endParaRPr lang="en-GB" dirty="0">
              <a:solidFill>
                <a:srgbClr val="C00000"/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094885" y="4232778"/>
            <a:ext cx="1818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en-US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Q1 </a:t>
            </a:r>
            <a:r>
              <a:rPr lang="en-US" dirty="0" smtClean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with 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shielding</a:t>
            </a:r>
          </a:p>
          <a:p>
            <a:pPr defTabSz="609585"/>
            <a:r>
              <a:rPr lang="en-US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solenoid</a:t>
            </a:r>
            <a:endParaRPr lang="en-GB" dirty="0">
              <a:solidFill>
                <a:srgbClr val="5B9BD5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7282620" y="5127075"/>
            <a:ext cx="1393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IP</a:t>
            </a:r>
            <a:endParaRPr lang="en-GB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0" y="-49765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</a:rPr>
              <a:t> </a:t>
            </a:r>
            <a:r>
              <a:rPr lang="en-US" kern="0" dirty="0"/>
              <a:t>FCC-ee Interaction Region Design</a:t>
            </a:r>
            <a:endParaRPr lang="en-US" sz="1800" kern="0" dirty="0"/>
          </a:p>
        </p:txBody>
      </p:sp>
      <p:pic>
        <p:nvPicPr>
          <p:cNvPr id="19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530" y="1107540"/>
            <a:ext cx="7171124" cy="36478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16368" y="1173399"/>
            <a:ext cx="42793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 very complex design because of: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Significant heat loads and radiation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L* = 2.2m – FF magnets inside the detector solenoid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Very limited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Vertical emittance blow up at ±4m from the IP equals the emittance of the rest of the 100-km 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Small beam sizes (tens of </a:t>
            </a:r>
            <a:r>
              <a:rPr lang="en-GB" dirty="0" err="1" smtClean="0"/>
              <a:t>nanometers</a:t>
            </a:r>
            <a:r>
              <a:rPr lang="en-GB" dirty="0" smtClean="0"/>
              <a:t> vertically) – vibration issues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974992"/>
            <a:ext cx="2373240" cy="11695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1400" b="1" dirty="0">
                <a:solidFill>
                  <a:prstClr val="black"/>
                </a:solidFill>
                <a:latin typeface="Calibri" panose="020F0502020204030204"/>
              </a:rPr>
              <a:t>IR heat loads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: </a:t>
            </a:r>
            <a:r>
              <a:rPr lang="en-US" sz="1400" dirty="0" smtClean="0">
                <a:solidFill>
                  <a:prstClr val="black"/>
                </a:solidFill>
                <a:latin typeface="Calibri" panose="020F0502020204030204"/>
              </a:rPr>
              <a:t>rad 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Bhabha (kW),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/>
              </a:rPr>
              <a:t>beamstrahlung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 (MW), </a:t>
            </a:r>
          </a:p>
          <a:p>
            <a:pPr defTabSz="457200">
              <a:defRPr/>
            </a:pPr>
            <a:r>
              <a:rPr lang="en-US" sz="1400" dirty="0" err="1">
                <a:solidFill>
                  <a:prstClr val="black"/>
                </a:solidFill>
                <a:latin typeface="Calibri" panose="020F0502020204030204"/>
              </a:rPr>
              <a:t>resisistve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 wall (kW), HOMs, </a:t>
            </a:r>
          </a:p>
          <a:p>
            <a:pPr defTabSz="457200"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quadrupole synchrotron radiation </a:t>
            </a:r>
            <a:endParaRPr lang="en-GB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Koratzinos</a:t>
            </a:r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10700050" y="4958560"/>
            <a:ext cx="1053718" cy="153054"/>
          </a:xfrm>
          <a:custGeom>
            <a:avLst/>
            <a:gdLst>
              <a:gd name="connsiteX0" fmla="*/ 1016436 w 1053718"/>
              <a:gd name="connsiteY0" fmla="*/ 0 h 153054"/>
              <a:gd name="connsiteX1" fmla="*/ 1053718 w 1053718"/>
              <a:gd name="connsiteY1" fmla="*/ 47093 h 153054"/>
              <a:gd name="connsiteX2" fmla="*/ 1039983 w 1053718"/>
              <a:gd name="connsiteY2" fmla="*/ 56904 h 153054"/>
              <a:gd name="connsiteX3" fmla="*/ 1024285 w 1053718"/>
              <a:gd name="connsiteY3" fmla="*/ 60829 h 153054"/>
              <a:gd name="connsiteX4" fmla="*/ 25509 w 1053718"/>
              <a:gd name="connsiteY4" fmla="*/ 153054 h 153054"/>
              <a:gd name="connsiteX5" fmla="*/ 35320 w 1053718"/>
              <a:gd name="connsiteY5" fmla="*/ 125582 h 153054"/>
              <a:gd name="connsiteX6" fmla="*/ 23547 w 1053718"/>
              <a:gd name="connsiteY6" fmla="*/ 119696 h 153054"/>
              <a:gd name="connsiteX7" fmla="*/ 15698 w 1053718"/>
              <a:gd name="connsiteY7" fmla="*/ 113809 h 153054"/>
              <a:gd name="connsiteX8" fmla="*/ 11773 w 1053718"/>
              <a:gd name="connsiteY8" fmla="*/ 102036 h 153054"/>
              <a:gd name="connsiteX9" fmla="*/ 11773 w 1053718"/>
              <a:gd name="connsiteY9" fmla="*/ 96149 h 153054"/>
              <a:gd name="connsiteX10" fmla="*/ 5886 w 1053718"/>
              <a:gd name="connsiteY10" fmla="*/ 92225 h 153054"/>
              <a:gd name="connsiteX11" fmla="*/ 0 w 1053718"/>
              <a:gd name="connsiteY11" fmla="*/ 88300 h 153054"/>
              <a:gd name="connsiteX12" fmla="*/ 0 w 1053718"/>
              <a:gd name="connsiteY12" fmla="*/ 80451 h 153054"/>
              <a:gd name="connsiteX13" fmla="*/ 1016436 w 1053718"/>
              <a:gd name="connsiteY13" fmla="*/ 0 h 153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53718" h="153054">
                <a:moveTo>
                  <a:pt x="1016436" y="0"/>
                </a:moveTo>
                <a:lnTo>
                  <a:pt x="1053718" y="47093"/>
                </a:lnTo>
                <a:lnTo>
                  <a:pt x="1039983" y="56904"/>
                </a:lnTo>
                <a:lnTo>
                  <a:pt x="1024285" y="60829"/>
                </a:lnTo>
                <a:lnTo>
                  <a:pt x="25509" y="153054"/>
                </a:lnTo>
                <a:lnTo>
                  <a:pt x="35320" y="125582"/>
                </a:lnTo>
                <a:lnTo>
                  <a:pt x="23547" y="119696"/>
                </a:lnTo>
                <a:lnTo>
                  <a:pt x="15698" y="113809"/>
                </a:lnTo>
                <a:lnTo>
                  <a:pt x="11773" y="102036"/>
                </a:lnTo>
                <a:lnTo>
                  <a:pt x="11773" y="96149"/>
                </a:lnTo>
                <a:lnTo>
                  <a:pt x="5886" y="92225"/>
                </a:lnTo>
                <a:lnTo>
                  <a:pt x="0" y="88300"/>
                </a:lnTo>
                <a:lnTo>
                  <a:pt x="0" y="80451"/>
                </a:lnTo>
                <a:lnTo>
                  <a:pt x="1016436" y="0"/>
                </a:lnTo>
                <a:close/>
              </a:path>
            </a:pathLst>
          </a:custGeom>
          <a:solidFill>
            <a:srgbClr val="F4FF8B">
              <a:alpha val="50196"/>
            </a:srgbClr>
          </a:solidFill>
          <a:ln>
            <a:solidFill>
              <a:srgbClr val="EEFF4B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814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Contents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The physics landscape</a:t>
            </a:r>
          </a:p>
          <a:p>
            <a:r>
              <a:rPr lang="en-GB" dirty="0" smtClean="0"/>
              <a:t>FCC design considerations</a:t>
            </a:r>
          </a:p>
          <a:p>
            <a:r>
              <a:rPr lang="en-GB" dirty="0" smtClean="0"/>
              <a:t>FCC project </a:t>
            </a:r>
          </a:p>
          <a:p>
            <a:r>
              <a:rPr lang="en-GB" dirty="0" smtClean="0"/>
              <a:t>FCC selected physics topics</a:t>
            </a:r>
          </a:p>
          <a:p>
            <a:r>
              <a:rPr lang="en-GB" dirty="0" smtClean="0"/>
              <a:t>FCC in the world </a:t>
            </a:r>
            <a:r>
              <a:rPr lang="en-GB" dirty="0" err="1" smtClean="0"/>
              <a:t>schene</a:t>
            </a:r>
            <a:endParaRPr lang="en-GB" dirty="0" smtClean="0"/>
          </a:p>
          <a:p>
            <a:r>
              <a:rPr lang="en-GB" dirty="0"/>
              <a:t>C</a:t>
            </a:r>
            <a:r>
              <a:rPr lang="en-GB" dirty="0" smtClean="0"/>
              <a:t>onclusions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M. Koratzinos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0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2385573"/>
              </p:ext>
            </p:extLst>
          </p:nvPr>
        </p:nvGraphicFramePr>
        <p:xfrm>
          <a:off x="-12231" y="772875"/>
          <a:ext cx="12167409" cy="5801952"/>
        </p:xfrm>
        <a:graphic>
          <a:graphicData uri="http://schemas.openxmlformats.org/drawingml/2006/table">
            <a:tbl>
              <a:tblPr firstRow="1" bandRow="1"/>
              <a:tblGrid>
                <a:gridCol w="4812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4822">
                  <a:extLst>
                    <a:ext uri="{9D8B030D-6E8A-4147-A177-3AD203B41FA5}">
                      <a16:colId xmlns:a16="http://schemas.microsoft.com/office/drawing/2014/main" val="2863035795"/>
                    </a:ext>
                  </a:extLst>
                </a:gridCol>
                <a:gridCol w="24813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62945">
                  <a:extLst>
                    <a:ext uri="{9D8B030D-6E8A-4147-A177-3AD203B41FA5}">
                      <a16:colId xmlns:a16="http://schemas.microsoft.com/office/drawing/2014/main" val="2362098517"/>
                    </a:ext>
                  </a:extLst>
                </a:gridCol>
              </a:tblGrid>
              <a:tr h="52589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parameter</a:t>
                      </a:r>
                    </a:p>
                  </a:txBody>
                  <a:tcPr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FCC-</a:t>
                      </a:r>
                      <a:r>
                        <a:rPr lang="en-GB" sz="2000" b="1" dirty="0" err="1">
                          <a:solidFill>
                            <a:schemeClr val="bg1"/>
                          </a:solidFill>
                        </a:rPr>
                        <a:t>hh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AT" sz="2000" b="1" dirty="0">
                          <a:solidFill>
                            <a:schemeClr val="bg1"/>
                          </a:solidFill>
                        </a:rPr>
                        <a:t>HL-LHC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AT" sz="2000" b="1" dirty="0">
                          <a:solidFill>
                            <a:schemeClr val="bg1"/>
                          </a:solidFill>
                        </a:rPr>
                        <a:t>LHC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collision energy </a:t>
                      </a:r>
                      <a:r>
                        <a:rPr kumimoji="0" lang="en-GB" sz="1800" b="1" kern="1200" dirty="0" err="1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cms</a:t>
                      </a:r>
                      <a:r>
                        <a:rPr kumimoji="0" lang="en-GB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[</a:t>
                      </a:r>
                      <a:r>
                        <a:rPr kumimoji="0" lang="en-GB" sz="1800" b="1" kern="1200" dirty="0" err="1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TeV</a:t>
                      </a:r>
                      <a:r>
                        <a:rPr kumimoji="0" lang="en-GB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en-GB" sz="18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109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dipole field [T]</a:t>
                      </a: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8.33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8.33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55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circumference</a:t>
                      </a:r>
                      <a:r>
                        <a:rPr kumimoji="0" lang="de-AT" sz="1800" b="1" kern="1200" baseline="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[km]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97.75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26.7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26.7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55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beam current [A]</a:t>
                      </a: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0.5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1.1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0.58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bunch intensity  [10</a:t>
                      </a:r>
                      <a:r>
                        <a:rPr kumimoji="0" lang="en-GB" sz="1800" b="1" kern="1200" baseline="300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en-GB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kern="120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 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2.2 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1.15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bunch spacing  [ns]</a:t>
                      </a: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25 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err="1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synchr</a:t>
                      </a:r>
                      <a:r>
                        <a:rPr kumimoji="0" lang="en-GB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. rad. power / ring [kW]</a:t>
                      </a: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2400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7.3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3.6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924253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SR</a:t>
                      </a:r>
                      <a:r>
                        <a:rPr kumimoji="0" lang="en-GB" sz="1800" b="1" kern="1200" baseline="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power / length [W/m/ap.]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28.4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0.33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0.17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20060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long. emit. damping time [h]</a:t>
                      </a: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0.54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12.9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12.9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99448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beta*</a:t>
                      </a:r>
                      <a:r>
                        <a:rPr kumimoji="0" lang="de-AT" sz="1800" b="1" kern="1200" baseline="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[m]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1.1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0.3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0.15</a:t>
                      </a:r>
                      <a:r>
                        <a:rPr kumimoji="0" lang="de-AT" sz="1800" b="1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(min.)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0.55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53052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normalized emittance</a:t>
                      </a:r>
                      <a:r>
                        <a:rPr kumimoji="0" lang="en-US" sz="1800" b="1" kern="1200" baseline="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[</a:t>
                      </a:r>
                      <a:r>
                        <a:rPr kumimoji="0" lang="en-US" sz="1800" b="1" kern="1200" baseline="0" dirty="0">
                          <a:solidFill>
                            <a:schemeClr val="dk1"/>
                          </a:solidFill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m</a:t>
                      </a:r>
                      <a:r>
                        <a:rPr kumimoji="0" lang="en-US" sz="1800" b="1" kern="1200" baseline="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m]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2.2 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2.5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3.75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92026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peak luminosity [10</a:t>
                      </a:r>
                      <a:r>
                        <a:rPr kumimoji="0" lang="en-US" sz="1800" b="1" kern="1200" baseline="300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34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cm</a:t>
                      </a:r>
                      <a:r>
                        <a:rPr kumimoji="0" lang="en-US" sz="1800" b="1" kern="1200" baseline="300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-2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en-US" sz="1800" b="1" kern="1200" baseline="300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-1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30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5 (lev.)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956012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events/bunch crossing</a:t>
                      </a: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170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1000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132 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27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stored energy/beam [GJ]</a:t>
                      </a: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8.4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F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0.7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0.36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0" y="-49765"/>
            <a:ext cx="12192000" cy="792407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+mj-cs"/>
              </a:rPr>
              <a:t>    </a:t>
            </a:r>
            <a:r>
              <a:rPr lang="en-US" sz="3200" dirty="0"/>
              <a:t>FCC-</a:t>
            </a:r>
            <a:r>
              <a:rPr lang="en-US" sz="3200" dirty="0" err="1"/>
              <a:t>hh</a:t>
            </a:r>
            <a:r>
              <a:rPr lang="en-US" sz="3200" dirty="0"/>
              <a:t> (pp) collider parameters </a:t>
            </a:r>
            <a:endParaRPr lang="en-US" sz="3200" kern="0" dirty="0"/>
          </a:p>
        </p:txBody>
      </p:sp>
      <p:pic>
        <p:nvPicPr>
          <p:cNvPr id="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22" y="-48926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Koratzinos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03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9"/>
          <a:stretch/>
        </p:blipFill>
        <p:spPr>
          <a:xfrm>
            <a:off x="479376" y="5055950"/>
            <a:ext cx="2656909" cy="178066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6312024" y="1149152"/>
            <a:ext cx="5832648" cy="4368080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buClr>
                <a:schemeClr val="tx2"/>
              </a:buClr>
            </a:pPr>
            <a:r>
              <a:rPr lang="en-US" sz="2200" b="1" dirty="0">
                <a:solidFill>
                  <a:srgbClr val="FF0000"/>
                </a:solidFill>
              </a:rPr>
              <a:t>order of magnitude performance increase </a:t>
            </a:r>
            <a:r>
              <a:rPr lang="en-US" sz="2200" dirty="0"/>
              <a:t>in both </a:t>
            </a:r>
            <a:r>
              <a:rPr lang="en-US" sz="2200" b="1" dirty="0">
                <a:solidFill>
                  <a:srgbClr val="FF0000"/>
                </a:solidFill>
              </a:rPr>
              <a:t>energy &amp; luminosity </a:t>
            </a:r>
          </a:p>
          <a:p>
            <a:pPr>
              <a:spcBef>
                <a:spcPts val="1200"/>
              </a:spcBef>
              <a:buClr>
                <a:schemeClr val="tx2"/>
              </a:buClr>
            </a:pPr>
            <a:r>
              <a:rPr lang="en-US" sz="2200" b="1" dirty="0">
                <a:solidFill>
                  <a:srgbClr val="FF0000"/>
                </a:solidFill>
              </a:rPr>
              <a:t>100 </a:t>
            </a:r>
            <a:r>
              <a:rPr lang="en-US" sz="2200" b="1" dirty="0" err="1">
                <a:solidFill>
                  <a:srgbClr val="FF0000"/>
                </a:solidFill>
              </a:rPr>
              <a:t>TeV</a:t>
            </a:r>
            <a:r>
              <a:rPr lang="en-US" sz="2200" b="1" dirty="0">
                <a:solidFill>
                  <a:srgbClr val="FF0000"/>
                </a:solidFill>
              </a:rPr>
              <a:t> cm collision </a:t>
            </a:r>
            <a:r>
              <a:rPr lang="en-US" sz="2200" b="1" dirty="0" smtClean="0">
                <a:solidFill>
                  <a:srgbClr val="FF0000"/>
                </a:solidFill>
              </a:rPr>
              <a:t>energy </a:t>
            </a:r>
            <a:r>
              <a:rPr lang="en-US" sz="2200" dirty="0"/>
              <a:t>(vs 14 </a:t>
            </a:r>
            <a:r>
              <a:rPr lang="en-US" sz="2200" dirty="0" err="1"/>
              <a:t>TeV</a:t>
            </a:r>
            <a:r>
              <a:rPr lang="en-US" sz="2200" dirty="0"/>
              <a:t> for </a:t>
            </a:r>
            <a:r>
              <a:rPr lang="en-US" sz="2200" dirty="0" smtClean="0"/>
              <a:t>the LHC</a:t>
            </a:r>
            <a:r>
              <a:rPr lang="en-US" sz="2200" dirty="0"/>
              <a:t>)</a:t>
            </a:r>
            <a:r>
              <a:rPr lang="en-US" sz="2200" dirty="0">
                <a:sym typeface="Wingdings" panose="05000000000000000000" pitchFamily="2" charset="2"/>
              </a:rPr>
              <a:t> </a:t>
            </a:r>
            <a:endParaRPr lang="en-US" sz="2200" dirty="0"/>
          </a:p>
          <a:p>
            <a:pPr>
              <a:spcBef>
                <a:spcPts val="1200"/>
              </a:spcBef>
              <a:buClr>
                <a:schemeClr val="tx2"/>
              </a:buClr>
            </a:pPr>
            <a:r>
              <a:rPr lang="en-US" sz="2200" b="1" dirty="0">
                <a:solidFill>
                  <a:srgbClr val="FF0000"/>
                </a:solidFill>
              </a:rPr>
              <a:t>20 ab</a:t>
            </a:r>
            <a:r>
              <a:rPr lang="en-US" sz="2200" b="1" baseline="30000" dirty="0">
                <a:solidFill>
                  <a:srgbClr val="FF0000"/>
                </a:solidFill>
              </a:rPr>
              <a:t>-1</a:t>
            </a:r>
            <a:r>
              <a:rPr lang="en-US" sz="2200" b="1" dirty="0">
                <a:solidFill>
                  <a:srgbClr val="FF0000"/>
                </a:solidFill>
              </a:rPr>
              <a:t> per experiment collected over 25 years </a:t>
            </a:r>
            <a:r>
              <a:rPr lang="en-US" sz="2200" dirty="0"/>
              <a:t>of operation (vs 3 ab</a:t>
            </a:r>
            <a:r>
              <a:rPr lang="en-US" sz="2200" baseline="30000" dirty="0"/>
              <a:t>-1</a:t>
            </a:r>
            <a:r>
              <a:rPr lang="en-US" sz="2200" dirty="0"/>
              <a:t> for LHC)</a:t>
            </a:r>
          </a:p>
          <a:p>
            <a:pPr>
              <a:spcBef>
                <a:spcPts val="1200"/>
              </a:spcBef>
              <a:buClr>
                <a:schemeClr val="tx2"/>
              </a:buClr>
            </a:pPr>
            <a:r>
              <a:rPr lang="en-US" sz="2200" dirty="0"/>
              <a:t>similar performance increase as from </a:t>
            </a:r>
            <a:r>
              <a:rPr lang="en-US" sz="2200" dirty="0" err="1"/>
              <a:t>Tevatron</a:t>
            </a:r>
            <a:r>
              <a:rPr lang="en-US" sz="2200" dirty="0"/>
              <a:t> to LHC</a:t>
            </a:r>
          </a:p>
          <a:p>
            <a:pPr>
              <a:spcBef>
                <a:spcPts val="1200"/>
              </a:spcBef>
              <a:buClr>
                <a:schemeClr val="tx2"/>
              </a:buClr>
            </a:pPr>
            <a:r>
              <a:rPr lang="en-US" sz="2200" b="1" dirty="0">
                <a:solidFill>
                  <a:srgbClr val="FF0000"/>
                </a:solidFill>
              </a:rPr>
              <a:t>key technology: high-field magnets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012805" y="4881934"/>
            <a:ext cx="18438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FNAL demonstrator </a:t>
            </a:r>
          </a:p>
          <a:p>
            <a:pPr algn="ctr" defTabSz="457200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14.1 T Nb</a:t>
            </a:r>
            <a:r>
              <a:rPr lang="en-US" b="1" baseline="-25000" dirty="0">
                <a:solidFill>
                  <a:srgbClr val="0C377B"/>
                </a:solidFill>
                <a:latin typeface="Arial"/>
              </a:rPr>
              <a:t>3</a:t>
            </a:r>
            <a:r>
              <a:rPr lang="en-US" b="1" dirty="0">
                <a:solidFill>
                  <a:srgbClr val="0C377B"/>
                </a:solidFill>
                <a:latin typeface="Arial"/>
              </a:rPr>
              <a:t>Sn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66" y="1124744"/>
            <a:ext cx="5934147" cy="314649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7328" y="4149080"/>
            <a:ext cx="30011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from </a:t>
            </a:r>
          </a:p>
          <a:p>
            <a:pPr algn="ctr" defTabSz="457200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LHC technology </a:t>
            </a:r>
          </a:p>
          <a:p>
            <a:pPr algn="ctr" defTabSz="457200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8.3 T </a:t>
            </a:r>
            <a:r>
              <a:rPr lang="en-US" b="1" dirty="0" err="1">
                <a:solidFill>
                  <a:srgbClr val="0C377B"/>
                </a:solidFill>
                <a:latin typeface="Arial"/>
              </a:rPr>
              <a:t>NbTi</a:t>
            </a:r>
            <a:endParaRPr lang="en-US" dirty="0">
              <a:solidFill>
                <a:srgbClr val="0C377B"/>
              </a:solidFill>
              <a:latin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31127" y="4159747"/>
            <a:ext cx="24032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via </a:t>
            </a:r>
          </a:p>
          <a:p>
            <a:pPr algn="ctr" defTabSz="457200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HL-LHC technology </a:t>
            </a:r>
          </a:p>
          <a:p>
            <a:pPr algn="ctr" defTabSz="457200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11</a:t>
            </a:r>
            <a:r>
              <a:rPr lang="en-US" sz="2000" b="1" dirty="0">
                <a:solidFill>
                  <a:srgbClr val="0C377B"/>
                </a:solidFill>
                <a:latin typeface="Arial"/>
              </a:rPr>
              <a:t> </a:t>
            </a:r>
            <a:r>
              <a:rPr lang="en-US" sz="2000" b="1" dirty="0">
                <a:solidFill>
                  <a:srgbClr val="0C377B"/>
                </a:solidFill>
                <a:latin typeface="Calibri" panose="020F0502020204030204"/>
              </a:rPr>
              <a:t>T Nb</a:t>
            </a:r>
            <a:r>
              <a:rPr lang="en-US" sz="2000" b="1" baseline="-25000" dirty="0">
                <a:solidFill>
                  <a:srgbClr val="0C377B"/>
                </a:solidFill>
                <a:latin typeface="Calibri" panose="020F0502020204030204"/>
              </a:rPr>
              <a:t>3</a:t>
            </a:r>
            <a:r>
              <a:rPr lang="en-US" sz="2000" b="1" dirty="0">
                <a:solidFill>
                  <a:srgbClr val="0C377B"/>
                </a:solidFill>
                <a:latin typeface="Calibri" panose="020F0502020204030204"/>
              </a:rPr>
              <a:t>Sn</a:t>
            </a:r>
            <a:endParaRPr lang="en-US" sz="2000" dirty="0">
              <a:solidFill>
                <a:srgbClr val="0C377B"/>
              </a:solidFill>
              <a:latin typeface="Arial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3604509" y="2080671"/>
            <a:ext cx="576064" cy="39329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4410012" y="1524482"/>
            <a:ext cx="576064" cy="39329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071664" y="5805264"/>
            <a:ext cx="830589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6633563" y="5805264"/>
            <a:ext cx="830589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268" y="5168717"/>
            <a:ext cx="2216764" cy="1662574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0" y="-49765"/>
            <a:ext cx="12192000" cy="1027597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+mj-cs"/>
              </a:rPr>
              <a:t>   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FCC-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000" kern="0" dirty="0"/>
              <a:t> performance</a:t>
            </a:r>
            <a:endParaRPr lang="en-US" sz="40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81" y="41628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615E14-4BAB-40A8-AE73-7592F01CE1BA}"/>
              </a:ext>
            </a:extLst>
          </p:cNvPr>
          <p:cNvSpPr txBox="1"/>
          <p:nvPr/>
        </p:nvSpPr>
        <p:spPr>
          <a:xfrm>
            <a:off x="10191186" y="6211669"/>
            <a:ext cx="1953486" cy="646331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→ IPAC’20 Talk by L. Bottura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EF8952-17D8-4139-8075-39ED7CE797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7490" y="5168717"/>
            <a:ext cx="2216765" cy="16625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014954" y="5780992"/>
            <a:ext cx="2052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4"/>
                </a:solidFill>
                <a:latin typeface="Calibri" charset="0"/>
              </a:rPr>
              <a:t>(</a:t>
            </a:r>
            <a:r>
              <a:rPr lang="en-US" dirty="0" smtClean="0">
                <a:solidFill>
                  <a:schemeClr val="accent4"/>
                </a:solidFill>
                <a:latin typeface="Calibri" charset="0"/>
              </a:rPr>
              <a:t>Accelerating News)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Koratzinos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93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392" y="1906608"/>
            <a:ext cx="1643511" cy="115489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id="{746E23FF-6CDD-0F4B-8216-3E1AE3857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323" y="3796297"/>
            <a:ext cx="3179309" cy="233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2">
            <a:extLst>
              <a:ext uri="{FF2B5EF4-FFF2-40B4-BE49-F238E27FC236}">
                <a16:creationId xmlns:a16="http://schemas.microsoft.com/office/drawing/2014/main" id="{D27312CF-4787-604F-B985-E9380249E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856" y="4867981"/>
            <a:ext cx="3380005" cy="150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708688"/>
                  </a:outerShdw>
                </a:effectLst>
              </a14:hiddenEffects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3856689" y="1351703"/>
            <a:ext cx="7955784" cy="2563872"/>
          </a:xfrm>
        </p:spPr>
        <p:txBody>
          <a:bodyPr>
            <a:noAutofit/>
          </a:bodyPr>
          <a:lstStyle/>
          <a:p>
            <a:pPr marL="36575" indent="0">
              <a:spcBef>
                <a:spcPts val="1200"/>
              </a:spcBef>
              <a:buClr>
                <a:schemeClr val="tx2"/>
              </a:buClr>
              <a:buNone/>
            </a:pPr>
            <a:r>
              <a:rPr lang="en-US" sz="2200" b="1" dirty="0">
                <a:solidFill>
                  <a:srgbClr val="FF0000"/>
                </a:solidFill>
              </a:rPr>
              <a:t>Conductor Key Technologies</a:t>
            </a:r>
          </a:p>
          <a:p>
            <a:pPr>
              <a:spcBef>
                <a:spcPts val="1200"/>
              </a:spcBef>
              <a:buClr>
                <a:schemeClr val="tx2"/>
              </a:buClr>
            </a:pPr>
            <a:r>
              <a:rPr lang="en-US" sz="2200" b="1" dirty="0">
                <a:solidFill>
                  <a:srgbClr val="FF0000"/>
                </a:solidFill>
              </a:rPr>
              <a:t>High field/high current Coated Conductors</a:t>
            </a:r>
            <a:br>
              <a:rPr lang="en-US" sz="2200" b="1" dirty="0">
                <a:solidFill>
                  <a:srgbClr val="FF0000"/>
                </a:solidFill>
              </a:rPr>
            </a:br>
            <a:r>
              <a:rPr lang="en-US" sz="2200" b="1" dirty="0">
                <a:solidFill>
                  <a:srgbClr val="0070C0"/>
                </a:solidFill>
              </a:rPr>
              <a:t>(dedicated electrical + mechanical properties, stabilization, Je&gt;600 A/mm</a:t>
            </a:r>
            <a:r>
              <a:rPr lang="en-US" sz="2200" b="1" baseline="30000" dirty="0">
                <a:solidFill>
                  <a:srgbClr val="0070C0"/>
                </a:solidFill>
              </a:rPr>
              <a:t>2</a:t>
            </a:r>
            <a:r>
              <a:rPr lang="en-US" sz="2200" b="1" dirty="0">
                <a:solidFill>
                  <a:srgbClr val="0070C0"/>
                </a:solidFill>
              </a:rPr>
              <a:t>@20 T and 4.2 K</a:t>
            </a:r>
            <a:r>
              <a:rPr lang="en-US" sz="2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)</a:t>
            </a:r>
            <a:endParaRPr lang="en-US" sz="2200" b="1" dirty="0">
              <a:solidFill>
                <a:srgbClr val="FF0000"/>
              </a:solidFill>
            </a:endParaRPr>
          </a:p>
          <a:p>
            <a:pPr>
              <a:spcBef>
                <a:spcPts val="1200"/>
              </a:spcBef>
              <a:buClr>
                <a:schemeClr val="tx2"/>
              </a:buClr>
            </a:pPr>
            <a:r>
              <a:rPr lang="en-US" sz="2200" b="1" dirty="0">
                <a:solidFill>
                  <a:srgbClr val="FF0000"/>
                </a:solidFill>
              </a:rPr>
              <a:t>(</a:t>
            </a:r>
            <a:r>
              <a:rPr lang="en-US" sz="2200" b="1" dirty="0" err="1">
                <a:solidFill>
                  <a:srgbClr val="FF0000"/>
                </a:solidFill>
              </a:rPr>
              <a:t>Roebel</a:t>
            </a:r>
            <a:r>
              <a:rPr lang="en-US" sz="2200" b="1" dirty="0">
                <a:solidFill>
                  <a:srgbClr val="FF0000"/>
                </a:solidFill>
              </a:rPr>
              <a:t>) Cable technology </a:t>
            </a:r>
            <a:r>
              <a:rPr lang="en-US" sz="2200" b="1" dirty="0">
                <a:solidFill>
                  <a:srgbClr val="0070C0"/>
                </a:solidFill>
              </a:rPr>
              <a:t>(cable design, ac-losses, coil winding)</a:t>
            </a:r>
          </a:p>
          <a:p>
            <a:pPr marL="36575" indent="0">
              <a:spcBef>
                <a:spcPts val="1200"/>
              </a:spcBef>
              <a:buClr>
                <a:schemeClr val="tx2"/>
              </a:buClr>
              <a:buNone/>
            </a:pP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80573" y="4159747"/>
            <a:ext cx="18438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towards </a:t>
            </a:r>
            <a:br>
              <a:rPr lang="en-US" b="1" dirty="0">
                <a:solidFill>
                  <a:srgbClr val="0C377B"/>
                </a:solidFill>
                <a:latin typeface="Arial"/>
              </a:rPr>
            </a:br>
            <a:r>
              <a:rPr lang="en-US" b="1" dirty="0">
                <a:solidFill>
                  <a:srgbClr val="0C377B"/>
                </a:solidFill>
                <a:latin typeface="Arial"/>
              </a:rPr>
              <a:t>HTS based</a:t>
            </a:r>
          </a:p>
          <a:p>
            <a:pPr algn="ctr" defTabSz="457189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20 T options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1433" y="4159747"/>
            <a:ext cx="24032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89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from </a:t>
            </a:r>
          </a:p>
          <a:p>
            <a:pPr algn="ctr" defTabSz="457189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HL-LHC technology </a:t>
            </a:r>
          </a:p>
          <a:p>
            <a:pPr algn="ctr" defTabSz="457189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11</a:t>
            </a:r>
            <a:r>
              <a:rPr lang="en-US" sz="2000" b="1" dirty="0">
                <a:solidFill>
                  <a:srgbClr val="0C377B"/>
                </a:solidFill>
                <a:latin typeface="Arial"/>
              </a:rPr>
              <a:t> </a:t>
            </a:r>
            <a:r>
              <a:rPr lang="en-US" sz="2000" b="1" dirty="0">
                <a:solidFill>
                  <a:srgbClr val="0C377B"/>
                </a:solidFill>
                <a:latin typeface="Calibri" panose="020F0502020204030204"/>
              </a:rPr>
              <a:t>T Nb</a:t>
            </a:r>
            <a:r>
              <a:rPr lang="en-US" sz="2000" b="1" baseline="-25000" dirty="0">
                <a:solidFill>
                  <a:srgbClr val="0C377B"/>
                </a:solidFill>
                <a:latin typeface="Calibri" panose="020F0502020204030204"/>
              </a:rPr>
              <a:t>3</a:t>
            </a:r>
            <a:r>
              <a:rPr lang="en-US" sz="2000" b="1" dirty="0">
                <a:solidFill>
                  <a:srgbClr val="0C377B"/>
                </a:solidFill>
                <a:latin typeface="Calibri" panose="020F0502020204030204"/>
              </a:rPr>
              <a:t>Sn</a:t>
            </a:r>
            <a:endParaRPr lang="en-US" sz="2000" dirty="0">
              <a:solidFill>
                <a:srgbClr val="0C377B"/>
              </a:solidFill>
              <a:latin typeface="Arial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3213870" y="5805264"/>
            <a:ext cx="830589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74" y="5168718"/>
            <a:ext cx="2216764" cy="1662575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0" y="-49765"/>
            <a:ext cx="12192000" cy="1027597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defRPr/>
            </a:pPr>
            <a:r>
              <a:rPr lang="en-US" sz="5400" kern="0" dirty="0">
                <a:latin typeface="Arial"/>
              </a:rPr>
              <a:t>         </a:t>
            </a:r>
            <a:r>
              <a:rPr lang="en-US" sz="4000" kern="0" dirty="0">
                <a:latin typeface="Arial"/>
              </a:rPr>
              <a:t>D</a:t>
            </a:r>
            <a:r>
              <a:rPr lang="en-US" sz="4000" kern="0" dirty="0" err="1">
                <a:latin typeface="Arial"/>
              </a:rPr>
              <a:t>evelopment</a:t>
            </a:r>
            <a:r>
              <a:rPr lang="en-US" sz="4000" kern="0" dirty="0">
                <a:latin typeface="Arial"/>
              </a:rPr>
              <a:t> of HTS high field magnets</a:t>
            </a:r>
            <a:endParaRPr lang="en-US" sz="40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82" y="41629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Content Placeholder 6">
            <a:extLst>
              <a:ext uri="{FF2B5EF4-FFF2-40B4-BE49-F238E27FC236}">
                <a16:creationId xmlns:a16="http://schemas.microsoft.com/office/drawing/2014/main" id="{37D31D34-8C75-8244-9759-21CFE486BF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27" y="1102864"/>
            <a:ext cx="3367512" cy="3120627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flipV="1">
            <a:off x="1081481" y="1572073"/>
            <a:ext cx="576064" cy="39329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3" name="Picture 3" descr="EuCARD2-logo-Fabienne.png">
            <a:extLst>
              <a:ext uri="{FF2B5EF4-FFF2-40B4-BE49-F238E27FC236}">
                <a16:creationId xmlns:a16="http://schemas.microsoft.com/office/drawing/2014/main" id="{934EF2E9-BF40-2F45-B880-E846602F522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851" b="20308"/>
          <a:stretch/>
        </p:blipFill>
        <p:spPr>
          <a:xfrm>
            <a:off x="9614829" y="1102864"/>
            <a:ext cx="2086624" cy="867613"/>
          </a:xfrm>
          <a:prstGeom prst="rect">
            <a:avLst/>
          </a:prstGeom>
        </p:spPr>
      </p:pic>
      <p:pic>
        <p:nvPicPr>
          <p:cNvPr id="25" name="Picture 4" descr="LogoOutline.ai">
            <a:extLst>
              <a:ext uri="{FF2B5EF4-FFF2-40B4-BE49-F238E27FC236}">
                <a16:creationId xmlns:a16="http://schemas.microsoft.com/office/drawing/2014/main" id="{E1E98652-228B-A346-A09A-E32FFB74AE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4079" y="6179786"/>
            <a:ext cx="678215" cy="678215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28" name="Image 7">
            <a:extLst>
              <a:ext uri="{FF2B5EF4-FFF2-40B4-BE49-F238E27FC236}">
                <a16:creationId xmlns:a16="http://schemas.microsoft.com/office/drawing/2014/main" id="{8AC25E89-931F-1F48-951B-BF10B2A9D2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75392" y="6179786"/>
            <a:ext cx="1313600" cy="698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 descr="_B1A8948-Modifier.jpg">
            <a:extLst>
              <a:ext uri="{FF2B5EF4-FFF2-40B4-BE49-F238E27FC236}">
                <a16:creationId xmlns:a16="http://schemas.microsoft.com/office/drawing/2014/main" id="{85229549-FFF4-0E4B-9562-EF62B06C409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4261" y="3616243"/>
            <a:ext cx="2826203" cy="1346404"/>
          </a:xfrm>
          <a:prstGeom prst="rect">
            <a:avLst/>
          </a:prstGeom>
        </p:spPr>
      </p:pic>
      <p:sp>
        <p:nvSpPr>
          <p:cNvPr id="26" name="Rechteck 7">
            <a:extLst>
              <a:ext uri="{FF2B5EF4-FFF2-40B4-BE49-F238E27FC236}">
                <a16:creationId xmlns:a16="http://schemas.microsoft.com/office/drawing/2014/main" id="{480CA51B-5C0A-3540-9E3D-0FB9831FD65B}"/>
              </a:ext>
            </a:extLst>
          </p:cNvPr>
          <p:cNvSpPr/>
          <p:nvPr/>
        </p:nvSpPr>
        <p:spPr>
          <a:xfrm>
            <a:off x="4044459" y="6344365"/>
            <a:ext cx="2687558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700" dirty="0"/>
              <a:t>https://</a:t>
            </a:r>
            <a:r>
              <a:rPr lang="de-DE" sz="700" dirty="0" err="1"/>
              <a:t>indico.cern.ch</a:t>
            </a:r>
            <a:r>
              <a:rPr lang="de-DE" sz="700" dirty="0"/>
              <a:t>/</a:t>
            </a:r>
            <a:r>
              <a:rPr lang="de-DE" sz="700" dirty="0" err="1"/>
              <a:t>event</a:t>
            </a:r>
            <a:r>
              <a:rPr lang="de-DE" sz="700" dirty="0"/>
              <a:t>/588810/</a:t>
            </a:r>
            <a:r>
              <a:rPr lang="de-DE" sz="700" dirty="0" err="1"/>
              <a:t>sessions</a:t>
            </a:r>
            <a:r>
              <a:rPr lang="de-DE" sz="700" dirty="0"/>
              <a:t>/216289/#20170217</a:t>
            </a:r>
          </a:p>
        </p:txBody>
      </p:sp>
      <p:sp>
        <p:nvSpPr>
          <p:cNvPr id="27" name="Rechteck 6">
            <a:extLst>
              <a:ext uri="{FF2B5EF4-FFF2-40B4-BE49-F238E27FC236}">
                <a16:creationId xmlns:a16="http://schemas.microsoft.com/office/drawing/2014/main" id="{5D225585-0F8D-8747-939F-631B9598F653}"/>
              </a:ext>
            </a:extLst>
          </p:cNvPr>
          <p:cNvSpPr/>
          <p:nvPr/>
        </p:nvSpPr>
        <p:spPr>
          <a:xfrm>
            <a:off x="754604" y="951593"/>
            <a:ext cx="26875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https://</a:t>
            </a:r>
            <a:r>
              <a:rPr lang="de-DE" sz="1000" dirty="0" err="1"/>
              <a:t>indico.cern.ch</a:t>
            </a:r>
            <a:r>
              <a:rPr lang="de-DE" sz="1000" dirty="0"/>
              <a:t>/</a:t>
            </a:r>
            <a:r>
              <a:rPr lang="de-DE" sz="1000" dirty="0" err="1"/>
              <a:t>event</a:t>
            </a:r>
            <a:r>
              <a:rPr lang="de-DE" sz="1000" dirty="0"/>
              <a:t>/588810/</a:t>
            </a:r>
            <a:r>
              <a:rPr lang="de-DE" sz="1000" dirty="0" err="1"/>
              <a:t>sessions</a:t>
            </a:r>
            <a:r>
              <a:rPr lang="de-DE" sz="1000" dirty="0"/>
              <a:t>/217486/#20170215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47776" y="6204189"/>
            <a:ext cx="1380918" cy="627104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Koratzinos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94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FCC implementation - footprint baseline</a:t>
            </a:r>
          </a:p>
        </p:txBody>
      </p:sp>
      <p:pic>
        <p:nvPicPr>
          <p:cNvPr id="1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6" b="-453"/>
          <a:stretch/>
        </p:blipFill>
        <p:spPr>
          <a:xfrm>
            <a:off x="71552" y="1017064"/>
            <a:ext cx="8616736" cy="29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9336" y="4077072"/>
            <a:ext cx="905225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Present baseline position was established considering: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owest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risk for construction, f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astest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cheapest construction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easible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positions for large span caverns (most challenging structures)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More than 75% tunnel in France, 8 (9) / 12 access points in France.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next step: review of surface site locations and machine layout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1" descr="image00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0" r="253" b="3522"/>
          <a:stretch/>
        </p:blipFill>
        <p:spPr bwMode="auto">
          <a:xfrm>
            <a:off x="9202504" y="1013910"/>
            <a:ext cx="2965769" cy="284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2344" y="3861048"/>
            <a:ext cx="3017575" cy="3013344"/>
          </a:xfrm>
          <a:prstGeom prst="rect">
            <a:avLst/>
          </a:prstGeom>
          <a:ln>
            <a:noFill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Koratzinos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34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41"/>
          <a:stretch/>
        </p:blipFill>
        <p:spPr bwMode="auto">
          <a:xfrm>
            <a:off x="371984" y="1031269"/>
            <a:ext cx="6431374" cy="5062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0" y="276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Civil Engineering studies</a:t>
            </a:r>
          </a:p>
        </p:txBody>
      </p:sp>
      <p:pic>
        <p:nvPicPr>
          <p:cNvPr id="12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Up-Down Arrow 12"/>
          <p:cNvSpPr/>
          <p:nvPr/>
        </p:nvSpPr>
        <p:spPr>
          <a:xfrm>
            <a:off x="983432" y="2924944"/>
            <a:ext cx="648072" cy="1728192"/>
          </a:xfrm>
          <a:prstGeom prst="up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4.5yrs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Up-Down Arrow 13"/>
          <p:cNvSpPr/>
          <p:nvPr/>
        </p:nvSpPr>
        <p:spPr>
          <a:xfrm>
            <a:off x="3431704" y="2852937"/>
            <a:ext cx="700416" cy="2592287"/>
          </a:xfrm>
          <a:prstGeom prst="up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6.5yrs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32104" y="4645585"/>
            <a:ext cx="4824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Total construction duration 7 years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First sectors ready after 4.5 years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5366" y="1340768"/>
            <a:ext cx="5269306" cy="292367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Koratzinos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465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17" y="939801"/>
            <a:ext cx="7231063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316198" y="5518152"/>
            <a:ext cx="11795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 dirty="0"/>
              <a:t>E. Picasso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400" dirty="0"/>
              <a:t>H. Schopper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497013" y="4953000"/>
            <a:ext cx="698501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/>
              <a:t>1984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497013" y="3698875"/>
            <a:ext cx="698501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/>
              <a:t>1986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497013" y="2446338"/>
            <a:ext cx="698501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/>
              <a:t>1988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501776" y="1784350"/>
            <a:ext cx="696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/>
              <a:t>1989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497013" y="3038475"/>
            <a:ext cx="698501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/>
              <a:t>1987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497013" y="4330700"/>
            <a:ext cx="698501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/>
              <a:t>1985</a:t>
            </a:r>
          </a:p>
        </p:txBody>
      </p:sp>
      <p:sp>
        <p:nvSpPr>
          <p:cNvPr id="12" name="Right Brace 11"/>
          <p:cNvSpPr/>
          <p:nvPr/>
        </p:nvSpPr>
        <p:spPr>
          <a:xfrm>
            <a:off x="8718504" y="1538288"/>
            <a:ext cx="508000" cy="3516312"/>
          </a:xfrm>
          <a:prstGeom prst="rightBrac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9140779" y="2128838"/>
            <a:ext cx="153035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rgbClr val="FF0000"/>
                </a:solidFill>
              </a:rPr>
              <a:t>&lt;6 years from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rgbClr val="FF0000"/>
                </a:solidFill>
              </a:rPr>
              <a:t>zero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rgbClr val="FF0000"/>
                </a:solidFill>
              </a:rPr>
              <a:t>to </a:t>
            </a:r>
            <a:r>
              <a:rPr lang="en-GB" altLang="en-US" sz="2400" b="1" dirty="0">
                <a:solidFill>
                  <a:srgbClr val="FF0000"/>
                </a:solidFill>
              </a:rPr>
              <a:t>physics</a:t>
            </a:r>
            <a:endParaRPr lang="en-GB" alt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520941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GB" sz="3200" kern="0" dirty="0" smtClean="0">
                <a:latin typeface="Arial"/>
              </a:rPr>
              <a:t>                recall the construction of LEP</a:t>
            </a:r>
            <a:endParaRPr lang="en-GB" sz="3200" kern="0" dirty="0">
              <a:latin typeface="Arial"/>
            </a:endParaRPr>
          </a:p>
        </p:txBody>
      </p:sp>
      <p:pic>
        <p:nvPicPr>
          <p:cNvPr id="15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7" y="5642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39654" y="1013545"/>
            <a:ext cx="2842146" cy="465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Koratzinos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21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 animBg="1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7" y="5642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FCC-t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unnel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integration in arcs</a:t>
            </a:r>
          </a:p>
        </p:txBody>
      </p:sp>
      <p:pic>
        <p:nvPicPr>
          <p:cNvPr id="7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991" y="1019655"/>
            <a:ext cx="4933913" cy="50753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7584" y="1014830"/>
            <a:ext cx="5256584" cy="5106230"/>
          </a:xfrm>
          <a:prstGeom prst="rect">
            <a:avLst/>
          </a:prstGeom>
        </p:spPr>
      </p:pic>
      <p:sp>
        <p:nvSpPr>
          <p:cNvPr id="8" name="Content Placeholder 5"/>
          <p:cNvSpPr txBox="1">
            <a:spLocks/>
          </p:cNvSpPr>
          <p:nvPr/>
        </p:nvSpPr>
        <p:spPr>
          <a:xfrm>
            <a:off x="3503712" y="1124744"/>
            <a:ext cx="6768752" cy="1008112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8056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DDDDD"/>
              </a:buClr>
              <a:buSzPct val="90000"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FCC-ee            FCC-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48056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5.5 m inner diameter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Koratzinos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95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FCC integral project technical schedule</a:t>
            </a:r>
          </a:p>
        </p:txBody>
      </p:sp>
      <p:pic>
        <p:nvPicPr>
          <p:cNvPr id="1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E53ADA23-3762-4E71-9E0D-A38F894F9959}"/>
              </a:ext>
            </a:extLst>
          </p:cNvPr>
          <p:cNvGrpSpPr/>
          <p:nvPr/>
        </p:nvGrpSpPr>
        <p:grpSpPr>
          <a:xfrm>
            <a:off x="285866" y="1108017"/>
            <a:ext cx="11714790" cy="5011922"/>
            <a:chOff x="285866" y="1108017"/>
            <a:chExt cx="11714790" cy="5011922"/>
          </a:xfrm>
        </p:grpSpPr>
        <p:sp>
          <p:nvSpPr>
            <p:cNvPr id="78" name="Rounded Rectangle 46">
              <a:extLst>
                <a:ext uri="{FF2B5EF4-FFF2-40B4-BE49-F238E27FC236}">
                  <a16:creationId xmlns:a16="http://schemas.microsoft.com/office/drawing/2014/main" id="{339214F2-7A4E-416A-864C-D7AF43117AF8}"/>
                </a:ext>
              </a:extLst>
            </p:cNvPr>
            <p:cNvSpPr/>
            <p:nvPr/>
          </p:nvSpPr>
          <p:spPr>
            <a:xfrm>
              <a:off x="291698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1</a:t>
              </a:r>
            </a:p>
          </p:txBody>
        </p:sp>
        <p:sp>
          <p:nvSpPr>
            <p:cNvPr id="79" name="Rounded Rectangle 47">
              <a:extLst>
                <a:ext uri="{FF2B5EF4-FFF2-40B4-BE49-F238E27FC236}">
                  <a16:creationId xmlns:a16="http://schemas.microsoft.com/office/drawing/2014/main" id="{1DCAA159-E93A-4626-BAA4-66386F217646}"/>
                </a:ext>
              </a:extLst>
            </p:cNvPr>
            <p:cNvSpPr/>
            <p:nvPr/>
          </p:nvSpPr>
          <p:spPr>
            <a:xfrm>
              <a:off x="629944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2</a:t>
              </a:r>
            </a:p>
          </p:txBody>
        </p:sp>
        <p:sp>
          <p:nvSpPr>
            <p:cNvPr id="80" name="Rounded Rectangle 48">
              <a:extLst>
                <a:ext uri="{FF2B5EF4-FFF2-40B4-BE49-F238E27FC236}">
                  <a16:creationId xmlns:a16="http://schemas.microsoft.com/office/drawing/2014/main" id="{B4090AF5-CD1F-4421-A6CF-F9B5FFC97002}"/>
                </a:ext>
              </a:extLst>
            </p:cNvPr>
            <p:cNvSpPr/>
            <p:nvPr/>
          </p:nvSpPr>
          <p:spPr>
            <a:xfrm>
              <a:off x="968190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3</a:t>
              </a:r>
            </a:p>
          </p:txBody>
        </p:sp>
        <p:sp>
          <p:nvSpPr>
            <p:cNvPr id="81" name="Rounded Rectangle 49">
              <a:extLst>
                <a:ext uri="{FF2B5EF4-FFF2-40B4-BE49-F238E27FC236}">
                  <a16:creationId xmlns:a16="http://schemas.microsoft.com/office/drawing/2014/main" id="{4E64BA3C-14A8-4FEC-A01B-01A6EF51305F}"/>
                </a:ext>
              </a:extLst>
            </p:cNvPr>
            <p:cNvSpPr/>
            <p:nvPr/>
          </p:nvSpPr>
          <p:spPr>
            <a:xfrm>
              <a:off x="1306436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4</a:t>
              </a:r>
            </a:p>
          </p:txBody>
        </p:sp>
        <p:sp>
          <p:nvSpPr>
            <p:cNvPr id="82" name="Rounded Rectangle 50">
              <a:extLst>
                <a:ext uri="{FF2B5EF4-FFF2-40B4-BE49-F238E27FC236}">
                  <a16:creationId xmlns:a16="http://schemas.microsoft.com/office/drawing/2014/main" id="{A7362DE5-5444-465E-861F-F488786869C3}"/>
                </a:ext>
              </a:extLst>
            </p:cNvPr>
            <p:cNvSpPr/>
            <p:nvPr/>
          </p:nvSpPr>
          <p:spPr>
            <a:xfrm>
              <a:off x="1644684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5</a:t>
              </a:r>
            </a:p>
          </p:txBody>
        </p:sp>
        <p:sp>
          <p:nvSpPr>
            <p:cNvPr id="83" name="Rounded Rectangle 51">
              <a:extLst>
                <a:ext uri="{FF2B5EF4-FFF2-40B4-BE49-F238E27FC236}">
                  <a16:creationId xmlns:a16="http://schemas.microsoft.com/office/drawing/2014/main" id="{DD919301-754C-456A-995C-8638B67D23EE}"/>
                </a:ext>
              </a:extLst>
            </p:cNvPr>
            <p:cNvSpPr/>
            <p:nvPr/>
          </p:nvSpPr>
          <p:spPr>
            <a:xfrm>
              <a:off x="1982930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6</a:t>
              </a:r>
            </a:p>
          </p:txBody>
        </p:sp>
        <p:sp>
          <p:nvSpPr>
            <p:cNvPr id="84" name="Rounded Rectangle 52">
              <a:extLst>
                <a:ext uri="{FF2B5EF4-FFF2-40B4-BE49-F238E27FC236}">
                  <a16:creationId xmlns:a16="http://schemas.microsoft.com/office/drawing/2014/main" id="{8FA3DE06-46AC-427F-9BA2-3DEF15925BED}"/>
                </a:ext>
              </a:extLst>
            </p:cNvPr>
            <p:cNvSpPr/>
            <p:nvPr/>
          </p:nvSpPr>
          <p:spPr>
            <a:xfrm>
              <a:off x="2321177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7</a:t>
              </a:r>
            </a:p>
          </p:txBody>
        </p:sp>
        <p:sp>
          <p:nvSpPr>
            <p:cNvPr id="85" name="Rounded Rectangle 53">
              <a:extLst>
                <a:ext uri="{FF2B5EF4-FFF2-40B4-BE49-F238E27FC236}">
                  <a16:creationId xmlns:a16="http://schemas.microsoft.com/office/drawing/2014/main" id="{4300782D-D264-4D84-AAB4-940BDB579C98}"/>
                </a:ext>
              </a:extLst>
            </p:cNvPr>
            <p:cNvSpPr/>
            <p:nvPr/>
          </p:nvSpPr>
          <p:spPr>
            <a:xfrm>
              <a:off x="2659423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8</a:t>
              </a:r>
            </a:p>
          </p:txBody>
        </p:sp>
        <p:sp>
          <p:nvSpPr>
            <p:cNvPr id="86" name="Rounded Rectangle 54">
              <a:extLst>
                <a:ext uri="{FF2B5EF4-FFF2-40B4-BE49-F238E27FC236}">
                  <a16:creationId xmlns:a16="http://schemas.microsoft.com/office/drawing/2014/main" id="{8158AE36-1A8F-4BD7-8813-0C6483919461}"/>
                </a:ext>
              </a:extLst>
            </p:cNvPr>
            <p:cNvSpPr/>
            <p:nvPr/>
          </p:nvSpPr>
          <p:spPr>
            <a:xfrm>
              <a:off x="2997670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9</a:t>
              </a:r>
            </a:p>
          </p:txBody>
        </p:sp>
        <p:sp>
          <p:nvSpPr>
            <p:cNvPr id="87" name="Rounded Rectangle 55">
              <a:extLst>
                <a:ext uri="{FF2B5EF4-FFF2-40B4-BE49-F238E27FC236}">
                  <a16:creationId xmlns:a16="http://schemas.microsoft.com/office/drawing/2014/main" id="{6CDB0D4E-E53F-46A0-937F-16A71CE98E06}"/>
                </a:ext>
              </a:extLst>
            </p:cNvPr>
            <p:cNvSpPr/>
            <p:nvPr/>
          </p:nvSpPr>
          <p:spPr>
            <a:xfrm>
              <a:off x="3335917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10</a:t>
              </a:r>
            </a:p>
          </p:txBody>
        </p:sp>
        <p:sp>
          <p:nvSpPr>
            <p:cNvPr id="88" name="Rounded Rectangle 56">
              <a:extLst>
                <a:ext uri="{FF2B5EF4-FFF2-40B4-BE49-F238E27FC236}">
                  <a16:creationId xmlns:a16="http://schemas.microsoft.com/office/drawing/2014/main" id="{454E625B-215C-4BCD-9AEB-67EA80323D86}"/>
                </a:ext>
              </a:extLst>
            </p:cNvPr>
            <p:cNvSpPr/>
            <p:nvPr/>
          </p:nvSpPr>
          <p:spPr>
            <a:xfrm>
              <a:off x="3674163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11</a:t>
              </a:r>
            </a:p>
          </p:txBody>
        </p:sp>
        <p:sp>
          <p:nvSpPr>
            <p:cNvPr id="89" name="Rounded Rectangle 57">
              <a:extLst>
                <a:ext uri="{FF2B5EF4-FFF2-40B4-BE49-F238E27FC236}">
                  <a16:creationId xmlns:a16="http://schemas.microsoft.com/office/drawing/2014/main" id="{B8ECD54E-DBCB-4461-A871-337EE929AB7F}"/>
                </a:ext>
              </a:extLst>
            </p:cNvPr>
            <p:cNvSpPr/>
            <p:nvPr/>
          </p:nvSpPr>
          <p:spPr>
            <a:xfrm>
              <a:off x="4012409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12</a:t>
              </a:r>
            </a:p>
          </p:txBody>
        </p:sp>
        <p:sp>
          <p:nvSpPr>
            <p:cNvPr id="90" name="Rounded Rectangle 58">
              <a:extLst>
                <a:ext uri="{FF2B5EF4-FFF2-40B4-BE49-F238E27FC236}">
                  <a16:creationId xmlns:a16="http://schemas.microsoft.com/office/drawing/2014/main" id="{6124AB05-F08A-4F41-99A8-57D2DB43EA40}"/>
                </a:ext>
              </a:extLst>
            </p:cNvPr>
            <p:cNvSpPr/>
            <p:nvPr/>
          </p:nvSpPr>
          <p:spPr>
            <a:xfrm>
              <a:off x="4350657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13</a:t>
              </a:r>
            </a:p>
          </p:txBody>
        </p:sp>
        <p:sp>
          <p:nvSpPr>
            <p:cNvPr id="91" name="Rounded Rectangle 59">
              <a:extLst>
                <a:ext uri="{FF2B5EF4-FFF2-40B4-BE49-F238E27FC236}">
                  <a16:creationId xmlns:a16="http://schemas.microsoft.com/office/drawing/2014/main" id="{3EFF3C0C-FE97-43AD-853D-EE2EDDCEE688}"/>
                </a:ext>
              </a:extLst>
            </p:cNvPr>
            <p:cNvSpPr/>
            <p:nvPr/>
          </p:nvSpPr>
          <p:spPr>
            <a:xfrm>
              <a:off x="4688903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14</a:t>
              </a:r>
            </a:p>
          </p:txBody>
        </p:sp>
        <p:sp>
          <p:nvSpPr>
            <p:cNvPr id="92" name="Rounded Rectangle 60">
              <a:extLst>
                <a:ext uri="{FF2B5EF4-FFF2-40B4-BE49-F238E27FC236}">
                  <a16:creationId xmlns:a16="http://schemas.microsoft.com/office/drawing/2014/main" id="{5315D7F9-02E8-444B-824A-CE541BA166EA}"/>
                </a:ext>
              </a:extLst>
            </p:cNvPr>
            <p:cNvSpPr/>
            <p:nvPr/>
          </p:nvSpPr>
          <p:spPr>
            <a:xfrm>
              <a:off x="5027149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15</a:t>
              </a:r>
            </a:p>
          </p:txBody>
        </p:sp>
        <p:sp>
          <p:nvSpPr>
            <p:cNvPr id="93" name="Rounded Rectangle 61">
              <a:extLst>
                <a:ext uri="{FF2B5EF4-FFF2-40B4-BE49-F238E27FC236}">
                  <a16:creationId xmlns:a16="http://schemas.microsoft.com/office/drawing/2014/main" id="{8C6CB709-0751-4B83-9925-8D045EE42122}"/>
                </a:ext>
              </a:extLst>
            </p:cNvPr>
            <p:cNvSpPr/>
            <p:nvPr/>
          </p:nvSpPr>
          <p:spPr>
            <a:xfrm>
              <a:off x="5365396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16</a:t>
              </a:r>
            </a:p>
          </p:txBody>
        </p:sp>
        <p:sp>
          <p:nvSpPr>
            <p:cNvPr id="94" name="Rounded Rectangle 62">
              <a:extLst>
                <a:ext uri="{FF2B5EF4-FFF2-40B4-BE49-F238E27FC236}">
                  <a16:creationId xmlns:a16="http://schemas.microsoft.com/office/drawing/2014/main" id="{616B309F-0F21-4E40-8AEB-9C57BF92C785}"/>
                </a:ext>
              </a:extLst>
            </p:cNvPr>
            <p:cNvSpPr/>
            <p:nvPr/>
          </p:nvSpPr>
          <p:spPr>
            <a:xfrm>
              <a:off x="5703643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17</a:t>
              </a:r>
            </a:p>
          </p:txBody>
        </p:sp>
        <p:sp>
          <p:nvSpPr>
            <p:cNvPr id="95" name="Rounded Rectangle 63">
              <a:extLst>
                <a:ext uri="{FF2B5EF4-FFF2-40B4-BE49-F238E27FC236}">
                  <a16:creationId xmlns:a16="http://schemas.microsoft.com/office/drawing/2014/main" id="{D5BD51D6-928D-4FA3-A252-5EBFAD5D3E97}"/>
                </a:ext>
              </a:extLst>
            </p:cNvPr>
            <p:cNvSpPr/>
            <p:nvPr/>
          </p:nvSpPr>
          <p:spPr>
            <a:xfrm>
              <a:off x="6041890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18</a:t>
              </a:r>
            </a:p>
          </p:txBody>
        </p:sp>
        <p:sp>
          <p:nvSpPr>
            <p:cNvPr id="96" name="Rounded Rectangle 64">
              <a:extLst>
                <a:ext uri="{FF2B5EF4-FFF2-40B4-BE49-F238E27FC236}">
                  <a16:creationId xmlns:a16="http://schemas.microsoft.com/office/drawing/2014/main" id="{4E46CBED-3626-4359-894C-A067BF77128D}"/>
                </a:ext>
              </a:extLst>
            </p:cNvPr>
            <p:cNvSpPr/>
            <p:nvPr/>
          </p:nvSpPr>
          <p:spPr>
            <a:xfrm>
              <a:off x="7812945" y="1108017"/>
              <a:ext cx="2537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34</a:t>
              </a:r>
            </a:p>
          </p:txBody>
        </p:sp>
        <p:sp>
          <p:nvSpPr>
            <p:cNvPr id="97" name="Rounded Rectangle 65">
              <a:extLst>
                <a:ext uri="{FF2B5EF4-FFF2-40B4-BE49-F238E27FC236}">
                  <a16:creationId xmlns:a16="http://schemas.microsoft.com/office/drawing/2014/main" id="{4837DCA9-D384-428C-981D-A7B60B85D7C1}"/>
                </a:ext>
              </a:extLst>
            </p:cNvPr>
            <p:cNvSpPr/>
            <p:nvPr/>
          </p:nvSpPr>
          <p:spPr>
            <a:xfrm>
              <a:off x="8066691" y="1108017"/>
              <a:ext cx="2537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35</a:t>
              </a:r>
            </a:p>
          </p:txBody>
        </p:sp>
        <p:sp>
          <p:nvSpPr>
            <p:cNvPr id="98" name="Rounded Rectangle 66">
              <a:extLst>
                <a:ext uri="{FF2B5EF4-FFF2-40B4-BE49-F238E27FC236}">
                  <a16:creationId xmlns:a16="http://schemas.microsoft.com/office/drawing/2014/main" id="{CC74747B-CA88-4F1D-9043-8ED54686CBDB}"/>
                </a:ext>
              </a:extLst>
            </p:cNvPr>
            <p:cNvSpPr/>
            <p:nvPr/>
          </p:nvSpPr>
          <p:spPr>
            <a:xfrm>
              <a:off x="8320436" y="1108017"/>
              <a:ext cx="2537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36</a:t>
              </a:r>
            </a:p>
          </p:txBody>
        </p:sp>
        <p:sp>
          <p:nvSpPr>
            <p:cNvPr id="99" name="Rounded Rectangle 67">
              <a:extLst>
                <a:ext uri="{FF2B5EF4-FFF2-40B4-BE49-F238E27FC236}">
                  <a16:creationId xmlns:a16="http://schemas.microsoft.com/office/drawing/2014/main" id="{DEFE313C-BF6B-49DE-A1B8-D8F4CF4302D0}"/>
                </a:ext>
              </a:extLst>
            </p:cNvPr>
            <p:cNvSpPr/>
            <p:nvPr/>
          </p:nvSpPr>
          <p:spPr>
            <a:xfrm>
              <a:off x="8574182" y="1108017"/>
              <a:ext cx="2537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37</a:t>
              </a:r>
            </a:p>
          </p:txBody>
        </p:sp>
        <p:sp>
          <p:nvSpPr>
            <p:cNvPr id="100" name="Rounded Rectangle 68">
              <a:extLst>
                <a:ext uri="{FF2B5EF4-FFF2-40B4-BE49-F238E27FC236}">
                  <a16:creationId xmlns:a16="http://schemas.microsoft.com/office/drawing/2014/main" id="{5374FE7D-226A-41D1-8AE6-28F736AD6FBD}"/>
                </a:ext>
              </a:extLst>
            </p:cNvPr>
            <p:cNvSpPr/>
            <p:nvPr/>
          </p:nvSpPr>
          <p:spPr>
            <a:xfrm>
              <a:off x="8827928" y="1108017"/>
              <a:ext cx="2537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38</a:t>
              </a:r>
            </a:p>
          </p:txBody>
        </p:sp>
        <p:sp>
          <p:nvSpPr>
            <p:cNvPr id="101" name="Rounded Rectangle 69">
              <a:extLst>
                <a:ext uri="{FF2B5EF4-FFF2-40B4-BE49-F238E27FC236}">
                  <a16:creationId xmlns:a16="http://schemas.microsoft.com/office/drawing/2014/main" id="{D874B009-40BF-4606-B64E-667748C873D4}"/>
                </a:ext>
              </a:extLst>
            </p:cNvPr>
            <p:cNvSpPr/>
            <p:nvPr/>
          </p:nvSpPr>
          <p:spPr>
            <a:xfrm>
              <a:off x="9081673" y="1108017"/>
              <a:ext cx="2537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39</a:t>
              </a:r>
            </a:p>
          </p:txBody>
        </p:sp>
        <p:sp>
          <p:nvSpPr>
            <p:cNvPr id="102" name="Rounded Rectangle 70">
              <a:extLst>
                <a:ext uri="{FF2B5EF4-FFF2-40B4-BE49-F238E27FC236}">
                  <a16:creationId xmlns:a16="http://schemas.microsoft.com/office/drawing/2014/main" id="{05D24A20-F1A3-47E3-AFA5-BECF3B2DB2B5}"/>
                </a:ext>
              </a:extLst>
            </p:cNvPr>
            <p:cNvSpPr/>
            <p:nvPr/>
          </p:nvSpPr>
          <p:spPr>
            <a:xfrm>
              <a:off x="9335418" y="1108017"/>
              <a:ext cx="2537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40</a:t>
              </a:r>
            </a:p>
          </p:txBody>
        </p:sp>
        <p:sp>
          <p:nvSpPr>
            <p:cNvPr id="103" name="Rounded Rectangle 71">
              <a:extLst>
                <a:ext uri="{FF2B5EF4-FFF2-40B4-BE49-F238E27FC236}">
                  <a16:creationId xmlns:a16="http://schemas.microsoft.com/office/drawing/2014/main" id="{90B26A7B-2FE6-48E0-8D3E-191ACA73D98C}"/>
                </a:ext>
              </a:extLst>
            </p:cNvPr>
            <p:cNvSpPr/>
            <p:nvPr/>
          </p:nvSpPr>
          <p:spPr>
            <a:xfrm>
              <a:off x="9589165" y="1108017"/>
              <a:ext cx="2537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41</a:t>
              </a:r>
            </a:p>
          </p:txBody>
        </p:sp>
        <p:sp>
          <p:nvSpPr>
            <p:cNvPr id="104" name="Rounded Rectangle 72">
              <a:extLst>
                <a:ext uri="{FF2B5EF4-FFF2-40B4-BE49-F238E27FC236}">
                  <a16:creationId xmlns:a16="http://schemas.microsoft.com/office/drawing/2014/main" id="{D9A99513-57C7-4940-8DC7-FCDC0B77DA2C}"/>
                </a:ext>
              </a:extLst>
            </p:cNvPr>
            <p:cNvSpPr/>
            <p:nvPr/>
          </p:nvSpPr>
          <p:spPr>
            <a:xfrm>
              <a:off x="9842911" y="1108017"/>
              <a:ext cx="2537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42</a:t>
              </a:r>
            </a:p>
          </p:txBody>
        </p:sp>
        <p:sp>
          <p:nvSpPr>
            <p:cNvPr id="105" name="Rounded Rectangle 73">
              <a:extLst>
                <a:ext uri="{FF2B5EF4-FFF2-40B4-BE49-F238E27FC236}">
                  <a16:creationId xmlns:a16="http://schemas.microsoft.com/office/drawing/2014/main" id="{AEB69696-2D61-42FB-8397-0C9BD29FC11E}"/>
                </a:ext>
              </a:extLst>
            </p:cNvPr>
            <p:cNvSpPr/>
            <p:nvPr/>
          </p:nvSpPr>
          <p:spPr>
            <a:xfrm>
              <a:off x="10107139" y="1108017"/>
              <a:ext cx="2537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43</a:t>
              </a:r>
            </a:p>
          </p:txBody>
        </p:sp>
        <p:sp>
          <p:nvSpPr>
            <p:cNvPr id="106" name="Rounded Rectangle 74">
              <a:extLst>
                <a:ext uri="{FF2B5EF4-FFF2-40B4-BE49-F238E27FC236}">
                  <a16:creationId xmlns:a16="http://schemas.microsoft.com/office/drawing/2014/main" id="{9EFDE3ED-580C-48BE-A4D7-B63300A65496}"/>
                </a:ext>
              </a:extLst>
            </p:cNvPr>
            <p:cNvSpPr/>
            <p:nvPr/>
          </p:nvSpPr>
          <p:spPr>
            <a:xfrm>
              <a:off x="6477470" y="1108017"/>
              <a:ext cx="1238141" cy="234102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15 years operation</a:t>
              </a:r>
            </a:p>
          </p:txBody>
        </p:sp>
        <p:sp>
          <p:nvSpPr>
            <p:cNvPr id="107" name="Rounded Rectangle 75">
              <a:extLst>
                <a:ext uri="{FF2B5EF4-FFF2-40B4-BE49-F238E27FC236}">
                  <a16:creationId xmlns:a16="http://schemas.microsoft.com/office/drawing/2014/main" id="{8E9506D8-CE41-4A28-B7BD-6FA942383E78}"/>
                </a:ext>
              </a:extLst>
            </p:cNvPr>
            <p:cNvSpPr/>
            <p:nvPr/>
          </p:nvSpPr>
          <p:spPr>
            <a:xfrm>
              <a:off x="285866" y="1597439"/>
              <a:ext cx="2029479" cy="702307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Project preparation &amp;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administrative processes</a:t>
              </a:r>
            </a:p>
          </p:txBody>
        </p:sp>
        <p:sp>
          <p:nvSpPr>
            <p:cNvPr id="108" name="Rounded Rectangle 118">
              <a:extLst>
                <a:ext uri="{FF2B5EF4-FFF2-40B4-BE49-F238E27FC236}">
                  <a16:creationId xmlns:a16="http://schemas.microsoft.com/office/drawing/2014/main" id="{AD3C7B23-400A-40DE-9325-A34754D79FD7}"/>
                </a:ext>
              </a:extLst>
            </p:cNvPr>
            <p:cNvSpPr/>
            <p:nvPr/>
          </p:nvSpPr>
          <p:spPr>
            <a:xfrm>
              <a:off x="629180" y="3092954"/>
              <a:ext cx="2312877" cy="70230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Geological investigations, infrastructure detailed design and tendering preparation</a:t>
              </a:r>
            </a:p>
          </p:txBody>
        </p:sp>
        <p:sp>
          <p:nvSpPr>
            <p:cNvPr id="109" name="Rounded Rectangle 119">
              <a:extLst>
                <a:ext uri="{FF2B5EF4-FFF2-40B4-BE49-F238E27FC236}">
                  <a16:creationId xmlns:a16="http://schemas.microsoft.com/office/drawing/2014/main" id="{6FAAF5E0-F4FE-4F6E-94C8-FA8A9DED5B8F}"/>
                </a:ext>
              </a:extLst>
            </p:cNvPr>
            <p:cNvSpPr/>
            <p:nvPr/>
          </p:nvSpPr>
          <p:spPr>
            <a:xfrm>
              <a:off x="2997670" y="3092954"/>
              <a:ext cx="2705973" cy="70230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Tunnel, site and technical infrastructure construction</a:t>
              </a:r>
            </a:p>
          </p:txBody>
        </p:sp>
        <p:sp>
          <p:nvSpPr>
            <p:cNvPr id="110" name="Rounded Rectangle 120">
              <a:extLst>
                <a:ext uri="{FF2B5EF4-FFF2-40B4-BE49-F238E27FC236}">
                  <a16:creationId xmlns:a16="http://schemas.microsoft.com/office/drawing/2014/main" id="{32736D41-E6FA-4C62-9A8D-52D3376ABF18}"/>
                </a:ext>
              </a:extLst>
            </p:cNvPr>
            <p:cNvSpPr/>
            <p:nvPr/>
          </p:nvSpPr>
          <p:spPr>
            <a:xfrm>
              <a:off x="285866" y="3869930"/>
              <a:ext cx="3345957" cy="70230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FCC-ee accelerator R&amp;D and technical design</a:t>
              </a:r>
            </a:p>
          </p:txBody>
        </p:sp>
        <p:sp>
          <p:nvSpPr>
            <p:cNvPr id="111" name="Rounded Rectangle 121">
              <a:extLst>
                <a:ext uri="{FF2B5EF4-FFF2-40B4-BE49-F238E27FC236}">
                  <a16:creationId xmlns:a16="http://schemas.microsoft.com/office/drawing/2014/main" id="{C8299966-2B84-4D7F-B6C1-5BE60AEDAC6B}"/>
                </a:ext>
              </a:extLst>
            </p:cNvPr>
            <p:cNvSpPr/>
            <p:nvPr/>
          </p:nvSpPr>
          <p:spPr>
            <a:xfrm>
              <a:off x="3674163" y="4632618"/>
              <a:ext cx="2705973" cy="70230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FCC-ee detector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construction, installation, commissioning</a:t>
              </a:r>
            </a:p>
          </p:txBody>
        </p:sp>
        <p:sp>
          <p:nvSpPr>
            <p:cNvPr id="112" name="Rounded Rectangle 122">
              <a:extLst>
                <a:ext uri="{FF2B5EF4-FFF2-40B4-BE49-F238E27FC236}">
                  <a16:creationId xmlns:a16="http://schemas.microsoft.com/office/drawing/2014/main" id="{A49E5F65-169C-4278-9098-BE5856FE3A1A}"/>
                </a:ext>
              </a:extLst>
            </p:cNvPr>
            <p:cNvSpPr/>
            <p:nvPr/>
          </p:nvSpPr>
          <p:spPr>
            <a:xfrm>
              <a:off x="2315345" y="4632618"/>
              <a:ext cx="1316476" cy="70230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FCC-ee detector technical design</a:t>
              </a:r>
            </a:p>
          </p:txBody>
        </p:sp>
        <p:sp>
          <p:nvSpPr>
            <p:cNvPr id="113" name="Rounded Rectangle 123">
              <a:extLst>
                <a:ext uri="{FF2B5EF4-FFF2-40B4-BE49-F238E27FC236}">
                  <a16:creationId xmlns:a16="http://schemas.microsoft.com/office/drawing/2014/main" id="{9618D46B-94B0-4DD5-AD0B-DCDCA16CD927}"/>
                </a:ext>
              </a:extLst>
            </p:cNvPr>
            <p:cNvSpPr/>
            <p:nvPr/>
          </p:nvSpPr>
          <p:spPr>
            <a:xfrm>
              <a:off x="2346331" y="1597439"/>
              <a:ext cx="676493" cy="702307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Permis-sions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endParaRPr>
            </a:p>
          </p:txBody>
        </p:sp>
        <p:sp>
          <p:nvSpPr>
            <p:cNvPr id="114" name="Rounded Rectangle 124">
              <a:extLst>
                <a:ext uri="{FF2B5EF4-FFF2-40B4-BE49-F238E27FC236}">
                  <a16:creationId xmlns:a16="http://schemas.microsoft.com/office/drawing/2014/main" id="{17EFC1EC-C502-4CE0-B32E-5F33FD857419}"/>
                </a:ext>
              </a:extLst>
            </p:cNvPr>
            <p:cNvSpPr/>
            <p:nvPr/>
          </p:nvSpPr>
          <p:spPr>
            <a:xfrm>
              <a:off x="285866" y="4632618"/>
              <a:ext cx="1987139" cy="70230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Set up of international experiment collaborations, detector R&amp;D and concept development</a:t>
              </a:r>
            </a:p>
          </p:txBody>
        </p:sp>
        <p:sp>
          <p:nvSpPr>
            <p:cNvPr id="115" name="Rounded Rectangle 125">
              <a:extLst>
                <a:ext uri="{FF2B5EF4-FFF2-40B4-BE49-F238E27FC236}">
                  <a16:creationId xmlns:a16="http://schemas.microsoft.com/office/drawing/2014/main" id="{0B3D5914-EB1C-437A-BB5E-52F70E936241}"/>
                </a:ext>
              </a:extLst>
            </p:cNvPr>
            <p:cNvSpPr/>
            <p:nvPr/>
          </p:nvSpPr>
          <p:spPr>
            <a:xfrm>
              <a:off x="3674163" y="3869930"/>
              <a:ext cx="2705973" cy="70230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FCC-ee accelerator construction, installation, commissioning</a:t>
              </a:r>
            </a:p>
          </p:txBody>
        </p:sp>
        <p:sp>
          <p:nvSpPr>
            <p:cNvPr id="116" name="Rounded Rectangle 126">
              <a:extLst>
                <a:ext uri="{FF2B5EF4-FFF2-40B4-BE49-F238E27FC236}">
                  <a16:creationId xmlns:a16="http://schemas.microsoft.com/office/drawing/2014/main" id="{8293B452-D243-4FD8-B49A-26A78DFF27DF}"/>
                </a:ext>
              </a:extLst>
            </p:cNvPr>
            <p:cNvSpPr/>
            <p:nvPr/>
          </p:nvSpPr>
          <p:spPr>
            <a:xfrm>
              <a:off x="290897" y="2345197"/>
              <a:ext cx="959702" cy="702307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Funding strategy</a:t>
              </a:r>
            </a:p>
          </p:txBody>
        </p:sp>
        <p:sp>
          <p:nvSpPr>
            <p:cNvPr id="117" name="Rounded Rectangle 127">
              <a:extLst>
                <a:ext uri="{FF2B5EF4-FFF2-40B4-BE49-F238E27FC236}">
                  <a16:creationId xmlns:a16="http://schemas.microsoft.com/office/drawing/2014/main" id="{8800E033-5F2D-4FB0-B637-07D051023AE4}"/>
                </a:ext>
              </a:extLst>
            </p:cNvPr>
            <p:cNvSpPr/>
            <p:nvPr/>
          </p:nvSpPr>
          <p:spPr>
            <a:xfrm>
              <a:off x="1306436" y="2345197"/>
              <a:ext cx="1008909" cy="702307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Funding and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in-kind contribution agreements</a:t>
              </a:r>
            </a:p>
          </p:txBody>
        </p:sp>
        <p:sp>
          <p:nvSpPr>
            <p:cNvPr id="118" name="Rounded Rectangle 128">
              <a:extLst>
                <a:ext uri="{FF2B5EF4-FFF2-40B4-BE49-F238E27FC236}">
                  <a16:creationId xmlns:a16="http://schemas.microsoft.com/office/drawing/2014/main" id="{34299C8F-41D8-4497-AADA-7008DC0B2453}"/>
                </a:ext>
              </a:extLst>
            </p:cNvPr>
            <p:cNvSpPr/>
            <p:nvPr/>
          </p:nvSpPr>
          <p:spPr>
            <a:xfrm>
              <a:off x="8066693" y="4632618"/>
              <a:ext cx="2294192" cy="702307"/>
            </a:xfrm>
            <a:prstGeom prst="roundRect">
              <a:avLst/>
            </a:prstGeom>
            <a:solidFill>
              <a:srgbClr val="99FF99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FCC-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hh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 detector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construction, installation, commissioning</a:t>
              </a:r>
            </a:p>
          </p:txBody>
        </p:sp>
        <p:sp>
          <p:nvSpPr>
            <p:cNvPr id="141" name="Rounded Rectangle 129">
              <a:extLst>
                <a:ext uri="{FF2B5EF4-FFF2-40B4-BE49-F238E27FC236}">
                  <a16:creationId xmlns:a16="http://schemas.microsoft.com/office/drawing/2014/main" id="{8A3A3555-D89C-44D0-AEB5-4D222A010ADA}"/>
                </a:ext>
              </a:extLst>
            </p:cNvPr>
            <p:cNvSpPr/>
            <p:nvPr/>
          </p:nvSpPr>
          <p:spPr>
            <a:xfrm>
              <a:off x="6477473" y="4624428"/>
              <a:ext cx="1492032" cy="702307"/>
            </a:xfrm>
            <a:prstGeom prst="roundRect">
              <a:avLst/>
            </a:prstGeom>
            <a:solidFill>
              <a:srgbClr val="99FF99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FCC-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hh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 detector R&amp;D,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technical design</a:t>
              </a:r>
            </a:p>
          </p:txBody>
        </p:sp>
        <p:sp>
          <p:nvSpPr>
            <p:cNvPr id="142" name="Rounded Rectangle 130">
              <a:extLst>
                <a:ext uri="{FF2B5EF4-FFF2-40B4-BE49-F238E27FC236}">
                  <a16:creationId xmlns:a16="http://schemas.microsoft.com/office/drawing/2014/main" id="{DC00C402-1221-46CA-9B9B-57D10EBA28BB}"/>
                </a:ext>
              </a:extLst>
            </p:cNvPr>
            <p:cNvSpPr/>
            <p:nvPr/>
          </p:nvSpPr>
          <p:spPr>
            <a:xfrm>
              <a:off x="6477470" y="1610593"/>
              <a:ext cx="462961" cy="702307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Update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Permissions</a:t>
              </a:r>
            </a:p>
          </p:txBody>
        </p:sp>
        <p:sp>
          <p:nvSpPr>
            <p:cNvPr id="143" name="Rounded Rectangle 131">
              <a:extLst>
                <a:ext uri="{FF2B5EF4-FFF2-40B4-BE49-F238E27FC236}">
                  <a16:creationId xmlns:a16="http://schemas.microsoft.com/office/drawing/2014/main" id="{F4DC7CAF-477A-4174-9BA1-11A6DD78E08A}"/>
                </a:ext>
              </a:extLst>
            </p:cNvPr>
            <p:cNvSpPr/>
            <p:nvPr/>
          </p:nvSpPr>
          <p:spPr>
            <a:xfrm>
              <a:off x="8066691" y="3869930"/>
              <a:ext cx="2294193" cy="702307"/>
            </a:xfrm>
            <a:prstGeom prst="roundRect">
              <a:avLst/>
            </a:prstGeom>
            <a:solidFill>
              <a:srgbClr val="99FF99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FCC-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hh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 accelerator construction, installation, commissioning</a:t>
              </a:r>
            </a:p>
          </p:txBody>
        </p:sp>
        <p:sp>
          <p:nvSpPr>
            <p:cNvPr id="144" name="Rounded Rectangle 134">
              <a:extLst>
                <a:ext uri="{FF2B5EF4-FFF2-40B4-BE49-F238E27FC236}">
                  <a16:creationId xmlns:a16="http://schemas.microsoft.com/office/drawing/2014/main" id="{97C0EBA2-4C43-44CF-8364-8750AFA71754}"/>
                </a:ext>
              </a:extLst>
            </p:cNvPr>
            <p:cNvSpPr/>
            <p:nvPr/>
          </p:nvSpPr>
          <p:spPr>
            <a:xfrm>
              <a:off x="7810758" y="3092954"/>
              <a:ext cx="1524660" cy="70230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FCC-ee dismantling, CE &amp; infrastructure adaptations FCC-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hh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endParaRPr>
            </a:p>
          </p:txBody>
        </p:sp>
        <p:sp>
          <p:nvSpPr>
            <p:cNvPr id="145" name="Rounded Rectangle 135">
              <a:extLst>
                <a:ext uri="{FF2B5EF4-FFF2-40B4-BE49-F238E27FC236}">
                  <a16:creationId xmlns:a16="http://schemas.microsoft.com/office/drawing/2014/main" id="{3AEAFA9C-8DC6-4007-9940-0CB30B150E44}"/>
                </a:ext>
              </a:extLst>
            </p:cNvPr>
            <p:cNvSpPr/>
            <p:nvPr/>
          </p:nvSpPr>
          <p:spPr>
            <a:xfrm>
              <a:off x="6861810" y="2345197"/>
              <a:ext cx="948947" cy="702307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Funding and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in-kind contribution agreements</a:t>
              </a:r>
            </a:p>
          </p:txBody>
        </p:sp>
        <p:sp>
          <p:nvSpPr>
            <p:cNvPr id="146" name="Rounded Rectangle 136">
              <a:extLst>
                <a:ext uri="{FF2B5EF4-FFF2-40B4-BE49-F238E27FC236}">
                  <a16:creationId xmlns:a16="http://schemas.microsoft.com/office/drawing/2014/main" id="{4CBF6B73-7DAB-421B-9523-C3133FCF3172}"/>
                </a:ext>
              </a:extLst>
            </p:cNvPr>
            <p:cNvSpPr/>
            <p:nvPr/>
          </p:nvSpPr>
          <p:spPr>
            <a:xfrm>
              <a:off x="10401445" y="1108017"/>
              <a:ext cx="1301937" cy="234102"/>
            </a:xfrm>
            <a:prstGeom prst="roundRect">
              <a:avLst/>
            </a:prstGeom>
            <a:solidFill>
              <a:srgbClr val="99FF99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~ 25 years operation</a:t>
              </a:r>
            </a:p>
          </p:txBody>
        </p:sp>
        <p:sp>
          <p:nvSpPr>
            <p:cNvPr id="147" name="Rounded Rectangle 137">
              <a:extLst>
                <a:ext uri="{FF2B5EF4-FFF2-40B4-BE49-F238E27FC236}">
                  <a16:creationId xmlns:a16="http://schemas.microsoft.com/office/drawing/2014/main" id="{2B43124D-F565-4B3E-B074-9DB6F607F975}"/>
                </a:ext>
              </a:extLst>
            </p:cNvPr>
            <p:cNvSpPr/>
            <p:nvPr/>
          </p:nvSpPr>
          <p:spPr>
            <a:xfrm>
              <a:off x="6477470" y="3861048"/>
              <a:ext cx="1492035" cy="702307"/>
            </a:xfrm>
            <a:prstGeom prst="roundRect">
              <a:avLst/>
            </a:prstGeom>
            <a:solidFill>
              <a:srgbClr val="99FF99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FCC-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hh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 accelerator R&amp;D and technical design</a:t>
              </a:r>
            </a:p>
          </p:txBody>
        </p: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060B357D-B7B6-4B6A-8B77-EE54D0E7B9B2}"/>
                </a:ext>
              </a:extLst>
            </p:cNvPr>
            <p:cNvGrpSpPr/>
            <p:nvPr/>
          </p:nvGrpSpPr>
          <p:grpSpPr>
            <a:xfrm>
              <a:off x="297858" y="5407722"/>
              <a:ext cx="8447652" cy="712217"/>
              <a:chOff x="285866" y="3840809"/>
              <a:chExt cx="8447652" cy="712217"/>
            </a:xfrm>
          </p:grpSpPr>
          <p:sp>
            <p:nvSpPr>
              <p:cNvPr id="150" name="Rounded Rectangle 132">
                <a:extLst>
                  <a:ext uri="{FF2B5EF4-FFF2-40B4-BE49-F238E27FC236}">
                    <a16:creationId xmlns:a16="http://schemas.microsoft.com/office/drawing/2014/main" id="{525B17AC-BB51-41C1-9864-0DCB4EF722E0}"/>
                  </a:ext>
                </a:extLst>
              </p:cNvPr>
              <p:cNvSpPr/>
              <p:nvPr/>
            </p:nvSpPr>
            <p:spPr>
              <a:xfrm>
                <a:off x="5363928" y="3847850"/>
                <a:ext cx="1746244" cy="702307"/>
              </a:xfrm>
              <a:prstGeom prst="roundRect">
                <a:avLst/>
              </a:prstGeom>
              <a:solidFill>
                <a:srgbClr val="99FF99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</a:rPr>
                  <a:t>Long model magnets, prototypes, </a:t>
                </a:r>
                <a:r>
                  <a:rPr kumimoji="0" lang="en-US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</a:rPr>
                  <a:t>preseries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endParaRPr>
              </a:p>
            </p:txBody>
          </p:sp>
          <p:sp>
            <p:nvSpPr>
              <p:cNvPr id="151" name="Rounded Rectangle 133">
                <a:extLst>
                  <a:ext uri="{FF2B5EF4-FFF2-40B4-BE49-F238E27FC236}">
                    <a16:creationId xmlns:a16="http://schemas.microsoft.com/office/drawing/2014/main" id="{362EBA2E-B101-4BD4-B555-6E1CC9D03B95}"/>
                  </a:ext>
                </a:extLst>
              </p:cNvPr>
              <p:cNvSpPr/>
              <p:nvPr/>
            </p:nvSpPr>
            <p:spPr>
              <a:xfrm>
                <a:off x="7164128" y="3850719"/>
                <a:ext cx="1569390" cy="702307"/>
              </a:xfrm>
              <a:prstGeom prst="roundRect">
                <a:avLst/>
              </a:prstGeom>
              <a:solidFill>
                <a:srgbClr val="99FF99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</a:rPr>
                  <a:t>16 T magnet industrialization</a:t>
                </a:r>
                <a:r>
                  <a:rPr kumimoji="0" lang="en-US" sz="1200" b="0" i="0" u="none" strike="noStrike" kern="1200" cap="none" spc="0" normalizeH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</a:rPr>
                  <a:t> and 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</a:rPr>
                  <a:t/>
                </a:r>
                <a:b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</a:rPr>
                </a:b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</a:rPr>
                  <a:t>series production</a:t>
                </a:r>
              </a:p>
            </p:txBody>
          </p:sp>
          <p:sp>
            <p:nvSpPr>
              <p:cNvPr id="152" name="Rounded Rectangle 138">
                <a:extLst>
                  <a:ext uri="{FF2B5EF4-FFF2-40B4-BE49-F238E27FC236}">
                    <a16:creationId xmlns:a16="http://schemas.microsoft.com/office/drawing/2014/main" id="{3E9F2BE2-DCC7-4C6A-A28B-E2FF4E2F5601}"/>
                  </a:ext>
                </a:extLst>
              </p:cNvPr>
              <p:cNvSpPr/>
              <p:nvPr/>
            </p:nvSpPr>
            <p:spPr>
              <a:xfrm>
                <a:off x="285866" y="3840809"/>
                <a:ext cx="5006054" cy="702307"/>
              </a:xfrm>
              <a:prstGeom prst="round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</a:rPr>
                  <a:t>Superconducting wire and magnet R&amp;D, short models</a:t>
                </a:r>
              </a:p>
            </p:txBody>
          </p:sp>
        </p:grpSp>
        <p:sp>
          <p:nvSpPr>
            <p:cNvPr id="149" name="Rounded Rectangle 139">
              <a:extLst>
                <a:ext uri="{FF2B5EF4-FFF2-40B4-BE49-F238E27FC236}">
                  <a16:creationId xmlns:a16="http://schemas.microsoft.com/office/drawing/2014/main" id="{8A16FEFA-D345-4D57-A97A-F84035B9B9D0}"/>
                </a:ext>
              </a:extLst>
            </p:cNvPr>
            <p:cNvSpPr/>
            <p:nvPr/>
          </p:nvSpPr>
          <p:spPr>
            <a:xfrm>
              <a:off x="11746910" y="1108017"/>
              <a:ext cx="2537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70</a:t>
              </a:r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B3D9ED97-3BB1-46A9-898D-671D19542C7D}"/>
              </a:ext>
            </a:extLst>
          </p:cNvPr>
          <p:cNvSpPr/>
          <p:nvPr/>
        </p:nvSpPr>
        <p:spPr>
          <a:xfrm rot="20689448">
            <a:off x="779712" y="3630396"/>
            <a:ext cx="5156005" cy="1077218"/>
          </a:xfrm>
          <a:prstGeom prst="rect">
            <a:avLst/>
          </a:prstGeom>
          <a:solidFill>
            <a:srgbClr val="FF0000">
              <a:alpha val="60000"/>
            </a:srgbClr>
          </a:solidFill>
        </p:spPr>
        <p:txBody>
          <a:bodyPr wrap="square">
            <a:spAutoFit/>
          </a:bodyPr>
          <a:lstStyle/>
          <a:p>
            <a:pPr algn="ctr" defTabSz="457200"/>
            <a:r>
              <a:rPr lang="en-US" sz="3200" dirty="0" smtClean="0">
                <a:solidFill>
                  <a:prstClr val="white"/>
                </a:solidFill>
                <a:latin typeface="Calibri" panose="020F0502020204030204"/>
              </a:rPr>
              <a:t>engineering design, </a:t>
            </a:r>
            <a:r>
              <a:rPr lang="en-US" sz="3200" dirty="0">
                <a:solidFill>
                  <a:schemeClr val="bg1"/>
                </a:solidFill>
              </a:rPr>
              <a:t>energy </a:t>
            </a:r>
            <a:r>
              <a:rPr lang="en-US" sz="3200" dirty="0" smtClean="0">
                <a:solidFill>
                  <a:schemeClr val="bg1"/>
                </a:solidFill>
              </a:rPr>
              <a:t>efficiency</a:t>
            </a:r>
            <a:r>
              <a:rPr lang="en-US" sz="3200" smtClean="0">
                <a:solidFill>
                  <a:schemeClr val="bg1"/>
                </a:solidFill>
              </a:rPr>
              <a:t>, maintainability</a:t>
            </a:r>
            <a:endParaRPr lang="en-GB" sz="3200" dirty="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3D9ED97-3BB1-46A9-898D-671D19542C7D}"/>
              </a:ext>
            </a:extLst>
          </p:cNvPr>
          <p:cNvSpPr/>
          <p:nvPr/>
        </p:nvSpPr>
        <p:spPr>
          <a:xfrm rot="20689448">
            <a:off x="6630543" y="3674411"/>
            <a:ext cx="5156005" cy="1077218"/>
          </a:xfrm>
          <a:prstGeom prst="rect">
            <a:avLst/>
          </a:prstGeom>
          <a:solidFill>
            <a:srgbClr val="FF0000">
              <a:alpha val="60000"/>
            </a:srgbClr>
          </a:solidFill>
        </p:spPr>
        <p:txBody>
          <a:bodyPr wrap="square">
            <a:spAutoFit/>
          </a:bodyPr>
          <a:lstStyle/>
          <a:p>
            <a:pPr algn="ctr" defTabSz="457200"/>
            <a:r>
              <a:rPr lang="en-US" sz="3200" dirty="0" smtClean="0">
                <a:solidFill>
                  <a:schemeClr val="bg1"/>
                </a:solidFill>
              </a:rPr>
              <a:t>conductors </a:t>
            </a:r>
            <a:r>
              <a:rPr lang="en-US" sz="3200" dirty="0">
                <a:solidFill>
                  <a:schemeClr val="bg1"/>
                </a:solidFill>
              </a:rPr>
              <a:t>&amp; </a:t>
            </a:r>
            <a:r>
              <a:rPr lang="en-US" sz="3200" dirty="0" smtClean="0">
                <a:solidFill>
                  <a:schemeClr val="bg1"/>
                </a:solidFill>
              </a:rPr>
              <a:t>high-field magnet technology</a:t>
            </a:r>
            <a:r>
              <a:rPr lang="en-US" sz="3200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en-GB" sz="3200" dirty="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Koratzinos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6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6"/>
          <p:cNvPicPr>
            <a:picLocks noChangeAspect="1"/>
          </p:cNvPicPr>
          <p:nvPr/>
        </p:nvPicPr>
        <p:blipFill rotWithShape="1">
          <a:blip r:embed="rId3"/>
          <a:srcRect t="7782" b="26122"/>
          <a:stretch/>
        </p:blipFill>
        <p:spPr>
          <a:xfrm>
            <a:off x="-9312" y="997269"/>
            <a:ext cx="12201097" cy="632016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Status of Global FCC Collaboration</a:t>
            </a:r>
          </a:p>
        </p:txBody>
      </p:sp>
      <p:pic>
        <p:nvPicPr>
          <p:cNvPr id="1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847607" y="5011728"/>
            <a:ext cx="1440000" cy="1440000"/>
          </a:xfrm>
          <a:prstGeom prst="roundRect">
            <a:avLst>
              <a:gd name="adj" fmla="val 4512"/>
            </a:avLst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Arial"/>
              </a:rPr>
              <a:t>30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Companies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015880" y="5011728"/>
            <a:ext cx="1440000" cy="1440000"/>
          </a:xfrm>
          <a:prstGeom prst="roundRect">
            <a:avLst>
              <a:gd name="adj" fmla="val 4512"/>
            </a:avLst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Countries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81780" y="5011728"/>
            <a:ext cx="1495977" cy="1440000"/>
          </a:xfrm>
          <a:prstGeom prst="roundRect">
            <a:avLst>
              <a:gd name="adj" fmla="val 4512"/>
            </a:avLst>
          </a:prstGeom>
          <a:solidFill>
            <a:srgbClr val="FF85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Institutes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8033790" y="5011728"/>
            <a:ext cx="1446586" cy="1441608"/>
            <a:chOff x="5729374" y="5011728"/>
            <a:chExt cx="1446586" cy="144160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29374" y="5027801"/>
              <a:ext cx="1440001" cy="1425535"/>
            </a:xfrm>
            <a:prstGeom prst="roundRect">
              <a:avLst>
                <a:gd name="adj" fmla="val 3715"/>
              </a:avLst>
            </a:prstGeom>
          </p:spPr>
        </p:pic>
        <p:sp>
          <p:nvSpPr>
            <p:cNvPr id="13" name="Rounded Rectangle 12"/>
            <p:cNvSpPr/>
            <p:nvPr/>
          </p:nvSpPr>
          <p:spPr>
            <a:xfrm>
              <a:off x="5735960" y="5011728"/>
              <a:ext cx="1440000" cy="1440000"/>
            </a:xfrm>
            <a:prstGeom prst="roundRect">
              <a:avLst>
                <a:gd name="adj" fmla="val 4512"/>
              </a:avLst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EC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H2020</a:t>
              </a:r>
            </a:p>
          </p:txBody>
        </p:sp>
      </p:grpSp>
      <p:sp>
        <p:nvSpPr>
          <p:cNvPr id="20" name="Oval 19"/>
          <p:cNvSpPr/>
          <p:nvPr/>
        </p:nvSpPr>
        <p:spPr>
          <a:xfrm>
            <a:off x="10935904" y="6186314"/>
            <a:ext cx="144016" cy="1230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639616" y="3284984"/>
            <a:ext cx="144016" cy="1230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071664" y="4242098"/>
            <a:ext cx="144016" cy="1230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8541" y="1116215"/>
            <a:ext cx="1178441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Increasing international collaboration </a:t>
            </a:r>
            <a:r>
              <a:rPr lang="en-GB" sz="2800" b="1" dirty="0" smtClean="0">
                <a:solidFill>
                  <a:schemeClr val="bg1"/>
                </a:solidFill>
              </a:rPr>
              <a:t>as a prerequisite for success:</a:t>
            </a:r>
            <a:br>
              <a:rPr lang="en-GB" sz="2800" b="1" dirty="0" smtClean="0">
                <a:solidFill>
                  <a:schemeClr val="bg1"/>
                </a:solidFill>
              </a:rPr>
            </a:br>
            <a:r>
              <a:rPr lang="en-GB" sz="2800" b="1" dirty="0" smtClean="0">
                <a:solidFill>
                  <a:schemeClr val="bg1"/>
                </a:solidFill>
              </a:rPr>
              <a:t/>
            </a:r>
            <a:br>
              <a:rPr lang="en-GB" sz="2800" b="1" dirty="0" smtClean="0">
                <a:solidFill>
                  <a:schemeClr val="bg1"/>
                </a:solidFill>
              </a:rPr>
            </a:br>
            <a:r>
              <a:rPr lang="en-GB" sz="2800" dirty="0" smtClean="0">
                <a:solidFill>
                  <a:schemeClr val="bg1"/>
                </a:solidFill>
              </a:rPr>
              <a:t>links </a:t>
            </a:r>
            <a:r>
              <a:rPr lang="en-GB" sz="2800" dirty="0">
                <a:solidFill>
                  <a:schemeClr val="bg1"/>
                </a:solidFill>
              </a:rPr>
              <a:t>with science, research &amp; development and </a:t>
            </a:r>
            <a:r>
              <a:rPr lang="en-GB" sz="2800" b="1" dirty="0">
                <a:solidFill>
                  <a:schemeClr val="bg1"/>
                </a:solidFill>
              </a:rPr>
              <a:t>high-tech industry </a:t>
            </a:r>
            <a:r>
              <a:rPr lang="en-GB" sz="2800" dirty="0">
                <a:solidFill>
                  <a:schemeClr val="bg1"/>
                </a:solidFill>
              </a:rPr>
              <a:t>will be essential to further advance and prepare the implementation of FCC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Koratzinos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07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Collaboration – a parenthesis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We are seeking new collaborators!</a:t>
            </a:r>
          </a:p>
          <a:p>
            <a:r>
              <a:rPr lang="en-GB" dirty="0" smtClean="0"/>
              <a:t>Any interested institute can sign an </a:t>
            </a:r>
            <a:r>
              <a:rPr lang="en-GB" dirty="0" err="1" smtClean="0"/>
              <a:t>MoU</a:t>
            </a:r>
            <a:r>
              <a:rPr lang="en-GB" dirty="0" smtClean="0"/>
              <a:t> with FCC. A standard </a:t>
            </a:r>
            <a:r>
              <a:rPr lang="en-GB" dirty="0" err="1" smtClean="0"/>
              <a:t>MoU</a:t>
            </a:r>
            <a:r>
              <a:rPr lang="en-GB" dirty="0" smtClean="0"/>
              <a:t> exists, and it is a light process</a:t>
            </a:r>
          </a:p>
          <a:p>
            <a:r>
              <a:rPr lang="en-GB" dirty="0" smtClean="0"/>
              <a:t>I will be very happy to get any interested parties in contact with our management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Koratzinos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60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physics landscape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724" y="1066800"/>
            <a:ext cx="10972800" cy="5439878"/>
          </a:xfrm>
        </p:spPr>
        <p:txBody>
          <a:bodyPr/>
          <a:lstStyle/>
          <a:p>
            <a:r>
              <a:rPr lang="en-US" dirty="0" smtClean="0"/>
              <a:t>SM is a fantastic 20</a:t>
            </a:r>
            <a:r>
              <a:rPr lang="en-US" baseline="30000" dirty="0" smtClean="0"/>
              <a:t>th</a:t>
            </a:r>
            <a:r>
              <a:rPr lang="en-US" dirty="0" smtClean="0"/>
              <a:t> century collective accomplishment</a:t>
            </a:r>
          </a:p>
          <a:p>
            <a:r>
              <a:rPr lang="en-US" dirty="0" smtClean="0"/>
              <a:t>Completed in 2011 (</a:t>
            </a:r>
            <a:r>
              <a:rPr lang="en-US" dirty="0"/>
              <a:t>H</a:t>
            </a:r>
            <a:r>
              <a:rPr lang="en-US" dirty="0" smtClean="0"/>
              <a:t>iggs discovery)</a:t>
            </a:r>
          </a:p>
          <a:p>
            <a:r>
              <a:rPr lang="en-US" dirty="0" smtClean="0"/>
              <a:t>Self-consistent theory, valid to arbitrary scales</a:t>
            </a:r>
          </a:p>
          <a:p>
            <a:r>
              <a:rPr lang="en-US" dirty="0" smtClean="0"/>
              <a:t>Yet, cannot explain all physics (dark matter, baryon asymmetry, neutrino sector questions) – especially the first two have become a major embarrassment – nearly half a century-old problems persisting today</a:t>
            </a:r>
          </a:p>
          <a:p>
            <a:r>
              <a:rPr lang="en-US" dirty="0" smtClean="0"/>
              <a:t>All </a:t>
            </a:r>
            <a:r>
              <a:rPr lang="en-US" dirty="0" smtClean="0"/>
              <a:t>searches for new </a:t>
            </a:r>
            <a:r>
              <a:rPr lang="en-US" dirty="0" smtClean="0"/>
              <a:t>high mass states have up to now </a:t>
            </a:r>
            <a:r>
              <a:rPr lang="en-US" dirty="0" smtClean="0"/>
              <a:t>given negative results.</a:t>
            </a:r>
            <a:endParaRPr lang="en-US" dirty="0" smtClean="0"/>
          </a:p>
          <a:p>
            <a:r>
              <a:rPr lang="en-US" dirty="0" smtClean="0"/>
              <a:t>Theory provides no guidance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726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200999" y="1005841"/>
            <a:ext cx="7994692" cy="5894682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FF"/>
                </a:solidFill>
              </a:rPr>
              <a:t>FCC-Conceptual Design Reports:</a:t>
            </a:r>
          </a:p>
          <a:p>
            <a:pPr lvl="1"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b="1" dirty="0"/>
              <a:t>Vol 1 Physics, Vol 2 FCC-ee, Vol 3 FCC-</a:t>
            </a:r>
            <a:r>
              <a:rPr lang="en-US" b="1" dirty="0" err="1"/>
              <a:t>hh</a:t>
            </a:r>
            <a:r>
              <a:rPr lang="en-US" b="1" dirty="0"/>
              <a:t>, Vol 4 HE-LHC</a:t>
            </a:r>
          </a:p>
          <a:p>
            <a:pPr lvl="1"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dirty="0"/>
              <a:t>CDRs published in </a:t>
            </a:r>
            <a:r>
              <a:rPr lang="fr-FR" b="1" spc="-1" dirty="0" err="1">
                <a:uFill>
                  <a:solidFill>
                    <a:srgbClr val="FFFFFF"/>
                  </a:solidFill>
                </a:uFill>
                <a:latin typeface="Tahoma"/>
              </a:rPr>
              <a:t>European</a:t>
            </a:r>
            <a:r>
              <a:rPr lang="fr-FR" b="1" spc="-1" dirty="0">
                <a:uFill>
                  <a:solidFill>
                    <a:srgbClr val="FFFFFF"/>
                  </a:solidFill>
                </a:uFill>
                <a:latin typeface="Tahoma"/>
              </a:rPr>
              <a:t> Physical Journal C (Vol 1) and ST (Vol 2 – 4) </a:t>
            </a:r>
          </a:p>
          <a:p>
            <a:pPr marL="893763" lvl="1" indent="0">
              <a:spcBef>
                <a:spcPts val="1200"/>
              </a:spcBef>
              <a:buClr>
                <a:srgbClr val="0C377B"/>
              </a:buClr>
              <a:buNone/>
            </a:pPr>
            <a:r>
              <a:rPr lang="en-US" sz="1800" dirty="0">
                <a:solidFill>
                  <a:sysClr val="windowText" lastClr="000000"/>
                </a:solidFill>
                <a:hlinkClick r:id="rId2"/>
              </a:rPr>
              <a:t>EPJ C 79, 6 (2019) 474</a:t>
            </a:r>
            <a:r>
              <a:rPr lang="en-US" sz="1800" dirty="0">
                <a:solidFill>
                  <a:sysClr val="windowText" lastClr="000000"/>
                </a:solidFill>
              </a:rPr>
              <a:t>  , </a:t>
            </a:r>
            <a:r>
              <a:rPr lang="en-US" sz="1800" dirty="0">
                <a:solidFill>
                  <a:sysClr val="windowText" lastClr="000000"/>
                </a:solidFill>
                <a:hlinkClick r:id="rId3"/>
              </a:rPr>
              <a:t>EPJ ST 228, 2 (2019) 261-623 </a:t>
            </a:r>
            <a:r>
              <a:rPr lang="en-US" sz="1800" dirty="0">
                <a:solidFill>
                  <a:sysClr val="windowText" lastClr="000000"/>
                </a:solidFill>
              </a:rPr>
              <a:t>,</a:t>
            </a:r>
          </a:p>
          <a:p>
            <a:pPr marL="447675" lvl="1" indent="446088">
              <a:spcBef>
                <a:spcPts val="1200"/>
              </a:spcBef>
              <a:buClr>
                <a:srgbClr val="0C377B"/>
              </a:buClr>
              <a:buNone/>
            </a:pPr>
            <a:r>
              <a:rPr lang="en-US" sz="1800" dirty="0">
                <a:solidFill>
                  <a:sysClr val="windowText" lastClr="000000"/>
                </a:solidFill>
                <a:hlinkClick r:id="rId4"/>
              </a:rPr>
              <a:t>EPJ ST 228, 4 (2019) 755-1107</a:t>
            </a:r>
            <a:r>
              <a:rPr lang="en-US" sz="1800" dirty="0">
                <a:solidFill>
                  <a:sysClr val="windowText" lastClr="000000"/>
                </a:solidFill>
              </a:rPr>
              <a:t>  , </a:t>
            </a:r>
            <a:r>
              <a:rPr lang="en-US" sz="1800" dirty="0">
                <a:solidFill>
                  <a:sysClr val="windowText" lastClr="000000"/>
                </a:solidFill>
                <a:hlinkClick r:id="rId5"/>
              </a:rPr>
              <a:t>EPJ ST 228, 5 (2019) 1109-1382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</a:p>
          <a:p>
            <a:pPr marL="448056" lvl="1" indent="0">
              <a:spcBef>
                <a:spcPts val="1200"/>
              </a:spcBef>
              <a:buClr>
                <a:srgbClr val="0C377B"/>
              </a:buClr>
              <a:buNone/>
            </a:pPr>
            <a:endParaRPr lang="en-GB" b="1" dirty="0">
              <a:solidFill>
                <a:srgbClr val="0000FF"/>
              </a:solidFill>
            </a:endParaRPr>
          </a:p>
          <a:p>
            <a:pPr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00FF"/>
                </a:solidFill>
              </a:rPr>
              <a:t>Summary documents provided to EPPSU SG</a:t>
            </a:r>
          </a:p>
          <a:p>
            <a:pPr lvl="1"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b="1" dirty="0"/>
              <a:t>FCC-integral, FCC-ee, FCC-</a:t>
            </a:r>
            <a:r>
              <a:rPr lang="en-US" b="1" dirty="0" err="1"/>
              <a:t>hh</a:t>
            </a:r>
            <a:r>
              <a:rPr lang="en-US" b="1" dirty="0"/>
              <a:t>, HE-LHC</a:t>
            </a:r>
          </a:p>
          <a:p>
            <a:pPr lvl="1"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GB" dirty="0"/>
              <a:t>Accessible on </a:t>
            </a:r>
            <a:r>
              <a:rPr lang="en-GB" dirty="0">
                <a:hlinkClick r:id="rId6"/>
              </a:rPr>
              <a:t>http://fcc-cdr.web.cern.ch/</a:t>
            </a:r>
            <a:endParaRPr lang="en-GB" dirty="0"/>
          </a:p>
          <a:p>
            <a:pPr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endParaRPr lang="en-US" sz="11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-27384"/>
            <a:ext cx="12191999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FCC CDR and Study Documentation</a:t>
            </a:r>
          </a:p>
        </p:txBody>
      </p:sp>
      <p:pic>
        <p:nvPicPr>
          <p:cNvPr id="9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28" y="5139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6"/>
          <a:stretch/>
        </p:blipFill>
        <p:spPr>
          <a:xfrm>
            <a:off x="2029837" y="980728"/>
            <a:ext cx="2120963" cy="30273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6512" y="980726"/>
            <a:ext cx="2110468" cy="28160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6512" y="3789040"/>
            <a:ext cx="2110468" cy="30963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67663" y="3789040"/>
            <a:ext cx="2072395" cy="309634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rot="20458240">
            <a:off x="711850" y="3117367"/>
            <a:ext cx="3060741" cy="193899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&gt;1350 contributors from &gt; 350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institutes,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truly global effort as suggested by EPPSU 2013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Koratzinos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15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56A1E-369E-4F4A-A116-2C9B17D3C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141"/>
            <a:ext cx="10515600" cy="753465"/>
          </a:xfrm>
        </p:spPr>
        <p:txBody>
          <a:bodyPr>
            <a:normAutofit fontScale="90000"/>
          </a:bodyPr>
          <a:lstStyle/>
          <a:p>
            <a:r>
              <a:rPr lang="en-US" dirty="0"/>
              <a:t>Beneficiaries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86000C-B4C8-3C4D-A2D8-4F85F4A38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020327"/>
            <a:ext cx="7455300" cy="514497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H2020 DS FCC Innovation Study 2020-24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28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8472264" y="1254674"/>
            <a:ext cx="3529608" cy="4752528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C377B"/>
              </a:buClr>
              <a:buSzPct val="80000"/>
              <a:buFont typeface="Arial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Partners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93776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C377B"/>
              </a:buClr>
              <a:buSzPct val="80000"/>
              <a:buFont typeface="Arial"/>
              <a:buChar char="•"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D.R.R.T. (F)</a:t>
            </a:r>
          </a:p>
          <a:p>
            <a:pPr marL="493776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C377B"/>
              </a:buClr>
              <a:buSzPct val="80000"/>
              <a:buFont typeface="Arial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Etat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de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Geneve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(CH)</a:t>
            </a:r>
          </a:p>
          <a:p>
            <a:pPr marL="493776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C377B"/>
              </a:buClr>
              <a:buSzPct val="80000"/>
              <a:buFont typeface="Arial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DOE (US)</a:t>
            </a:r>
          </a:p>
          <a:p>
            <a:pPr marL="493776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C377B"/>
              </a:buClr>
              <a:buSzPct val="80000"/>
              <a:buFont typeface="Arial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BINP (Ru)</a:t>
            </a:r>
          </a:p>
          <a:p>
            <a:pPr marL="493776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C377B"/>
              </a:buClr>
              <a:buSzPct val="80000"/>
              <a:buFont typeface="Arial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 Oxford (UK)</a:t>
            </a:r>
          </a:p>
          <a:p>
            <a:pPr marL="36576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C377B"/>
              </a:buClr>
              <a:buSzPct val="80000"/>
              <a:buFont typeface="Arial"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16325" y="2105472"/>
            <a:ext cx="2395299" cy="747464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C377B"/>
              </a:buClr>
              <a:buSzPct val="80000"/>
              <a:buFont typeface="Arial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Beneficiaries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533A33-3E79-43C3-AAE9-6948B2A5561B}"/>
              </a:ext>
            </a:extLst>
          </p:cNvPr>
          <p:cNvSpPr/>
          <p:nvPr/>
        </p:nvSpPr>
        <p:spPr>
          <a:xfrm rot="20959198">
            <a:off x="6523608" y="4508302"/>
            <a:ext cx="5040560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recently 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accepted for funding by the European Commission with the highest achievable score</a:t>
            </a:r>
            <a:endParaRPr lang="en-GB" sz="2400" b="1" dirty="0">
              <a:solidFill>
                <a:srgbClr val="0000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3682E4-63C6-47D1-AF5F-CCA1E2F1DAD8}"/>
              </a:ext>
            </a:extLst>
          </p:cNvPr>
          <p:cNvSpPr txBox="1"/>
          <p:nvPr/>
        </p:nvSpPr>
        <p:spPr>
          <a:xfrm>
            <a:off x="1703512" y="6197132"/>
            <a:ext cx="10488488" cy="646331"/>
          </a:xfrm>
          <a:prstGeom prst="rect">
            <a:avLst/>
          </a:prstGeom>
          <a:solidFill>
            <a:srgbClr val="0C377B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Design </a:t>
            </a:r>
            <a:r>
              <a:rPr lang="en-US" dirty="0" err="1">
                <a:solidFill>
                  <a:schemeClr val="bg1"/>
                </a:solidFill>
              </a:rPr>
              <a:t>optimisation</a:t>
            </a:r>
            <a:r>
              <a:rPr lang="en-US" dirty="0">
                <a:solidFill>
                  <a:schemeClr val="bg1"/>
                </a:solidFill>
              </a:rPr>
              <a:t>, construction planning, </a:t>
            </a:r>
            <a:r>
              <a:rPr lang="en-GB" dirty="0">
                <a:solidFill>
                  <a:schemeClr val="bg1"/>
                </a:solidFill>
              </a:rPr>
              <a:t>environmental impact assessment, management of </a:t>
            </a:r>
          </a:p>
          <a:p>
            <a:r>
              <a:rPr lang="en-GB" dirty="0">
                <a:solidFill>
                  <a:schemeClr val="bg1"/>
                </a:solidFill>
              </a:rPr>
              <a:t>excavation materials,  </a:t>
            </a:r>
            <a:r>
              <a:rPr lang="en-US" dirty="0">
                <a:solidFill>
                  <a:schemeClr val="bg1"/>
                </a:solidFill>
              </a:rPr>
              <a:t>user community building and public engagement, socio-economic impact,…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Koratzinos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44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72F935-C72A-2F4E-904F-BCDFF5C8ED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670" y="3921607"/>
            <a:ext cx="8701624" cy="2315705"/>
          </a:xfrm>
        </p:spPr>
        <p:txBody>
          <a:bodyPr vert="horz" tIns="0" bIns="0">
            <a:noAutofit/>
          </a:bodyPr>
          <a:lstStyle/>
          <a:p>
            <a:pPr marL="391582" indent="-342900">
              <a:buFont typeface="Wingdings" panose="05000000000000000000" pitchFamily="2" charset="2"/>
              <a:buChar char="Ø"/>
            </a:pPr>
            <a:r>
              <a:rPr lang="en-US" sz="2133" dirty="0"/>
              <a:t>Administrative processes for project preparatory phase developed.</a:t>
            </a:r>
          </a:p>
          <a:p>
            <a:pPr marL="391582" indent="-342900">
              <a:buFont typeface="Wingdings" panose="05000000000000000000" pitchFamily="2" charset="2"/>
              <a:buChar char="Ø"/>
            </a:pPr>
            <a:r>
              <a:rPr lang="en-US" sz="2133" dirty="0"/>
              <a:t>First review of tunnel placement performed.</a:t>
            </a:r>
          </a:p>
          <a:p>
            <a:pPr marL="391582" indent="-342900">
              <a:buFont typeface="Wingdings" panose="05000000000000000000" pitchFamily="2" charset="2"/>
              <a:buChar char="Ø"/>
            </a:pPr>
            <a:r>
              <a:rPr lang="en-US" sz="2133" dirty="0"/>
              <a:t>Requirements for urbanistic, environmental, economic impact, land acquisition and construction permit related processes defined.</a:t>
            </a:r>
          </a:p>
          <a:p>
            <a:pPr marL="391582" indent="-342900">
              <a:buFont typeface="Wingdings" panose="05000000000000000000" pitchFamily="2" charset="2"/>
              <a:buChar char="Ø"/>
            </a:pPr>
            <a:r>
              <a:rPr lang="en-US" sz="2133" b="1" dirty="0">
                <a:solidFill>
                  <a:srgbClr val="0000FF"/>
                </a:solidFill>
              </a:rPr>
              <a:t>Ongoing: common optimization of collider tunnel and surface site infrastructure implementation.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430521-31C7-064E-96F2-E04D244B85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03" b="2564"/>
          <a:stretch/>
        </p:blipFill>
        <p:spPr>
          <a:xfrm>
            <a:off x="237870" y="1146012"/>
            <a:ext cx="582568" cy="3854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70C4E6-A1E9-C740-8049-B101ECACD9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79" y="2548623"/>
            <a:ext cx="457549" cy="4575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87ACEBD-3B62-384B-9667-36202D872597}"/>
              </a:ext>
            </a:extLst>
          </p:cNvPr>
          <p:cNvSpPr/>
          <p:nvPr/>
        </p:nvSpPr>
        <p:spPr>
          <a:xfrm>
            <a:off x="985535" y="1146012"/>
            <a:ext cx="7889157" cy="1219071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General secretariat of the region Auvergne-Rhône-Alpes 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notified body “Centre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d'études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d'expertise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sur les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risques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l'environnement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la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mobilité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l'aménagement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 CEREMA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F243FE-3AFE-F64B-8B9C-748F1D68F50C}"/>
              </a:ext>
            </a:extLst>
          </p:cNvPr>
          <p:cNvSpPr/>
          <p:nvPr/>
        </p:nvSpPr>
        <p:spPr>
          <a:xfrm>
            <a:off x="985535" y="2546306"/>
            <a:ext cx="7889157" cy="1220229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Working group with representatives of federation, canton and state of Geneva and representation of Switzerland         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 the international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organisations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consultancy companies</a:t>
            </a:r>
          </a:p>
        </p:txBody>
      </p:sp>
      <p:pic>
        <p:nvPicPr>
          <p:cNvPr id="13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7" y="5642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/>
              </a:rPr>
              <a:t>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reparatory work with Host States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5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98C78A-BDAE-C240-B106-3BED08CAF2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" t="3152" r="7804" b="1991"/>
          <a:stretch/>
        </p:blipFill>
        <p:spPr>
          <a:xfrm rot="717826">
            <a:off x="9537224" y="292983"/>
            <a:ext cx="2371501" cy="34711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07673B2-F559-4D48-A895-3D2FF550D4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4136">
            <a:off x="9340960" y="3161802"/>
            <a:ext cx="2540220" cy="35642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Koratzinos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93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FCC Physics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Koratzinos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88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258" y="0"/>
            <a:ext cx="10972800" cy="1143000"/>
          </a:xfrm>
        </p:spPr>
        <p:txBody>
          <a:bodyPr/>
          <a:lstStyle/>
          <a:p>
            <a:r>
              <a:rPr lang="en-GB" dirty="0" smtClean="0"/>
              <a:t>S</a:t>
            </a:r>
            <a:r>
              <a:rPr lang="en-GB" dirty="0" smtClean="0"/>
              <a:t>elected FCC physics topics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8258" y="1143000"/>
            <a:ext cx="10972800" cy="4525963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FCC </a:t>
            </a:r>
            <a:r>
              <a:rPr lang="en-US" dirty="0" smtClean="0"/>
              <a:t>aspires to provide physics topics to our community well into the 2080s…</a:t>
            </a:r>
          </a:p>
          <a:p>
            <a:r>
              <a:rPr lang="en-US" dirty="0" smtClean="0"/>
              <a:t>I will here touch a very selective (and personal) list of physics topics, concentrating on FCC-</a:t>
            </a:r>
            <a:r>
              <a:rPr lang="en-US" dirty="0" err="1" smtClean="0"/>
              <a:t>ee</a:t>
            </a:r>
            <a:r>
              <a:rPr lang="en-GB" dirty="0"/>
              <a:t> </a:t>
            </a:r>
            <a:r>
              <a:rPr lang="en-US" dirty="0" smtClean="0"/>
              <a:t>(which comes first)</a:t>
            </a:r>
          </a:p>
          <a:p>
            <a:pPr lvl="1"/>
            <a:r>
              <a:rPr lang="en-US" dirty="0" smtClean="0"/>
              <a:t>Higgs couplings, </a:t>
            </a:r>
            <a:r>
              <a:rPr lang="en-US" dirty="0"/>
              <a:t>H</a:t>
            </a:r>
            <a:r>
              <a:rPr lang="en-US" dirty="0" smtClean="0"/>
              <a:t>iggs </a:t>
            </a:r>
            <a:r>
              <a:rPr lang="en-US" dirty="0" smtClean="0"/>
              <a:t>self coupling</a:t>
            </a:r>
          </a:p>
          <a:p>
            <a:pPr lvl="1"/>
            <a:r>
              <a:rPr lang="en-US" dirty="0" smtClean="0"/>
              <a:t>Top mass</a:t>
            </a:r>
          </a:p>
          <a:p>
            <a:pPr lvl="1"/>
            <a:r>
              <a:rPr lang="en-US" dirty="0" smtClean="0"/>
              <a:t>Electroweak precision observables</a:t>
            </a:r>
          </a:p>
          <a:p>
            <a:pPr lvl="1"/>
            <a:r>
              <a:rPr lang="en-US" dirty="0" smtClean="0"/>
              <a:t>E</a:t>
            </a:r>
            <a:r>
              <a:rPr lang="en-US" baseline="-25000" dirty="0" smtClean="0"/>
              <a:t>CM</a:t>
            </a:r>
            <a:r>
              <a:rPr lang="en-US" dirty="0" smtClean="0"/>
              <a:t> energy determination</a:t>
            </a:r>
          </a:p>
          <a:p>
            <a:pPr lvl="1"/>
            <a:r>
              <a:rPr lang="en-US" dirty="0" smtClean="0"/>
              <a:t>Sterile neutrinos</a:t>
            </a:r>
          </a:p>
          <a:p>
            <a:pPr lvl="1"/>
            <a:r>
              <a:rPr lang="en-US" dirty="0" smtClean="0"/>
              <a:t>(some) comparisons with other projects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Koratzinos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00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7825"/>
            <a:ext cx="10972800" cy="1143000"/>
          </a:xfrm>
        </p:spPr>
        <p:txBody>
          <a:bodyPr/>
          <a:lstStyle/>
          <a:p>
            <a:r>
              <a:rPr lang="en-US" dirty="0" smtClean="0"/>
              <a:t>Physics goals of FCC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24898"/>
            <a:ext cx="109728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We start with (FCC-</a:t>
            </a:r>
            <a:r>
              <a:rPr lang="en-US" dirty="0" err="1" smtClean="0"/>
              <a:t>ee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Higgs couplings</a:t>
            </a:r>
          </a:p>
          <a:p>
            <a:pPr lvl="1"/>
            <a:r>
              <a:rPr lang="en-US" dirty="0" smtClean="0"/>
              <a:t>EW measurements</a:t>
            </a:r>
          </a:p>
          <a:p>
            <a:pPr lvl="1"/>
            <a:r>
              <a:rPr lang="en-US" dirty="0" smtClean="0"/>
              <a:t>Rare decays</a:t>
            </a:r>
          </a:p>
          <a:p>
            <a:pPr lvl="1"/>
            <a:r>
              <a:rPr lang="en-US" dirty="0" smtClean="0"/>
              <a:t>Rare processes</a:t>
            </a:r>
          </a:p>
          <a:p>
            <a:r>
              <a:rPr lang="en-US" dirty="0" smtClean="0"/>
              <a:t>We continue with (FCC-</a:t>
            </a:r>
            <a:r>
              <a:rPr lang="en-US" dirty="0" err="1" smtClean="0"/>
              <a:t>hh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Direct mass reach</a:t>
            </a:r>
          </a:p>
          <a:p>
            <a:pPr lvl="1"/>
            <a:r>
              <a:rPr lang="en-US" dirty="0" smtClean="0"/>
              <a:t>Measurements that still have insufficient precision with FCC-</a:t>
            </a:r>
            <a:r>
              <a:rPr lang="en-US" dirty="0" err="1" smtClean="0"/>
              <a:t>ee</a:t>
            </a:r>
            <a:r>
              <a:rPr lang="en-US" dirty="0" smtClean="0"/>
              <a:t> (for instance Higgs self-coupling)</a:t>
            </a:r>
          </a:p>
          <a:p>
            <a:pPr lvl="1"/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M. </a:t>
            </a:r>
            <a:r>
              <a:rPr lang="en-US" dirty="0" smtClean="0"/>
              <a:t>Koratzinos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05629" y="1318464"/>
            <a:ext cx="6054291" cy="1938992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Philosophy of FCC-</a:t>
            </a:r>
            <a:r>
              <a:rPr lang="en-GB" sz="2400" dirty="0" err="1" smtClean="0"/>
              <a:t>ee</a:t>
            </a:r>
            <a:r>
              <a:rPr lang="en-GB" sz="2400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No theory guidance, no discoveries, no easy way forward. Therefore: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anose="05000000000000000000" pitchFamily="2" charset="2"/>
              </a:rPr>
              <a:t>Our approach: measure, measure, </a:t>
            </a:r>
            <a:r>
              <a:rPr lang="en-US" sz="2400" dirty="0" smtClean="0">
                <a:sym typeface="Wingdings" panose="05000000000000000000" pitchFamily="2" charset="2"/>
              </a:rPr>
              <a:t>measure</a:t>
            </a:r>
            <a:endParaRPr lang="en-GB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009476" y="3345994"/>
            <a:ext cx="2068286" cy="523220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Higgs sector</a:t>
            </a:r>
            <a:endParaRPr lang="en-GB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8689504" y="3786585"/>
            <a:ext cx="1777999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EW sector</a:t>
            </a:r>
            <a:endParaRPr lang="en-GB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10273376" y="3475442"/>
            <a:ext cx="1186544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Exotic</a:t>
            </a:r>
            <a:endParaRPr lang="en-GB" sz="2800" dirty="0"/>
          </a:p>
        </p:txBody>
      </p:sp>
      <p:sp>
        <p:nvSpPr>
          <p:cNvPr id="10" name="Down Arrow 9"/>
          <p:cNvSpPr/>
          <p:nvPr/>
        </p:nvSpPr>
        <p:spPr>
          <a:xfrm>
            <a:off x="7744262" y="2871564"/>
            <a:ext cx="598715" cy="374360"/>
          </a:xfrm>
          <a:prstGeom prst="downArrow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Down Arrow 10"/>
          <p:cNvSpPr/>
          <p:nvPr/>
        </p:nvSpPr>
        <p:spPr>
          <a:xfrm>
            <a:off x="9279147" y="2872892"/>
            <a:ext cx="598715" cy="786655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Down Arrow 11"/>
          <p:cNvSpPr/>
          <p:nvPr/>
        </p:nvSpPr>
        <p:spPr>
          <a:xfrm>
            <a:off x="10468579" y="2891478"/>
            <a:ext cx="598715" cy="473928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18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863600"/>
          </a:xfrm>
        </p:spPr>
        <p:txBody>
          <a:bodyPr/>
          <a:lstStyle/>
          <a:p>
            <a:r>
              <a:rPr lang="en-US" dirty="0" smtClean="0"/>
              <a:t>A note on precision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990601"/>
                <a:ext cx="10972800" cy="1885949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US" dirty="0" smtClean="0"/>
                  <a:t>The strategy behind all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 smtClean="0"/>
                  <a:t>) future colliders is to measure as many parameters </a:t>
                </a:r>
                <a:r>
                  <a:rPr lang="en-GB" dirty="0"/>
                  <a:t>which are sensitive to new physics as </a:t>
                </a:r>
                <a:r>
                  <a:rPr lang="en-GB" dirty="0" smtClean="0"/>
                  <a:t>possible</a:t>
                </a:r>
              </a:p>
              <a:p>
                <a:r>
                  <a:rPr lang="en-GB" dirty="0" smtClean="0"/>
                  <a:t>HOWEVER: we need </a:t>
                </a:r>
                <a:r>
                  <a:rPr lang="en-GB" dirty="0"/>
                  <a:t>to have a </a:t>
                </a:r>
                <a:r>
                  <a:rPr lang="en-GB" dirty="0">
                    <a:solidFill>
                      <a:srgbClr val="0070C0"/>
                    </a:solidFill>
                  </a:rPr>
                  <a:t>measuring power </a:t>
                </a:r>
                <a:r>
                  <a:rPr lang="en-GB" dirty="0"/>
                  <a:t>which is better than the expected signal! For example: Higgs couplings: most extensions to the standard model predict deviations from the standard model of the order of </a:t>
                </a:r>
                <a:r>
                  <a:rPr lang="en-GB" dirty="0">
                    <a:solidFill>
                      <a:srgbClr val="FF0000"/>
                    </a:solidFill>
                  </a:rPr>
                  <a:t>1%</a:t>
                </a:r>
                <a:r>
                  <a:rPr lang="en-GB" dirty="0"/>
                  <a:t>. It is imperative, therefore, to build a machine that can probe these quantities to order </a:t>
                </a:r>
                <a:r>
                  <a:rPr lang="en-GB" dirty="0" smtClean="0">
                    <a:solidFill>
                      <a:srgbClr val="FF0000"/>
                    </a:solidFill>
                  </a:rPr>
                  <a:t>~0.1</a:t>
                </a:r>
                <a:r>
                  <a:rPr lang="en-GB" dirty="0">
                    <a:solidFill>
                      <a:srgbClr val="FF0000"/>
                    </a:solidFill>
                  </a:rPr>
                  <a:t>%</a:t>
                </a:r>
                <a:endParaRPr lang="en-GB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990601"/>
                <a:ext cx="10972800" cy="1885949"/>
              </a:xfrm>
              <a:blipFill>
                <a:blip r:embed="rId2"/>
                <a:stretch>
                  <a:fillRect l="-611" t="-5502" r="-56" b="-6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Koratzinos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6900"/>
          <a:stretch/>
        </p:blipFill>
        <p:spPr>
          <a:xfrm>
            <a:off x="3901510" y="2729718"/>
            <a:ext cx="6080690" cy="39917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24136" y="4615668"/>
            <a:ext cx="2485611" cy="73866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prstClr val="white"/>
                </a:solidFill>
                <a:latin typeface="Times New Roman"/>
              </a:rPr>
              <a:t>The LHC cannot distinguish between models, even if it could measure a deviation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45276" y="3894599"/>
            <a:ext cx="1420324" cy="8309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prstClr val="white"/>
                </a:solidFill>
                <a:latin typeface="Times New Roman"/>
              </a:rPr>
              <a:t>Composite Higgs models </a:t>
            </a:r>
            <a:r>
              <a:rPr lang="en-GB" sz="1200" dirty="0">
                <a:solidFill>
                  <a:prstClr val="white"/>
                </a:solidFill>
                <a:latin typeface="Times New Roman"/>
              </a:rPr>
              <a:t>with a new physics scale limited to </a:t>
            </a:r>
            <a:r>
              <a:rPr lang="en-GB" sz="1200" dirty="0" smtClean="0">
                <a:solidFill>
                  <a:prstClr val="white"/>
                </a:solidFill>
                <a:latin typeface="Times New Roman"/>
              </a:rPr>
              <a:t>2TeV</a:t>
            </a:r>
            <a:endParaRPr lang="en-GB" sz="1200" dirty="0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19777" y="3864109"/>
            <a:ext cx="58000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2A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ILC</a:t>
            </a:r>
            <a:endParaRPr lang="en-GB" sz="1400" b="1" dirty="0">
              <a:solidFill>
                <a:srgbClr val="2A09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52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erationMode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33" y="4242391"/>
            <a:ext cx="3774039" cy="26156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813627"/>
          </a:xfrm>
        </p:spPr>
        <p:txBody>
          <a:bodyPr/>
          <a:lstStyle/>
          <a:p>
            <a:r>
              <a:rPr lang="en-US" dirty="0" smtClean="0"/>
              <a:t>FCC-</a:t>
            </a:r>
            <a:r>
              <a:rPr lang="en-US" dirty="0" err="1" smtClean="0"/>
              <a:t>ee</a:t>
            </a:r>
            <a:r>
              <a:rPr lang="en-US" dirty="0" smtClean="0"/>
              <a:t> operation model and statistics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113" y="668498"/>
            <a:ext cx="11599572" cy="75019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185 physics days / year, 75% efficiency, </a:t>
            </a:r>
            <a:r>
              <a:rPr lang="en-US" dirty="0" smtClean="0">
                <a:solidFill>
                  <a:srgbClr val="FF0000"/>
                </a:solidFill>
              </a:rPr>
              <a:t>-10</a:t>
            </a:r>
            <a:r>
              <a:rPr lang="en-US" dirty="0">
                <a:solidFill>
                  <a:srgbClr val="FF0000"/>
                </a:solidFill>
              </a:rPr>
              <a:t>% margin on luminosity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Koratzinos</a:t>
            </a:r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6132365"/>
              </p:ext>
            </p:extLst>
          </p:nvPr>
        </p:nvGraphicFramePr>
        <p:xfrm>
          <a:off x="236114" y="1336539"/>
          <a:ext cx="9584027" cy="292935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9446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92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9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72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51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878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21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58721">
                  <a:extLst>
                    <a:ext uri="{9D8B030D-6E8A-4147-A177-3AD203B41FA5}">
                      <a16:colId xmlns:a16="http://schemas.microsoft.com/office/drawing/2014/main" val="1701735890"/>
                    </a:ext>
                  </a:extLst>
                </a:gridCol>
              </a:tblGrid>
              <a:tr h="28504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Working point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Z, years 1-2 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Z, later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WW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HZ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aseline="0" dirty="0" err="1" smtClean="0"/>
                        <a:t>tt</a:t>
                      </a:r>
                      <a:r>
                        <a:rPr lang="en-US" sz="1600" baseline="0" dirty="0" smtClean="0"/>
                        <a:t> threshold</a:t>
                      </a:r>
                      <a:r>
                        <a:rPr lang="is-IS" sz="1600" dirty="0" smtClean="0"/>
                        <a:t> </a:t>
                      </a:r>
                      <a:r>
                        <a:rPr lang="en-US" sz="1600" dirty="0" smtClean="0"/>
                        <a:t>and</a:t>
                      </a:r>
                      <a:r>
                        <a:rPr lang="en-US" sz="1600" baseline="0" dirty="0" smtClean="0"/>
                        <a:t> above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04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√s</a:t>
                      </a:r>
                      <a:r>
                        <a:rPr lang="en-US" sz="1600" baseline="0" dirty="0" smtClean="0"/>
                        <a:t> (</a:t>
                      </a:r>
                      <a:r>
                        <a:rPr lang="en-US" sz="1600" baseline="0" dirty="0" err="1" smtClean="0"/>
                        <a:t>GeV</a:t>
                      </a:r>
                      <a:r>
                        <a:rPr lang="en-US" sz="1600" baseline="0" dirty="0" smtClean="0"/>
                        <a:t>)</a:t>
                      </a:r>
                      <a:endParaRPr lang="en-US" sz="1600" b="1" dirty="0">
                        <a:solidFill>
                          <a:srgbClr val="FF6600"/>
                        </a:solidFill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88,</a:t>
                      </a:r>
                      <a:r>
                        <a:rPr lang="en-US" sz="1600" baseline="0" dirty="0" smtClean="0"/>
                        <a:t> 91, </a:t>
                      </a:r>
                      <a:r>
                        <a:rPr lang="en-US" sz="1600" dirty="0" smtClean="0"/>
                        <a:t>94</a:t>
                      </a:r>
                      <a:endParaRPr lang="en-US" sz="1600" b="1" dirty="0">
                        <a:solidFill>
                          <a:srgbClr val="FF6600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157</a:t>
                      </a:r>
                      <a:r>
                        <a:rPr lang="en-US" sz="1600" baseline="0" dirty="0" smtClean="0"/>
                        <a:t>, 163 </a:t>
                      </a:r>
                      <a:endParaRPr lang="en-US" sz="1600" b="1" dirty="0">
                        <a:solidFill>
                          <a:srgbClr val="FF66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240</a:t>
                      </a:r>
                      <a:endParaRPr lang="en-US" sz="1600" b="1" dirty="0">
                        <a:solidFill>
                          <a:srgbClr val="FF66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340</a:t>
                      </a:r>
                      <a:r>
                        <a:rPr lang="en-US" sz="1600" baseline="0" dirty="0" smtClean="0"/>
                        <a:t> – 350</a:t>
                      </a:r>
                      <a:endParaRPr lang="en-US" sz="1600" b="1" dirty="0">
                        <a:solidFill>
                          <a:srgbClr val="FF66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365</a:t>
                      </a:r>
                      <a:endParaRPr lang="en-US" sz="1600" b="1" dirty="0">
                        <a:solidFill>
                          <a:srgbClr val="FF66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04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√s precision (MeV)</a:t>
                      </a:r>
                      <a:endParaRPr lang="en-US" sz="1600" b="1" dirty="0">
                        <a:solidFill>
                          <a:srgbClr val="FF6600"/>
                        </a:solidFill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&lt;0.1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0.3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192432"/>
                  </a:ext>
                </a:extLst>
              </a:tr>
              <a:tr h="28504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Lumi</a:t>
                      </a:r>
                      <a:r>
                        <a:rPr lang="en-US" sz="1600" baseline="0" dirty="0" smtClean="0"/>
                        <a:t>/IP (10</a:t>
                      </a:r>
                      <a:r>
                        <a:rPr lang="en-US" sz="1600" baseline="30000" dirty="0" smtClean="0"/>
                        <a:t>34</a:t>
                      </a:r>
                      <a:r>
                        <a:rPr lang="en-US" sz="1600" baseline="0" dirty="0" smtClean="0"/>
                        <a:t> cm</a:t>
                      </a:r>
                      <a:r>
                        <a:rPr lang="en-US" sz="1600" baseline="30000" dirty="0" smtClean="0"/>
                        <a:t>-2</a:t>
                      </a:r>
                      <a:r>
                        <a:rPr lang="en-US" sz="1600" baseline="0" dirty="0" smtClean="0"/>
                        <a:t>s</a:t>
                      </a:r>
                      <a:r>
                        <a:rPr lang="en-US" sz="1600" baseline="30000" dirty="0" smtClean="0"/>
                        <a:t>-1</a:t>
                      </a:r>
                      <a:r>
                        <a:rPr lang="en-US" sz="1600" baseline="0" dirty="0" smtClean="0"/>
                        <a:t>)</a:t>
                      </a:r>
                      <a:endParaRPr lang="en-US" sz="16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115</a:t>
                      </a:r>
                      <a:endParaRPr lang="en-US" sz="16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230</a:t>
                      </a:r>
                      <a:endParaRPr lang="en-US" sz="16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28</a:t>
                      </a:r>
                      <a:endParaRPr lang="en-US" sz="16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8.5</a:t>
                      </a:r>
                      <a:endParaRPr lang="en-US" sz="16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0.95</a:t>
                      </a:r>
                      <a:endParaRPr lang="en-US" sz="16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1.55</a:t>
                      </a:r>
                      <a:endParaRPr lang="en-US" sz="16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85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Lumi</a:t>
                      </a:r>
                      <a:r>
                        <a:rPr lang="en-US" sz="1600" dirty="0" smtClean="0"/>
                        <a:t>/year</a:t>
                      </a:r>
                      <a:r>
                        <a:rPr lang="en-US" sz="1600" baseline="0" dirty="0" smtClean="0"/>
                        <a:t> (2 IP, </a:t>
                      </a:r>
                      <a:r>
                        <a:rPr lang="en-US" sz="1600" dirty="0" smtClean="0"/>
                        <a:t>ab</a:t>
                      </a:r>
                      <a:r>
                        <a:rPr lang="en-US" sz="1600" baseline="30000" dirty="0" smtClean="0"/>
                        <a:t>-1</a:t>
                      </a:r>
                      <a:r>
                        <a:rPr lang="en-US" sz="1600" baseline="0" dirty="0" smtClean="0"/>
                        <a:t>)</a:t>
                      </a:r>
                      <a:endParaRPr lang="en-US" sz="1600" b="1" baseline="30000" dirty="0" smtClean="0">
                        <a:solidFill>
                          <a:srgbClr val="0000CC"/>
                        </a:solidFill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24 </a:t>
                      </a:r>
                      <a:endParaRPr lang="en-US" sz="1600" b="1" baseline="30000" dirty="0">
                        <a:solidFill>
                          <a:srgbClr val="0000CC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baseline="30000" dirty="0" smtClean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48</a:t>
                      </a:r>
                      <a:endParaRPr lang="en-US" sz="1600" b="1" baseline="30000" dirty="0" smtClean="0">
                        <a:solidFill>
                          <a:srgbClr val="0000C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6 </a:t>
                      </a:r>
                      <a:endParaRPr lang="en-US" sz="1600" b="1" baseline="30000" dirty="0" smtClean="0">
                        <a:solidFill>
                          <a:srgbClr val="0000C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1.7 </a:t>
                      </a:r>
                      <a:endParaRPr lang="en-US" sz="1600" b="1" baseline="30000" dirty="0" smtClean="0">
                        <a:solidFill>
                          <a:srgbClr val="0000C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0.2 </a:t>
                      </a:r>
                      <a:endParaRPr lang="en-US" sz="1600" b="1" baseline="30000" dirty="0" smtClean="0">
                        <a:solidFill>
                          <a:srgbClr val="0000C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0.34 </a:t>
                      </a:r>
                      <a:endParaRPr lang="en-US" sz="1600" b="1" baseline="30000" dirty="0" smtClean="0">
                        <a:solidFill>
                          <a:srgbClr val="0000CC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0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Physics</a:t>
                      </a:r>
                      <a:r>
                        <a:rPr lang="en-US" sz="1600" baseline="0" dirty="0" smtClean="0"/>
                        <a:t> g</a:t>
                      </a:r>
                      <a:r>
                        <a:rPr lang="en-US" sz="1600" dirty="0" smtClean="0"/>
                        <a:t>oal (ab</a:t>
                      </a:r>
                      <a:r>
                        <a:rPr lang="en-US" sz="1600" baseline="30000" dirty="0" smtClean="0"/>
                        <a:t>-1</a:t>
                      </a:r>
                      <a:r>
                        <a:rPr lang="en-US" sz="1600" baseline="0" dirty="0" smtClean="0"/>
                        <a:t>)</a:t>
                      </a:r>
                      <a:endParaRPr lang="en-US" sz="1600" b="1" baseline="30000" dirty="0" smtClean="0">
                        <a:solidFill>
                          <a:srgbClr val="0000CC"/>
                        </a:solidFill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150 </a:t>
                      </a:r>
                      <a:r>
                        <a:rPr lang="en-US" sz="1600" baseline="0" dirty="0" smtClean="0"/>
                        <a:t>ab-1 (30,90,30 </a:t>
                      </a:r>
                      <a:r>
                        <a:rPr lang="en-US" sz="1600" dirty="0" smtClean="0"/>
                        <a:t>ab</a:t>
                      </a:r>
                      <a:r>
                        <a:rPr lang="en-US" sz="1600" baseline="30000" dirty="0" smtClean="0"/>
                        <a:t>-1</a:t>
                      </a:r>
                      <a:r>
                        <a:rPr lang="en-US" sz="1600" baseline="0" dirty="0" smtClean="0"/>
                        <a:t>)</a:t>
                      </a:r>
                      <a:endParaRPr lang="en-US" sz="1600" b="1" baseline="30000" dirty="0" smtClean="0">
                        <a:solidFill>
                          <a:srgbClr val="CC0099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10 ab</a:t>
                      </a:r>
                      <a:r>
                        <a:rPr lang="en-US" sz="1600" baseline="30000" dirty="0" smtClean="0"/>
                        <a:t>-1</a:t>
                      </a:r>
                      <a:endParaRPr lang="en-US" sz="1600" b="1" baseline="30000" dirty="0" smtClean="0">
                        <a:solidFill>
                          <a:srgbClr val="CC0099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5 ab</a:t>
                      </a:r>
                      <a:r>
                        <a:rPr lang="en-US" sz="1600" baseline="30000" dirty="0" smtClean="0"/>
                        <a:t>-1</a:t>
                      </a:r>
                      <a:endParaRPr lang="en-US" sz="1600" b="1" baseline="30000" dirty="0" smtClean="0">
                        <a:solidFill>
                          <a:srgbClr val="CC0099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0.2 ab</a:t>
                      </a:r>
                      <a:r>
                        <a:rPr lang="en-US" sz="1600" baseline="30000" dirty="0" smtClean="0"/>
                        <a:t>-1</a:t>
                      </a:r>
                      <a:endParaRPr lang="en-US" sz="1600" b="1" baseline="30000" dirty="0" smtClean="0">
                        <a:solidFill>
                          <a:srgbClr val="CC0099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 1.5 ab</a:t>
                      </a:r>
                      <a:r>
                        <a:rPr lang="en-US" sz="1600" baseline="30000" dirty="0" smtClean="0"/>
                        <a:t>-1</a:t>
                      </a:r>
                      <a:endParaRPr lang="en-US" sz="1600" b="1" baseline="30000" dirty="0" smtClean="0">
                        <a:solidFill>
                          <a:srgbClr val="CC0099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386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Run time (year)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386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Number</a:t>
                      </a:r>
                      <a:r>
                        <a:rPr lang="en-US" sz="1600" baseline="0" dirty="0" smtClean="0"/>
                        <a:t> of events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600" dirty="0" smtClean="0"/>
                        <a:t>5×10</a:t>
                      </a:r>
                      <a:r>
                        <a:rPr kumimoji="1" lang="en-US" sz="1600" baseline="30000" dirty="0" smtClean="0"/>
                        <a:t>12</a:t>
                      </a:r>
                      <a:r>
                        <a:rPr kumimoji="1" lang="en-US" sz="1600" dirty="0" smtClean="0"/>
                        <a:t> Z</a:t>
                      </a:r>
                      <a:endParaRPr kumimoji="1" lang="en-US" sz="1600" b="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sz="1600" kern="1200" dirty="0" smtClean="0"/>
                        <a:t>10</a:t>
                      </a:r>
                      <a:r>
                        <a:rPr kumimoji="1" lang="en-US" sz="1600" kern="1200" baseline="30000" dirty="0" smtClean="0"/>
                        <a:t>8</a:t>
                      </a:r>
                      <a:r>
                        <a:rPr kumimoji="1" lang="en-US" sz="1600" kern="1200" dirty="0" smtClean="0"/>
                        <a:t> W</a:t>
                      </a:r>
                      <a:r>
                        <a:rPr kumimoji="1" lang="en-US" sz="1600" kern="1200" baseline="30000" dirty="0" smtClean="0"/>
                        <a:t>+</a:t>
                      </a:r>
                      <a:r>
                        <a:rPr kumimoji="1" lang="en-US" sz="1600" kern="1200" dirty="0" smtClean="0"/>
                        <a:t>W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/>
                        <a:t>10</a:t>
                      </a:r>
                      <a:r>
                        <a:rPr lang="en-US" sz="1600" kern="1200" baseline="30000" dirty="0" smtClean="0"/>
                        <a:t>6</a:t>
                      </a:r>
                      <a:r>
                        <a:rPr lang="en-US" sz="1600" kern="1200" dirty="0" smtClean="0"/>
                        <a:t> HZ</a:t>
                      </a:r>
                    </a:p>
                    <a:p>
                      <a:pPr algn="ctr"/>
                      <a:r>
                        <a:rPr lang="en-US" sz="1600" kern="1200" dirty="0" smtClean="0"/>
                        <a:t>25k WW</a:t>
                      </a:r>
                      <a:r>
                        <a:rPr kumimoji="1" lang="en-US" sz="1600" dirty="0" smtClean="0"/>
                        <a:t>→ H</a:t>
                      </a:r>
                      <a:endParaRPr lang="en-US" sz="16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</a:t>
                      </a:r>
                      <a:r>
                        <a:rPr lang="en-US" sz="1600" baseline="30000" dirty="0" smtClean="0"/>
                        <a:t>6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tt</a:t>
                      </a:r>
                      <a:r>
                        <a:rPr lang="en-US" sz="1600" dirty="0" smtClean="0"/>
                        <a:t>,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200k HZ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50k </a:t>
                      </a:r>
                      <a:r>
                        <a:rPr lang="en-US" sz="1600" kern="1200" dirty="0" smtClean="0"/>
                        <a:t>WW</a:t>
                      </a:r>
                      <a:r>
                        <a:rPr kumimoji="1" lang="en-US" sz="1600" dirty="0" smtClean="0"/>
                        <a:t>→ H</a:t>
                      </a:r>
                      <a:endParaRPr lang="en-US" sz="16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8435337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0414694" y="4116874"/>
            <a:ext cx="1665690" cy="36933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b="1" dirty="0">
                <a:solidFill>
                  <a:srgbClr val="FF0000"/>
                </a:solidFill>
                <a:latin typeface="+mj-lt"/>
              </a:rPr>
              <a:t>Total : 15 years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48164" y="4879023"/>
            <a:ext cx="3133060" cy="1477328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Please note: when comparing to other projects: Different </a:t>
            </a:r>
            <a:r>
              <a:rPr lang="en-US" dirty="0" smtClean="0"/>
              <a:t>projects use different definition for a ‘year’: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 ILC year = 1.5 FCC years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118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number of interesting questions: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Which part of the physics </a:t>
            </a:r>
            <a:r>
              <a:rPr lang="en-US" dirty="0" err="1" smtClean="0"/>
              <a:t>programme</a:t>
            </a:r>
            <a:r>
              <a:rPr lang="en-US" dirty="0" smtClean="0"/>
              <a:t> of FCC-</a:t>
            </a:r>
            <a:r>
              <a:rPr lang="en-US" dirty="0" err="1" smtClean="0"/>
              <a:t>ee</a:t>
            </a:r>
            <a:r>
              <a:rPr lang="en-US" dirty="0" smtClean="0"/>
              <a:t> is more important? The Higgs/top running or the Z/W running?</a:t>
            </a:r>
          </a:p>
          <a:p>
            <a:r>
              <a:rPr lang="en-US" dirty="0" smtClean="0"/>
              <a:t>Is there any reason to repeat the LEP </a:t>
            </a:r>
            <a:r>
              <a:rPr lang="en-US" dirty="0" err="1" smtClean="0"/>
              <a:t>programme</a:t>
            </a:r>
            <a:r>
              <a:rPr lang="en-US" dirty="0" smtClean="0"/>
              <a:t> every 2 minutes?</a:t>
            </a:r>
          </a:p>
          <a:p>
            <a:r>
              <a:rPr lang="en-US" dirty="0" smtClean="0"/>
              <a:t>Interplay between FCC-</a:t>
            </a:r>
            <a:r>
              <a:rPr lang="en-US" dirty="0" err="1" smtClean="0"/>
              <a:t>ee</a:t>
            </a:r>
            <a:r>
              <a:rPr lang="en-US" dirty="0" smtClean="0"/>
              <a:t> and FCC-</a:t>
            </a:r>
            <a:r>
              <a:rPr lang="en-US" dirty="0" err="1" smtClean="0"/>
              <a:t>hh</a:t>
            </a:r>
            <a:endParaRPr lang="en-US" dirty="0" smtClean="0"/>
          </a:p>
          <a:p>
            <a:r>
              <a:rPr lang="en-US" dirty="0" smtClean="0"/>
              <a:t>What does longitudinal polarization buy us?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565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FCC-</a:t>
            </a:r>
            <a:r>
              <a:rPr lang="en-US" dirty="0" err="1" smtClean="0"/>
              <a:t>ee</a:t>
            </a:r>
            <a:r>
              <a:rPr lang="en-US" dirty="0" smtClean="0"/>
              <a:t> physics opportunities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0" y="975170"/>
            <a:ext cx="10972800" cy="4856918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FCC-</a:t>
            </a:r>
            <a:r>
              <a:rPr lang="en-US" sz="2400" dirty="0" err="1" smtClean="0"/>
              <a:t>ee</a:t>
            </a:r>
            <a:r>
              <a:rPr lang="en-US" sz="2400" dirty="0" smtClean="0"/>
              <a:t> will create vast physics opportunities due to its huge statistics and the </a:t>
            </a:r>
            <a:r>
              <a:rPr lang="en-US" sz="2400" dirty="0" err="1" smtClean="0"/>
              <a:t>centre</a:t>
            </a:r>
            <a:r>
              <a:rPr lang="en-US" sz="2400" dirty="0" smtClean="0"/>
              <a:t>-of-mass energy range it can cover (from 88 to 365GeV):</a:t>
            </a:r>
          </a:p>
          <a:p>
            <a:r>
              <a:rPr lang="en-US" sz="2400" dirty="0" smtClean="0"/>
              <a:t>EW precision observable </a:t>
            </a:r>
            <a:r>
              <a:rPr lang="en-US" sz="2400" dirty="0"/>
              <a:t>(EWPO) </a:t>
            </a:r>
            <a:r>
              <a:rPr lang="en-US" sz="2400" dirty="0" smtClean="0"/>
              <a:t>measurements sensitive to the 10-70TeV scale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Model-independent </a:t>
            </a:r>
            <a:r>
              <a:rPr lang="en-US" sz="2400" dirty="0"/>
              <a:t>H</a:t>
            </a:r>
            <a:r>
              <a:rPr lang="en-US" sz="2400" dirty="0" smtClean="0"/>
              <a:t>iggs coupling measurements</a:t>
            </a:r>
          </a:p>
          <a:p>
            <a:endParaRPr lang="en-US" sz="2400" dirty="0" smtClean="0"/>
          </a:p>
          <a:p>
            <a:r>
              <a:rPr lang="en-US" sz="2400" dirty="0" smtClean="0"/>
              <a:t>Precise tests of </a:t>
            </a:r>
            <a:r>
              <a:rPr lang="en-GB" sz="2400" dirty="0" smtClean="0"/>
              <a:t>flavour</a:t>
            </a:r>
            <a:r>
              <a:rPr lang="en-US" sz="2400" dirty="0" smtClean="0"/>
              <a:t> </a:t>
            </a:r>
            <a:r>
              <a:rPr lang="en-GB" sz="2400" dirty="0" smtClean="0"/>
              <a:t>conservation/universality</a:t>
            </a:r>
          </a:p>
          <a:p>
            <a:r>
              <a:rPr lang="en-US" sz="2400" dirty="0" smtClean="0"/>
              <a:t>Possible </a:t>
            </a:r>
            <a:r>
              <a:rPr lang="en-US" sz="2400" dirty="0"/>
              <a:t>d</a:t>
            </a:r>
            <a:r>
              <a:rPr lang="en-US" sz="2400" dirty="0" smtClean="0"/>
              <a:t>irect observation of very weakly coupled particles</a:t>
            </a:r>
          </a:p>
          <a:p>
            <a:r>
              <a:rPr lang="en-US" sz="2400" dirty="0" smtClean="0"/>
              <a:t>Possible discovery of dark matter in invisible H or Z decays</a:t>
            </a:r>
          </a:p>
          <a:p>
            <a:r>
              <a:rPr lang="en-US" sz="2400" dirty="0" smtClean="0"/>
              <a:t>…</a:t>
            </a:r>
          </a:p>
          <a:p>
            <a:endParaRPr lang="en-GB" sz="2400" dirty="0" smtClean="0"/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5" name="Rectangle 4"/>
          <p:cNvSpPr/>
          <p:nvPr/>
        </p:nvSpPr>
        <p:spPr>
          <a:xfrm>
            <a:off x="896050" y="2285347"/>
            <a:ext cx="8415218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lvl="2"/>
            <a:r>
              <a:rPr lang="en-US" sz="2000" dirty="0" smtClean="0"/>
              <a:t>20 to 50 times </a:t>
            </a:r>
            <a:r>
              <a:rPr lang="en-US" sz="2000" dirty="0"/>
              <a:t>improved precision on ALL electroweak </a:t>
            </a:r>
            <a:r>
              <a:rPr lang="en-US" sz="2000" dirty="0" smtClean="0"/>
              <a:t>observables</a:t>
            </a:r>
          </a:p>
          <a:p>
            <a:pPr marL="0" lvl="2"/>
            <a:r>
              <a:rPr lang="en-US" sz="2000" dirty="0" smtClean="0"/>
              <a:t> </a:t>
            </a:r>
            <a:r>
              <a:rPr lang="fr-CH" sz="2000" dirty="0" err="1" smtClean="0"/>
              <a:t>m</a:t>
            </a:r>
            <a:r>
              <a:rPr lang="fr-CH" sz="2000" baseline="-25000" dirty="0" err="1" smtClean="0"/>
              <a:t>Z</a:t>
            </a:r>
            <a:r>
              <a:rPr lang="fr-CH" sz="2000" baseline="-25000" dirty="0" smtClean="0"/>
              <a:t> </a:t>
            </a:r>
            <a:r>
              <a:rPr lang="fr-CH" sz="2000" dirty="0"/>
              <a:t>, m</a:t>
            </a:r>
            <a:r>
              <a:rPr lang="fr-CH" sz="2000" baseline="-25000" dirty="0"/>
              <a:t>W </a:t>
            </a:r>
            <a:r>
              <a:rPr lang="fr-CH" sz="2000" dirty="0"/>
              <a:t>, </a:t>
            </a:r>
            <a:r>
              <a:rPr lang="fr-CH" sz="2000" dirty="0" err="1"/>
              <a:t>m</a:t>
            </a:r>
            <a:r>
              <a:rPr lang="fr-CH" sz="2000" baseline="-25000" dirty="0" err="1"/>
              <a:t>top</a:t>
            </a:r>
            <a:r>
              <a:rPr lang="fr-CH" sz="2000" dirty="0"/>
              <a:t> , </a:t>
            </a:r>
            <a:r>
              <a:rPr lang="fr-CH" sz="2000" dirty="0">
                <a:latin typeface="Symbol" charset="2"/>
                <a:cs typeface="Symbol" charset="2"/>
              </a:rPr>
              <a:t>G</a:t>
            </a:r>
            <a:r>
              <a:rPr lang="fr-CH" sz="2000" baseline="-25000" dirty="0"/>
              <a:t>Z </a:t>
            </a:r>
            <a:r>
              <a:rPr lang="fr-CH" sz="2000" dirty="0"/>
              <a:t>, sin</a:t>
            </a:r>
            <a:r>
              <a:rPr lang="fr-CH" sz="2000" baseline="30000" dirty="0"/>
              <a:t>2</a:t>
            </a:r>
            <a:r>
              <a:rPr lang="fr-CH" sz="2000" dirty="0"/>
              <a:t> </a:t>
            </a:r>
            <a:r>
              <a:rPr lang="fr-CH" sz="2000" dirty="0">
                <a:sym typeface="Symbol"/>
              </a:rPr>
              <a:t></a:t>
            </a:r>
            <a:r>
              <a:rPr lang="fr-CH" sz="2000" baseline="-25000" dirty="0" err="1"/>
              <a:t>w</a:t>
            </a:r>
            <a:r>
              <a:rPr lang="fr-CH" sz="2000" baseline="30000" dirty="0" err="1"/>
              <a:t>eff</a:t>
            </a:r>
            <a:r>
              <a:rPr lang="fr-CH" sz="2000" dirty="0"/>
              <a:t>, R</a:t>
            </a:r>
            <a:r>
              <a:rPr lang="fr-CH" sz="2000" baseline="-25000" dirty="0"/>
              <a:t>b </a:t>
            </a:r>
            <a:r>
              <a:rPr lang="fr-CH" sz="2000" dirty="0"/>
              <a:t>, </a:t>
            </a:r>
            <a:r>
              <a:rPr lang="fr-CH" sz="2000" dirty="0">
                <a:sym typeface="Symbol"/>
              </a:rPr>
              <a:t></a:t>
            </a:r>
            <a:r>
              <a:rPr lang="fr-CH" sz="2000" baseline="-25000" dirty="0">
                <a:sym typeface="Symbol"/>
              </a:rPr>
              <a:t>QED</a:t>
            </a:r>
            <a:r>
              <a:rPr lang="fr-CH" sz="2000" dirty="0">
                <a:sym typeface="Symbol"/>
              </a:rPr>
              <a:t>(</a:t>
            </a:r>
            <a:r>
              <a:rPr lang="fr-CH" sz="2000" dirty="0" err="1">
                <a:sym typeface="Symbol"/>
              </a:rPr>
              <a:t>m</a:t>
            </a:r>
            <a:r>
              <a:rPr lang="fr-CH" sz="2000" baseline="-25000" dirty="0" err="1">
                <a:sym typeface="Symbol"/>
              </a:rPr>
              <a:t>z</a:t>
            </a:r>
            <a:r>
              <a:rPr lang="fr-CH" sz="2000" dirty="0">
                <a:sym typeface="Symbol"/>
              </a:rPr>
              <a:t>), </a:t>
            </a:r>
            <a:r>
              <a:rPr lang="fr-CH" sz="2000" baseline="-25000" dirty="0">
                <a:sym typeface="Symbol"/>
              </a:rPr>
              <a:t>s</a:t>
            </a:r>
            <a:r>
              <a:rPr lang="fr-CH" sz="2000" dirty="0">
                <a:sym typeface="Symbol"/>
              </a:rPr>
              <a:t>(</a:t>
            </a:r>
            <a:r>
              <a:rPr lang="fr-CH" sz="2000" dirty="0" err="1">
                <a:sym typeface="Symbol"/>
              </a:rPr>
              <a:t>m</a:t>
            </a:r>
            <a:r>
              <a:rPr lang="fr-CH" sz="2000" baseline="-25000" dirty="0" err="1">
                <a:sym typeface="Symbol"/>
              </a:rPr>
              <a:t>z</a:t>
            </a:r>
            <a:r>
              <a:rPr lang="fr-CH" sz="2000" dirty="0">
                <a:sym typeface="Symbol"/>
              </a:rPr>
              <a:t> m</a:t>
            </a:r>
            <a:r>
              <a:rPr lang="fr-CH" sz="2000" baseline="-25000" dirty="0">
                <a:sym typeface="Symbol"/>
              </a:rPr>
              <a:t>W</a:t>
            </a:r>
            <a:r>
              <a:rPr lang="fr-CH" sz="2000" dirty="0">
                <a:sym typeface="Symbol"/>
              </a:rPr>
              <a:t> m</a:t>
            </a:r>
            <a:r>
              <a:rPr lang="fr-CH" sz="2000" baseline="-25000" dirty="0">
                <a:latin typeface="Symbol" charset="2"/>
                <a:cs typeface="Symbol" charset="2"/>
                <a:sym typeface="Symbol"/>
              </a:rPr>
              <a:t>t</a:t>
            </a:r>
            <a:r>
              <a:rPr lang="fr-CH" sz="2000" dirty="0">
                <a:sym typeface="Symbol"/>
              </a:rPr>
              <a:t>), </a:t>
            </a:r>
            <a:r>
              <a:rPr lang="fr-CH" dirty="0">
                <a:sym typeface="Symbol"/>
              </a:rPr>
              <a:t>top </a:t>
            </a:r>
            <a:r>
              <a:rPr lang="en-GB" dirty="0" smtClean="0">
                <a:sym typeface="Symbol"/>
              </a:rPr>
              <a:t>EW couplings </a:t>
            </a:r>
            <a:r>
              <a:rPr lang="en-GB" sz="2000" dirty="0" smtClean="0">
                <a:sym typeface="Symbol"/>
              </a:rPr>
              <a:t>…</a:t>
            </a:r>
            <a:endParaRPr lang="en-GB" sz="2000" dirty="0">
              <a:sym typeface="Symbo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96050" y="3575334"/>
            <a:ext cx="8337395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lvl="2"/>
            <a:r>
              <a:rPr lang="is-IS" sz="2000" dirty="0" smtClean="0">
                <a:sym typeface="Symbol"/>
              </a:rPr>
              <a:t>~10 times </a:t>
            </a:r>
            <a:r>
              <a:rPr lang="is-IS" sz="2000" dirty="0">
                <a:sym typeface="Symbol"/>
              </a:rPr>
              <a:t>more precise and model-independent Higgs couplings measurements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60400" y="5832088"/>
            <a:ext cx="10510023" cy="523220"/>
          </a:xfrm>
          <a:prstGeom prst="rect">
            <a:avLst/>
          </a:prstGeom>
          <a:solidFill>
            <a:srgbClr val="FF99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FCC-</a:t>
            </a:r>
            <a:r>
              <a:rPr lang="en-US" sz="2800" b="1" dirty="0" err="1" smtClean="0">
                <a:latin typeface="+mn-lt"/>
              </a:rPr>
              <a:t>ee</a:t>
            </a:r>
            <a:r>
              <a:rPr lang="en-US" sz="2800" b="1" dirty="0" smtClean="0">
                <a:latin typeface="+mn-lt"/>
              </a:rPr>
              <a:t> is not only a Higgs factory! It is also a Z, W, and t factory</a:t>
            </a:r>
            <a:endParaRPr lang="en-US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906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do?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800" y="858523"/>
            <a:ext cx="10972800" cy="4983477"/>
          </a:xfrm>
        </p:spPr>
        <p:txBody>
          <a:bodyPr/>
          <a:lstStyle/>
          <a:p>
            <a:r>
              <a:rPr lang="en-US" dirty="0" smtClean="0"/>
              <a:t>We certainly do not give up</a:t>
            </a:r>
          </a:p>
          <a:p>
            <a:r>
              <a:rPr lang="en-US" dirty="0" smtClean="0"/>
              <a:t>Pursue all avenues:</a:t>
            </a:r>
          </a:p>
          <a:p>
            <a:pPr lvl="1"/>
            <a:r>
              <a:rPr lang="en-US" dirty="0" smtClean="0"/>
              <a:t>Smaller couplings</a:t>
            </a:r>
          </a:p>
          <a:p>
            <a:pPr lvl="1"/>
            <a:r>
              <a:rPr lang="en-US" dirty="0" smtClean="0"/>
              <a:t>Higher masses</a:t>
            </a:r>
          </a:p>
          <a:p>
            <a:pPr lvl="1"/>
            <a:r>
              <a:rPr lang="en-US" dirty="0" smtClean="0"/>
              <a:t>Indirect effects (= precision)</a:t>
            </a:r>
          </a:p>
          <a:p>
            <a:r>
              <a:rPr lang="en-US" dirty="0" smtClean="0"/>
              <a:t>Need an array of small, clever experiments and one large infrastructure project</a:t>
            </a:r>
          </a:p>
          <a:p>
            <a:r>
              <a:rPr lang="en-US" dirty="0" smtClean="0"/>
              <a:t>FCC is in the latter category. It cannot do everything, but it can do a lot incredibly well.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656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FCC as a </a:t>
            </a:r>
            <a:r>
              <a:rPr lang="en-US" dirty="0" err="1" smtClean="0"/>
              <a:t>higgs</a:t>
            </a:r>
            <a:r>
              <a:rPr lang="en-US" dirty="0" smtClean="0"/>
              <a:t> factory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Koratzinos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5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FCC-</a:t>
            </a:r>
            <a:r>
              <a:rPr lang="en-US" dirty="0" err="1" smtClean="0"/>
              <a:t>ee</a:t>
            </a:r>
            <a:r>
              <a:rPr lang="en-US" dirty="0" smtClean="0"/>
              <a:t> as a Higgs factory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err="1"/>
              <a:t>Higgsstrahlung</a:t>
            </a:r>
            <a:r>
              <a:rPr lang="en-US" sz="2000" dirty="0"/>
              <a:t> (</a:t>
            </a:r>
            <a:r>
              <a:rPr lang="en-US" sz="2000" dirty="0" err="1"/>
              <a:t>e</a:t>
            </a:r>
            <a:r>
              <a:rPr lang="en-US" sz="2000" baseline="30000" dirty="0" err="1">
                <a:latin typeface="Symbol" charset="2"/>
                <a:cs typeface="Symbol" charset="2"/>
              </a:rPr>
              <a:t>+</a:t>
            </a:r>
            <a:r>
              <a:rPr lang="en-US" sz="2000" dirty="0" err="1"/>
              <a:t>e</a:t>
            </a:r>
            <a:r>
              <a:rPr lang="en-US" sz="2000" baseline="30000" dirty="0">
                <a:latin typeface="Symbol" charset="2"/>
                <a:cs typeface="Symbol" charset="2"/>
              </a:rPr>
              <a:t>-</a:t>
            </a:r>
            <a:r>
              <a:rPr lang="en-US" sz="2000" dirty="0"/>
              <a:t> → ZH) event rate largest at √s ~ 240 </a:t>
            </a:r>
            <a:r>
              <a:rPr lang="en-US" sz="2000" dirty="0" err="1"/>
              <a:t>GeV</a:t>
            </a:r>
            <a:r>
              <a:rPr lang="en-US" sz="2000" dirty="0"/>
              <a:t> : </a:t>
            </a:r>
            <a:r>
              <a:rPr lang="en-US" sz="2000" dirty="0">
                <a:latin typeface="Symbol" charset="2"/>
                <a:cs typeface="Symbol" charset="2"/>
              </a:rPr>
              <a:t>s</a:t>
            </a:r>
            <a:r>
              <a:rPr lang="en-US" sz="2000" dirty="0"/>
              <a:t> ~200 </a:t>
            </a:r>
            <a:r>
              <a:rPr lang="en-US" sz="2000" dirty="0" err="1"/>
              <a:t>fb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lvl="1"/>
            <a:endParaRPr lang="en-US" sz="1600" dirty="0"/>
          </a:p>
          <a:p>
            <a:pPr lvl="1"/>
            <a:r>
              <a:rPr lang="en-US" sz="1600" dirty="0"/>
              <a:t>10</a:t>
            </a:r>
            <a:r>
              <a:rPr lang="en-US" sz="1600" baseline="30000" dirty="0"/>
              <a:t>6</a:t>
            </a:r>
            <a:r>
              <a:rPr lang="en-US" sz="1600" dirty="0"/>
              <a:t>  </a:t>
            </a:r>
            <a:r>
              <a:rPr lang="en-US" sz="1600" dirty="0" err="1"/>
              <a:t>e</a:t>
            </a:r>
            <a:r>
              <a:rPr lang="en-US" sz="1600" baseline="30000" dirty="0" err="1">
                <a:latin typeface="Symbol" charset="2"/>
                <a:cs typeface="Symbol" charset="2"/>
              </a:rPr>
              <a:t>+</a:t>
            </a:r>
            <a:r>
              <a:rPr lang="en-US" sz="1600" dirty="0" err="1"/>
              <a:t>e</a:t>
            </a:r>
            <a:r>
              <a:rPr lang="en-US" sz="1600" baseline="30000" dirty="0">
                <a:latin typeface="Symbol" charset="2"/>
                <a:cs typeface="Symbol" charset="2"/>
              </a:rPr>
              <a:t>-</a:t>
            </a:r>
            <a:r>
              <a:rPr lang="en-US" sz="1600" dirty="0"/>
              <a:t> → ZH events with 5 ab</a:t>
            </a:r>
            <a:r>
              <a:rPr lang="en-US" sz="1600" baseline="30000" dirty="0"/>
              <a:t>-1</a:t>
            </a:r>
            <a:r>
              <a:rPr lang="en-US" sz="1600" dirty="0"/>
              <a:t> – cross section predicted with great accuracy</a:t>
            </a:r>
          </a:p>
          <a:p>
            <a:pPr lvl="2"/>
            <a:r>
              <a:rPr lang="en-US" sz="1600" dirty="0"/>
              <a:t>Target : (few) per-mil </a:t>
            </a:r>
            <a:r>
              <a:rPr lang="en-US" sz="1600" dirty="0" smtClean="0"/>
              <a:t>precision on couplings, </a:t>
            </a:r>
            <a:r>
              <a:rPr lang="en-US" sz="1600" dirty="0"/>
              <a:t>statistics-limited.</a:t>
            </a:r>
          </a:p>
          <a:p>
            <a:pPr lvl="2"/>
            <a:r>
              <a:rPr lang="en-US" sz="1600" dirty="0"/>
              <a:t>Complemented with 200k events at √s = </a:t>
            </a:r>
            <a:r>
              <a:rPr lang="en-US" sz="1600" dirty="0" smtClean="0"/>
              <a:t>365 </a:t>
            </a:r>
            <a:r>
              <a:rPr lang="en-US" sz="1600" dirty="0"/>
              <a:t>GeV</a:t>
            </a:r>
          </a:p>
          <a:p>
            <a:pPr lvl="3"/>
            <a:r>
              <a:rPr lang="en-US" sz="1600" dirty="0"/>
              <a:t>Of which 30% in the WW fusion channel (useful for the </a:t>
            </a:r>
            <a:r>
              <a:rPr lang="en-US" sz="1600" dirty="0">
                <a:latin typeface="Symbol" charset="2"/>
                <a:cs typeface="Symbol" charset="2"/>
              </a:rPr>
              <a:t>G</a:t>
            </a:r>
            <a:r>
              <a:rPr lang="en-US" sz="1600" baseline="-25000" dirty="0"/>
              <a:t>H</a:t>
            </a:r>
            <a:r>
              <a:rPr lang="en-US" sz="1600" dirty="0"/>
              <a:t> precision)</a:t>
            </a:r>
          </a:p>
          <a:p>
            <a:pPr lvl="2"/>
            <a:endParaRPr lang="en-US" sz="1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M. Koratzinos</a:t>
            </a:r>
            <a:endParaRPr lang="en-US" altLang="en-US" dirty="0"/>
          </a:p>
        </p:txBody>
      </p:sp>
      <p:pic>
        <p:nvPicPr>
          <p:cNvPr id="7" name="Picture 6" descr="HiggsCro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106" y="1371600"/>
            <a:ext cx="5819294" cy="3352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1" y="2743200"/>
            <a:ext cx="1881555" cy="11430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2332" y="3276601"/>
            <a:ext cx="1749468" cy="11716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</p:pic>
      <p:sp>
        <p:nvSpPr>
          <p:cNvPr id="11" name="Oval 10"/>
          <p:cNvSpPr/>
          <p:nvPr/>
        </p:nvSpPr>
        <p:spPr bwMode="auto">
          <a:xfrm>
            <a:off x="4572000" y="4267200"/>
            <a:ext cx="457200" cy="2286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7010400" y="4267200"/>
            <a:ext cx="990600" cy="2286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>
              <a:latin typeface="Arial" charset="0"/>
            </a:endParaRPr>
          </a:p>
        </p:txBody>
      </p:sp>
      <p:cxnSp>
        <p:nvCxnSpPr>
          <p:cNvPr id="14" name="Straight Arrow Connector 13"/>
          <p:cNvCxnSpPr>
            <a:stCxn id="10" idx="1"/>
          </p:cNvCxnSpPr>
          <p:nvPr/>
        </p:nvCxnSpPr>
        <p:spPr bwMode="auto">
          <a:xfrm flipH="1">
            <a:off x="7772400" y="3862432"/>
            <a:ext cx="1069932" cy="9996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/>
          <p:cNvCxnSpPr>
            <a:stCxn id="9" idx="3"/>
          </p:cNvCxnSpPr>
          <p:nvPr/>
        </p:nvCxnSpPr>
        <p:spPr bwMode="auto">
          <a:xfrm flipV="1">
            <a:off x="3481756" y="2362200"/>
            <a:ext cx="1318845" cy="9525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91832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creen Shot 2018-03-24 at 16.54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838201"/>
            <a:ext cx="3200400" cy="30062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Absolute coupling and width measurement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Higgs tagged by a Z, Higgs mass from Z recoil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400050" lvl="1" indent="0">
              <a:buNone/>
            </a:pPr>
            <a:endParaRPr lang="en-US" sz="1600" dirty="0"/>
          </a:p>
          <a:p>
            <a:pPr marL="400050" lvl="1" indent="0">
              <a:buNone/>
            </a:pPr>
            <a:endParaRPr lang="en-US" sz="1600" dirty="0"/>
          </a:p>
          <a:p>
            <a:pPr lvl="1"/>
            <a:r>
              <a:rPr lang="en-US" sz="1600" dirty="0"/>
              <a:t>Total rate ∝ g</a:t>
            </a:r>
            <a:r>
              <a:rPr lang="en-US" sz="1600" baseline="-25000" dirty="0"/>
              <a:t>HZZ</a:t>
            </a:r>
            <a:r>
              <a:rPr lang="en-US" sz="1600" baseline="30000" dirty="0"/>
              <a:t>2</a:t>
            </a:r>
            <a:r>
              <a:rPr lang="en-US" sz="1600" dirty="0"/>
              <a:t>                                                </a:t>
            </a:r>
            <a:r>
              <a:rPr lang="en-US" sz="1600" dirty="0">
                <a:solidFill>
                  <a:srgbClr val="589958"/>
                </a:solidFill>
              </a:rPr>
              <a:t>→ measure </a:t>
            </a:r>
            <a:r>
              <a:rPr lang="en-US" sz="1600" dirty="0" err="1">
                <a:solidFill>
                  <a:srgbClr val="589958"/>
                </a:solidFill>
              </a:rPr>
              <a:t>g</a:t>
            </a:r>
            <a:r>
              <a:rPr lang="en-US" sz="1600" baseline="-25000" dirty="0" err="1">
                <a:solidFill>
                  <a:srgbClr val="589958"/>
                </a:solidFill>
              </a:rPr>
              <a:t>HZZ</a:t>
            </a:r>
            <a:r>
              <a:rPr lang="en-US" sz="1600" dirty="0">
                <a:solidFill>
                  <a:srgbClr val="589958"/>
                </a:solidFill>
              </a:rPr>
              <a:t>  to 0.2% </a:t>
            </a:r>
            <a:endParaRPr lang="en-US" sz="1600" baseline="-25000" dirty="0">
              <a:solidFill>
                <a:srgbClr val="589958"/>
              </a:solidFill>
            </a:endParaRPr>
          </a:p>
          <a:p>
            <a:pPr lvl="1"/>
            <a:r>
              <a:rPr lang="en-US" sz="1600" dirty="0"/>
              <a:t>ZH → ZZZ final state  ∝ g</a:t>
            </a:r>
            <a:r>
              <a:rPr lang="en-US" sz="1600" baseline="-25000" dirty="0"/>
              <a:t>HZZ</a:t>
            </a:r>
            <a:r>
              <a:rPr lang="en-US" sz="1600" baseline="30000" dirty="0"/>
              <a:t>4</a:t>
            </a:r>
            <a:r>
              <a:rPr lang="en-US" sz="1600" dirty="0"/>
              <a:t> / </a:t>
            </a:r>
            <a:r>
              <a:rPr lang="en-US" sz="1600" dirty="0">
                <a:latin typeface="Symbol" charset="2"/>
                <a:cs typeface="Symbol" charset="2"/>
              </a:rPr>
              <a:t>G</a:t>
            </a:r>
            <a:r>
              <a:rPr lang="en-US" sz="1600" baseline="-25000" dirty="0"/>
              <a:t>H</a:t>
            </a:r>
            <a:r>
              <a:rPr lang="en-US" sz="1600" dirty="0"/>
              <a:t>               </a:t>
            </a:r>
            <a:r>
              <a:rPr lang="en-US" sz="1600" dirty="0">
                <a:solidFill>
                  <a:srgbClr val="589958"/>
                </a:solidFill>
              </a:rPr>
              <a:t>→ measure </a:t>
            </a:r>
            <a:r>
              <a:rPr lang="en-US" sz="1600" dirty="0">
                <a:solidFill>
                  <a:srgbClr val="589958"/>
                </a:solidFill>
                <a:latin typeface="Symbol" charset="2"/>
                <a:cs typeface="Symbol" charset="2"/>
              </a:rPr>
              <a:t>G</a:t>
            </a:r>
            <a:r>
              <a:rPr lang="en-US" sz="1600" baseline="-25000" dirty="0">
                <a:solidFill>
                  <a:srgbClr val="589958"/>
                </a:solidFill>
              </a:rPr>
              <a:t>H</a:t>
            </a:r>
            <a:r>
              <a:rPr lang="en-US" sz="1600" dirty="0">
                <a:solidFill>
                  <a:srgbClr val="589958"/>
                </a:solidFill>
              </a:rPr>
              <a:t> to a couple %</a:t>
            </a:r>
          </a:p>
          <a:p>
            <a:pPr lvl="1"/>
            <a:r>
              <a:rPr lang="en-US" sz="1600" dirty="0"/>
              <a:t>ZH → ZXX final state ∝ g</a:t>
            </a:r>
            <a:r>
              <a:rPr lang="en-US" sz="1600" baseline="-25000" dirty="0"/>
              <a:t>HXX</a:t>
            </a:r>
            <a:r>
              <a:rPr lang="en-US" sz="1600" baseline="30000" dirty="0"/>
              <a:t>2</a:t>
            </a:r>
            <a:r>
              <a:rPr lang="en-US" sz="1600" dirty="0"/>
              <a:t> g</a:t>
            </a:r>
            <a:r>
              <a:rPr lang="en-US" sz="1600" baseline="-25000" dirty="0"/>
              <a:t>HZZ</a:t>
            </a:r>
            <a:r>
              <a:rPr lang="en-US" sz="1600" baseline="30000" dirty="0"/>
              <a:t>2</a:t>
            </a:r>
            <a:r>
              <a:rPr lang="en-US" sz="1600" dirty="0"/>
              <a:t> / </a:t>
            </a:r>
            <a:r>
              <a:rPr lang="en-US" sz="1600" dirty="0">
                <a:latin typeface="Symbol" charset="2"/>
                <a:cs typeface="Symbol" charset="2"/>
              </a:rPr>
              <a:t>G</a:t>
            </a:r>
            <a:r>
              <a:rPr lang="en-US" sz="1600" baseline="-25000" dirty="0"/>
              <a:t>H</a:t>
            </a:r>
            <a:r>
              <a:rPr lang="en-US" sz="1600" dirty="0"/>
              <a:t>    </a:t>
            </a:r>
            <a:r>
              <a:rPr lang="en-US" sz="1600" dirty="0">
                <a:solidFill>
                  <a:srgbClr val="589958"/>
                </a:solidFill>
              </a:rPr>
              <a:t>→ measure </a:t>
            </a:r>
            <a:r>
              <a:rPr lang="en-US" sz="1600" dirty="0" err="1">
                <a:solidFill>
                  <a:srgbClr val="589958"/>
                </a:solidFill>
              </a:rPr>
              <a:t>g</a:t>
            </a:r>
            <a:r>
              <a:rPr lang="en-US" sz="1600" baseline="-25000" dirty="0" err="1">
                <a:solidFill>
                  <a:srgbClr val="589958"/>
                </a:solidFill>
              </a:rPr>
              <a:t>HXX</a:t>
            </a:r>
            <a:r>
              <a:rPr lang="en-US" sz="1600" dirty="0">
                <a:solidFill>
                  <a:srgbClr val="589958"/>
                </a:solidFill>
              </a:rPr>
              <a:t>  to a few per-mil / per-cent</a:t>
            </a:r>
          </a:p>
          <a:p>
            <a:pPr lvl="1"/>
            <a:r>
              <a:rPr lang="en-US" sz="1600" dirty="0"/>
              <a:t>Empty recoil = </a:t>
            </a:r>
            <a:r>
              <a:rPr lang="en-US" sz="1600" dirty="0">
                <a:solidFill>
                  <a:srgbClr val="589958"/>
                </a:solidFill>
              </a:rPr>
              <a:t>invisible Higgs width</a:t>
            </a:r>
            <a:r>
              <a:rPr lang="en-US" sz="1600" dirty="0"/>
              <a:t>;     Funny recoil = </a:t>
            </a:r>
            <a:r>
              <a:rPr lang="en-US" sz="1600" dirty="0">
                <a:solidFill>
                  <a:srgbClr val="589958"/>
                </a:solidFill>
              </a:rPr>
              <a:t>exotic Higgs decays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Note: The HL-LHC is a great Higgs factory (10</a:t>
            </a:r>
            <a:r>
              <a:rPr lang="en-US" sz="1800" baseline="30000" dirty="0"/>
              <a:t>9</a:t>
            </a:r>
            <a:r>
              <a:rPr lang="en-US" sz="1800" dirty="0"/>
              <a:t> Higgs produced) but </a:t>
            </a:r>
            <a:r>
              <a:rPr lang="is-IS" sz="1800" dirty="0"/>
              <a:t>…</a:t>
            </a:r>
            <a:r>
              <a:rPr lang="en-US" sz="1800" dirty="0"/>
              <a:t> </a:t>
            </a:r>
          </a:p>
          <a:p>
            <a:pPr lvl="1"/>
            <a:r>
              <a:rPr lang="en-US" sz="1800" dirty="0" err="1">
                <a:latin typeface="Symbol" charset="2"/>
                <a:cs typeface="Symbol" charset="2"/>
              </a:rPr>
              <a:t>s</a:t>
            </a:r>
            <a:r>
              <a:rPr lang="en-US" sz="1800" baseline="-25000" dirty="0" err="1"/>
              <a:t>i→f</a:t>
            </a:r>
            <a:r>
              <a:rPr lang="en-US" sz="1800" baseline="-25000" dirty="0"/>
              <a:t> </a:t>
            </a:r>
            <a:r>
              <a:rPr lang="en-US" sz="1800" baseline="30000" dirty="0"/>
              <a:t>(observed)  </a:t>
            </a:r>
            <a:r>
              <a:rPr lang="en-US" sz="1800" dirty="0"/>
              <a:t>∝  </a:t>
            </a:r>
            <a:r>
              <a:rPr lang="en-US" sz="1800" dirty="0" err="1">
                <a:latin typeface="Symbol" charset="2"/>
                <a:cs typeface="Symbol" charset="2"/>
              </a:rPr>
              <a:t>s</a:t>
            </a:r>
            <a:r>
              <a:rPr lang="en-US" sz="1800" baseline="-25000" dirty="0" err="1"/>
              <a:t>prod</a:t>
            </a:r>
            <a:r>
              <a:rPr lang="en-US" sz="1800" dirty="0"/>
              <a:t> (</a:t>
            </a:r>
            <a:r>
              <a:rPr lang="en-US" sz="1800" dirty="0" err="1"/>
              <a:t>g</a:t>
            </a:r>
            <a:r>
              <a:rPr lang="en-US" sz="1800" baseline="-25000" dirty="0" err="1"/>
              <a:t>Hi</a:t>
            </a:r>
            <a:r>
              <a:rPr lang="en-US" sz="1800" dirty="0"/>
              <a:t>)</a:t>
            </a:r>
            <a:r>
              <a:rPr lang="en-US" sz="1800" baseline="30000" dirty="0"/>
              <a:t>2</a:t>
            </a:r>
            <a:r>
              <a:rPr lang="en-US" sz="1800" dirty="0"/>
              <a:t> (</a:t>
            </a:r>
            <a:r>
              <a:rPr lang="en-US" sz="1800" dirty="0" err="1"/>
              <a:t>g</a:t>
            </a:r>
            <a:r>
              <a:rPr lang="en-US" sz="1800" baseline="-25000" dirty="0" err="1"/>
              <a:t>Hf</a:t>
            </a:r>
            <a:r>
              <a:rPr lang="en-US" sz="1800" dirty="0"/>
              <a:t>)</a:t>
            </a:r>
            <a:r>
              <a:rPr lang="en-US" sz="1800" baseline="30000" dirty="0"/>
              <a:t>2</a:t>
            </a:r>
            <a:r>
              <a:rPr lang="en-US" sz="1800" dirty="0"/>
              <a:t> / </a:t>
            </a:r>
            <a:r>
              <a:rPr lang="en-US" sz="1800" dirty="0">
                <a:latin typeface="Symbol" charset="2"/>
                <a:cs typeface="Symbol" charset="2"/>
              </a:rPr>
              <a:t>G</a:t>
            </a:r>
            <a:r>
              <a:rPr lang="en-US" sz="1800" baseline="-25000" dirty="0"/>
              <a:t>H</a:t>
            </a:r>
          </a:p>
          <a:p>
            <a:pPr lvl="2"/>
            <a:r>
              <a:rPr lang="en-US" sz="1600" dirty="0"/>
              <a:t>Difficult to extract the </a:t>
            </a:r>
            <a:r>
              <a:rPr lang="en-US" sz="1600" dirty="0" smtClean="0"/>
              <a:t>couplings from cross sections (observable): </a:t>
            </a:r>
            <a:r>
              <a:rPr lang="en-US" sz="1600" dirty="0" err="1">
                <a:latin typeface="Symbol" charset="2"/>
                <a:cs typeface="Symbol" charset="2"/>
              </a:rPr>
              <a:t>s</a:t>
            </a:r>
            <a:r>
              <a:rPr lang="en-US" sz="1600" baseline="-25000" dirty="0" err="1"/>
              <a:t>prod</a:t>
            </a:r>
            <a:r>
              <a:rPr lang="en-US" sz="1600" dirty="0"/>
              <a:t> is uncertain and </a:t>
            </a:r>
            <a:r>
              <a:rPr lang="en-US" sz="1600" dirty="0">
                <a:latin typeface="Symbol" charset="2"/>
                <a:cs typeface="Symbol" charset="2"/>
              </a:rPr>
              <a:t>G</a:t>
            </a:r>
            <a:r>
              <a:rPr lang="en-US" sz="1600" baseline="-25000" dirty="0"/>
              <a:t>H</a:t>
            </a:r>
            <a:r>
              <a:rPr lang="en-US" sz="1600" dirty="0"/>
              <a:t> is largely unknown</a:t>
            </a:r>
          </a:p>
          <a:p>
            <a:pPr lvl="3"/>
            <a:r>
              <a:rPr lang="en-US" sz="1400" dirty="0"/>
              <a:t> </a:t>
            </a:r>
            <a:r>
              <a:rPr lang="en-US" sz="1600" dirty="0"/>
              <a:t>Must do physics with ratios or with additional assumptions. </a:t>
            </a:r>
          </a:p>
          <a:p>
            <a:pPr lvl="1"/>
            <a:endParaRPr lang="en-US" sz="1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M. Koratzinos</a:t>
            </a:r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1" y="1371600"/>
            <a:ext cx="2383303" cy="14478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pic>
        <p:nvPicPr>
          <p:cNvPr id="8" name="Picture 7" descr="Screen Shot 2015-03-21 at 17.36.5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363" y="1371601"/>
            <a:ext cx="2278027" cy="22098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10" name="TextBox 9"/>
          <p:cNvSpPr txBox="1"/>
          <p:nvPr/>
        </p:nvSpPr>
        <p:spPr>
          <a:xfrm>
            <a:off x="4729764" y="3310930"/>
            <a:ext cx="2677592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009900"/>
                </a:solidFill>
              </a:rPr>
              <a:t>e</a:t>
            </a:r>
            <a:r>
              <a:rPr lang="en-US" sz="1400" b="1" baseline="30000" dirty="0" err="1">
                <a:solidFill>
                  <a:srgbClr val="009900"/>
                </a:solidFill>
                <a:latin typeface="Symbol" charset="2"/>
                <a:cs typeface="Symbol" charset="2"/>
              </a:rPr>
              <a:t>+</a:t>
            </a:r>
            <a:r>
              <a:rPr lang="en-US" sz="1400" b="1" dirty="0" err="1">
                <a:solidFill>
                  <a:srgbClr val="009900"/>
                </a:solidFill>
              </a:rPr>
              <a:t>e</a:t>
            </a:r>
            <a:r>
              <a:rPr lang="en-US" sz="1400" b="1" baseline="30000" dirty="0">
                <a:solidFill>
                  <a:srgbClr val="009900"/>
                </a:solidFill>
                <a:latin typeface="Symbol" charset="2"/>
                <a:cs typeface="Symbol" charset="2"/>
              </a:rPr>
              <a:t>-</a:t>
            </a:r>
            <a:r>
              <a:rPr lang="en-US" sz="1400" b="1" dirty="0">
                <a:solidFill>
                  <a:srgbClr val="009900"/>
                </a:solidFill>
              </a:rPr>
              <a:t>→ </a:t>
            </a:r>
            <a:r>
              <a:rPr lang="en-US" sz="1400" b="1" dirty="0" smtClean="0">
                <a:solidFill>
                  <a:srgbClr val="009900"/>
                </a:solidFill>
              </a:rPr>
              <a:t>HZ</a:t>
            </a:r>
            <a:r>
              <a:rPr lang="en-US" sz="1400" b="1" dirty="0">
                <a:solidFill>
                  <a:srgbClr val="009900"/>
                </a:solidFill>
              </a:rPr>
              <a:t>; Z </a:t>
            </a:r>
            <a:r>
              <a:rPr lang="en-US" sz="1400" b="1" dirty="0" smtClean="0">
                <a:solidFill>
                  <a:srgbClr val="009900"/>
                </a:solidFill>
              </a:rPr>
              <a:t>→</a:t>
            </a:r>
            <a:r>
              <a:rPr lang="el-GR" sz="1400" b="1" dirty="0" err="1" smtClean="0">
                <a:solidFill>
                  <a:srgbClr val="009900"/>
                </a:solidFill>
              </a:rPr>
              <a:t>μμ</a:t>
            </a:r>
            <a:r>
              <a:rPr lang="en-US" sz="1400" b="1" dirty="0" smtClean="0">
                <a:solidFill>
                  <a:srgbClr val="009900"/>
                </a:solidFill>
              </a:rPr>
              <a:t>; H</a:t>
            </a:r>
            <a:r>
              <a:rPr lang="en-US" sz="1400" b="1" dirty="0">
                <a:solidFill>
                  <a:srgbClr val="009900"/>
                </a:solidFill>
              </a:rPr>
              <a:t> </a:t>
            </a:r>
            <a:r>
              <a:rPr lang="en-US" sz="1400" b="1" dirty="0" smtClean="0">
                <a:solidFill>
                  <a:srgbClr val="009900"/>
                </a:solidFill>
              </a:rPr>
              <a:t>→ hadrons</a:t>
            </a:r>
            <a:endParaRPr lang="en-US" sz="1400" b="1" baseline="30000" dirty="0">
              <a:solidFill>
                <a:srgbClr val="009900"/>
              </a:solidFill>
              <a:latin typeface="Symbol" charset="2"/>
              <a:cs typeface="Symbol" charset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34478" y="2514600"/>
            <a:ext cx="4283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sz="2000" baseline="30000" dirty="0">
                <a:solidFill>
                  <a:srgbClr val="FF0000"/>
                </a:solidFill>
                <a:latin typeface="Symbol" charset="2"/>
                <a:cs typeface="Symbol" charset="2"/>
              </a:rPr>
              <a:t>+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67678" y="1371600"/>
            <a:ext cx="4283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sz="2000" baseline="30000" dirty="0">
                <a:solidFill>
                  <a:srgbClr val="FF0000"/>
                </a:solidFill>
                <a:latin typeface="Symbol" charset="2"/>
                <a:cs typeface="Symbol" charset="2"/>
              </a:rPr>
              <a:t>-</a:t>
            </a: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/>
          </p:nvPr>
        </p:nvGraphicFramePr>
        <p:xfrm>
          <a:off x="1732554" y="3048000"/>
          <a:ext cx="2687047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2" name="Equation" r:id="rId6" imgW="1701800" imgH="241300" progId="Equation.3">
                  <p:embed/>
                </p:oleObj>
              </mc:Choice>
              <mc:Fallback>
                <p:oleObj name="Equation" r:id="rId6" imgW="1701800" imgH="241300" progId="Equation.3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32554" y="3048000"/>
                        <a:ext cx="2687047" cy="381000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0701289" y="1320106"/>
            <a:ext cx="1279536" cy="160043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Mass recoiling against a muon pair (determined from energy-momentum conservation)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4850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animBg="1"/>
      <p:bldP spid="11" grpId="0"/>
      <p:bldP spid="12" grpId="0"/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642" y="1217090"/>
            <a:ext cx="6436575" cy="38056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498" y="0"/>
            <a:ext cx="10972800" cy="71324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Result of the “kappa” fit on Higgs couplings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526" y="653679"/>
            <a:ext cx="11448744" cy="815379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Same fit applied to all Higgs factories for an unbiased comparison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Koratzinos</a:t>
            </a:r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3575779" y="1178936"/>
            <a:ext cx="871871" cy="3843771"/>
          </a:xfrm>
          <a:prstGeom prst="rect">
            <a:avLst/>
          </a:prstGeom>
          <a:noFill/>
          <a:ln w="76200" cap="flat" cmpd="sng" algn="ctr">
            <a:solidFill>
              <a:srgbClr val="FFC000">
                <a:alpha val="50196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GB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7517219" y="1217091"/>
            <a:ext cx="1351998" cy="3805616"/>
          </a:xfrm>
          <a:prstGeom prst="rect">
            <a:avLst/>
          </a:prstGeom>
          <a:noFill/>
          <a:ln w="76200" cap="flat" cmpd="sng" algn="ctr">
            <a:solidFill>
              <a:srgbClr val="00B0F0">
                <a:alpha val="50196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6127" y="5060861"/>
            <a:ext cx="8823547" cy="1200329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The FCC-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ee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improves precision of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HL-LHC by large factors (copious modes)</a:t>
            </a:r>
          </a:p>
          <a:p>
            <a:pPr marL="742950" lvl="3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 need for additional assumptions – best on the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baseline="30000" dirty="0" err="1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collider market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It is important to have two energy points (240 and 365 GeV)</a:t>
            </a:r>
          </a:p>
          <a:p>
            <a:pPr marL="742950" lvl="3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Combination better by a factor 2 (4) than 240 (365) GeV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alone in relevant couplings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9105888" y="1513325"/>
                <a:ext cx="2814761" cy="3139321"/>
              </a:xfrm>
              <a:prstGeom prst="rect">
                <a:avLst/>
              </a:prstGeom>
              <a:solidFill>
                <a:srgbClr val="CCFFCC"/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68% CL (exotic: 95% CL)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Model-independent fit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HL-LHC: </a:t>
                </a:r>
                <a:r>
                  <a:rPr lang="en-US" dirty="0" smtClean="0"/>
                  <a:t>our </a:t>
                </a:r>
                <a:r>
                  <a:rPr lang="en-US" dirty="0" smtClean="0"/>
                  <a:t>‘best guess’ fit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CEPC and FCC: Results </a:t>
                </a:r>
                <a:r>
                  <a:rPr lang="en-US" dirty="0" smtClean="0"/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 smtClean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𝐻𝑊𝑊</m:t>
                        </m:r>
                      </m:sub>
                    </m:sSub>
                  </m:oMath>
                </a14:m>
                <a:r>
                  <a:rPr lang="en-GB" dirty="0" smtClean="0"/>
                  <a:t> are significantly improved by adding the WW fusion process at 365GeV. This </a:t>
                </a:r>
                <a:r>
                  <a:rPr lang="en-GB" dirty="0"/>
                  <a:t>in turn improves all coupling </a:t>
                </a:r>
                <a:r>
                  <a:rPr lang="en-GB" dirty="0" smtClean="0"/>
                  <a:t>estimates</a:t>
                </a:r>
                <a:endParaRPr lang="en-GB" dirty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5888" y="1513325"/>
                <a:ext cx="2814761" cy="3139321"/>
              </a:xfrm>
              <a:prstGeom prst="rect">
                <a:avLst/>
              </a:prstGeom>
              <a:blipFill>
                <a:blip r:embed="rId3"/>
                <a:stretch>
                  <a:fillRect l="-1518" t="-971" r="-2603" b="-21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3811518" y="2498404"/>
            <a:ext cx="481603" cy="1910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3790252" y="4360615"/>
            <a:ext cx="481603" cy="1910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420526" y="1307805"/>
            <a:ext cx="184420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Numbers shown with / without combination with HL-LHC.</a:t>
            </a:r>
          </a:p>
          <a:p>
            <a:r>
              <a:rPr lang="en-GB" dirty="0" smtClean="0"/>
              <a:t>FCC numbers for two IPs except second row of triple Higgs coupling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369954" y="4080338"/>
            <a:ext cx="667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(4 IPs)</a:t>
            </a:r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37124" y="4702865"/>
            <a:ext cx="2732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hlinkClick r:id="rId4"/>
              </a:rPr>
              <a:t>https://</a:t>
            </a:r>
            <a:r>
              <a:rPr lang="en-GB" sz="1400" b="1" dirty="0" smtClean="0">
                <a:hlinkClick r:id="rId4"/>
              </a:rPr>
              <a:t>arxiv.org/abs/1912.11871</a:t>
            </a:r>
            <a:r>
              <a:rPr lang="en-GB" sz="1400" b="1" dirty="0" smtClean="0"/>
              <a:t> </a:t>
            </a:r>
            <a:endParaRPr lang="en-GB" sz="1400" dirty="0"/>
          </a:p>
        </p:txBody>
      </p:sp>
      <p:sp>
        <p:nvSpPr>
          <p:cNvPr id="18" name="Rectangle 17"/>
          <p:cNvSpPr/>
          <p:nvPr/>
        </p:nvSpPr>
        <p:spPr>
          <a:xfrm>
            <a:off x="6622675" y="3519855"/>
            <a:ext cx="358399" cy="20497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65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2" grpId="0" animBg="1"/>
      <p:bldP spid="13" grpId="0" animBg="1"/>
      <p:bldP spid="1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FCC at the top threshold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Koratzinos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23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827879" y="998924"/>
            <a:ext cx="2274474" cy="2554545"/>
          </a:xfrm>
          <a:prstGeom prst="rect">
            <a:avLst/>
          </a:prstGeom>
          <a:solidFill>
            <a:srgbClr val="FF99CC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Measurement of the top quark mass </a:t>
            </a:r>
            <a:r>
              <a:rPr lang="en-US" sz="1600" dirty="0"/>
              <a:t>is a major goal of the FCC-</a:t>
            </a:r>
            <a:r>
              <a:rPr lang="en-US" sz="1600" dirty="0" err="1"/>
              <a:t>ee</a:t>
            </a:r>
            <a:r>
              <a:rPr lang="en-US" sz="1600" dirty="0"/>
              <a:t> physics </a:t>
            </a:r>
            <a:r>
              <a:rPr lang="en-US" sz="1600" dirty="0" err="1"/>
              <a:t>programme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An </a:t>
            </a:r>
            <a:r>
              <a:rPr lang="en-US" sz="1600" b="1" dirty="0"/>
              <a:t>energy scan </a:t>
            </a:r>
            <a:r>
              <a:rPr lang="en-US" sz="1600" dirty="0"/>
              <a:t>around the top pair production threshold provides the highest accuracy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821933"/>
          </a:xfrm>
        </p:spPr>
        <p:txBody>
          <a:bodyPr/>
          <a:lstStyle/>
          <a:p>
            <a:r>
              <a:rPr lang="en-US" dirty="0" smtClean="0"/>
              <a:t>Physics goals at the top threshold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153" y="4759118"/>
            <a:ext cx="11810360" cy="1597233"/>
          </a:xfrm>
          <a:solidFill>
            <a:srgbClr val="99FFCC"/>
          </a:solidFill>
        </p:spPr>
        <p:txBody>
          <a:bodyPr>
            <a:normAutofit/>
          </a:bodyPr>
          <a:lstStyle/>
          <a:p>
            <a:r>
              <a:rPr lang="en-US" sz="1400" dirty="0" smtClean="0"/>
              <a:t>The </a:t>
            </a:r>
            <a:r>
              <a:rPr lang="en-US" sz="1400" dirty="0" err="1" smtClean="0"/>
              <a:t>tt</a:t>
            </a:r>
            <a:r>
              <a:rPr lang="en-US" sz="1400" dirty="0" smtClean="0"/>
              <a:t> production cross-section shape depends strongly on </a:t>
            </a:r>
            <a:r>
              <a:rPr lang="en-US" sz="1400" b="1" dirty="0" err="1" smtClean="0"/>
              <a:t>m</a:t>
            </a:r>
            <a:r>
              <a:rPr lang="en-US" sz="1400" b="1" baseline="-25000" dirty="0" err="1" smtClean="0"/>
              <a:t>top</a:t>
            </a:r>
            <a:r>
              <a:rPr lang="en-US" sz="1400" dirty="0" smtClean="0"/>
              <a:t> but also on </a:t>
            </a:r>
            <a:r>
              <a:rPr lang="el-GR" sz="1400" b="1" dirty="0" smtClean="0"/>
              <a:t>Γ</a:t>
            </a:r>
            <a:r>
              <a:rPr lang="en-US" sz="1400" b="1" baseline="-25000" dirty="0" smtClean="0"/>
              <a:t>top</a:t>
            </a:r>
            <a:r>
              <a:rPr lang="en-US" sz="1400" dirty="0" smtClean="0"/>
              <a:t>, </a:t>
            </a:r>
            <a:r>
              <a:rPr lang="el-GR" sz="1400" b="1" dirty="0" smtClean="0"/>
              <a:t>α</a:t>
            </a:r>
            <a:r>
              <a:rPr lang="en-US" sz="1400" b="1" baseline="-25000" dirty="0" smtClean="0"/>
              <a:t>s</a:t>
            </a:r>
            <a:r>
              <a:rPr lang="en-US" sz="1400" dirty="0" smtClean="0"/>
              <a:t> and the top Yukawa coupling </a:t>
            </a:r>
            <a:r>
              <a:rPr lang="en-US" sz="1400" b="1" dirty="0" err="1" smtClean="0"/>
              <a:t>y</a:t>
            </a:r>
            <a:r>
              <a:rPr lang="en-US" sz="1400" b="1" baseline="-25000" dirty="0" err="1" smtClean="0"/>
              <a:t>top</a:t>
            </a:r>
            <a:endParaRPr lang="en-US" sz="1400" b="1" dirty="0"/>
          </a:p>
          <a:p>
            <a:r>
              <a:rPr lang="en-US" sz="1400" dirty="0" smtClean="0"/>
              <a:t>The resulting statistical uncertainty on </a:t>
            </a:r>
            <a:r>
              <a:rPr lang="en-US" sz="1400" dirty="0" err="1"/>
              <a:t>m</a:t>
            </a:r>
            <a:r>
              <a:rPr lang="en-US" sz="1400" baseline="-25000" dirty="0" err="1"/>
              <a:t>top</a:t>
            </a:r>
            <a:r>
              <a:rPr lang="en-US" sz="1400" dirty="0"/>
              <a:t> </a:t>
            </a:r>
            <a:r>
              <a:rPr lang="en-US" sz="1400" dirty="0" smtClean="0"/>
              <a:t>(</a:t>
            </a:r>
            <a:r>
              <a:rPr lang="el-GR" sz="1400" dirty="0" smtClean="0"/>
              <a:t>Γ</a:t>
            </a:r>
            <a:r>
              <a:rPr lang="en-US" sz="1400" baseline="-25000" dirty="0" smtClean="0"/>
              <a:t>top</a:t>
            </a:r>
            <a:r>
              <a:rPr lang="en-US" sz="1400" dirty="0" smtClean="0"/>
              <a:t>) is 17 MeV (45 MeV)</a:t>
            </a:r>
          </a:p>
          <a:p>
            <a:r>
              <a:rPr lang="en-US" sz="1400" dirty="0" smtClean="0"/>
              <a:t>The systematic error due to the knowledge of the  E</a:t>
            </a:r>
            <a:r>
              <a:rPr lang="en-US" sz="1400" baseline="-25000" dirty="0" smtClean="0"/>
              <a:t>CM</a:t>
            </a:r>
            <a:r>
              <a:rPr lang="en-US" sz="1400" dirty="0" smtClean="0"/>
              <a:t> energy (10 MeV) is 3 MeV </a:t>
            </a:r>
          </a:p>
          <a:p>
            <a:r>
              <a:rPr lang="en-US" sz="1400" dirty="0" smtClean="0"/>
              <a:t>The systematic error due to the uncertainty in </a:t>
            </a:r>
            <a:r>
              <a:rPr lang="el-GR" sz="1400" dirty="0"/>
              <a:t>α</a:t>
            </a:r>
            <a:r>
              <a:rPr lang="en-US" sz="1400" baseline="-25000" dirty="0"/>
              <a:t>s</a:t>
            </a:r>
            <a:r>
              <a:rPr lang="en-US" sz="1400" dirty="0"/>
              <a:t> </a:t>
            </a:r>
            <a:r>
              <a:rPr lang="en-US" sz="1400" dirty="0" smtClean="0"/>
              <a:t> (measured at low energies to 2×10</a:t>
            </a:r>
            <a:r>
              <a:rPr lang="en-US" sz="1400" baseline="30000" dirty="0" smtClean="0"/>
              <a:t>4</a:t>
            </a:r>
            <a:r>
              <a:rPr lang="en-US" sz="1400" dirty="0" smtClean="0"/>
              <a:t> ) is 5MeV</a:t>
            </a:r>
          </a:p>
          <a:p>
            <a:r>
              <a:rPr lang="en-GB" sz="1400" dirty="0"/>
              <a:t>The current </a:t>
            </a:r>
            <a:r>
              <a:rPr lang="en-GB" sz="1400" dirty="0" smtClean="0"/>
              <a:t>status of </a:t>
            </a:r>
            <a:r>
              <a:rPr lang="en-GB" sz="1400" dirty="0"/>
              <a:t>the theory uncertainty from </a:t>
            </a:r>
            <a:r>
              <a:rPr lang="en-GB" sz="1400" dirty="0" smtClean="0"/>
              <a:t>NNNLO </a:t>
            </a:r>
            <a:r>
              <a:rPr lang="en-GB" sz="1400" dirty="0"/>
              <a:t>calculations is of </a:t>
            </a:r>
            <a:r>
              <a:rPr lang="en-GB" sz="1400" dirty="0" smtClean="0"/>
              <a:t>O(40 MeV) </a:t>
            </a:r>
            <a:r>
              <a:rPr lang="en-GB" sz="1400" dirty="0"/>
              <a:t>for the mass and </a:t>
            </a:r>
            <a:r>
              <a:rPr lang="en-GB" sz="1400" dirty="0" smtClean="0"/>
              <a:t>the width. This is the dominant systematic error</a:t>
            </a:r>
          </a:p>
          <a:p>
            <a:r>
              <a:rPr lang="en-GB" sz="1400" dirty="0"/>
              <a:t>The top Yukawa coupling could be extracted indirectly with a 10% uncertainty</a:t>
            </a:r>
            <a:endParaRPr lang="en-US" sz="1400" dirty="0" smtClean="0"/>
          </a:p>
          <a:p>
            <a:endParaRPr lang="en-GB" sz="1400" baseline="-25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Koratzinos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21933"/>
            <a:ext cx="4651117" cy="39371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2396" y="849653"/>
            <a:ext cx="4506267" cy="38520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3196856" y="2091070"/>
            <a:ext cx="0" cy="77263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349256" y="2842438"/>
            <a:ext cx="3544" cy="152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161419" y="2183222"/>
            <a:ext cx="3850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>
                <a:solidFill>
                  <a:srgbClr val="00B050"/>
                </a:solidFill>
              </a:rPr>
              <a:t>ISR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35083" y="2753828"/>
            <a:ext cx="11493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err="1" smtClean="0">
                <a:solidFill>
                  <a:srgbClr val="FF0000"/>
                </a:solidFill>
              </a:rPr>
              <a:t>Beamstrahlung</a:t>
            </a:r>
            <a:endParaRPr lang="en-GB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36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FCC for electroweak precision observables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Koratzinos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03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FCC-</a:t>
            </a:r>
            <a:r>
              <a:rPr lang="en-US" dirty="0" err="1" smtClean="0"/>
              <a:t>ee</a:t>
            </a:r>
            <a:r>
              <a:rPr lang="en-US" dirty="0" smtClean="0"/>
              <a:t> for EW precision observables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The low energy runs of FCC-</a:t>
            </a:r>
            <a:r>
              <a:rPr lang="en-US" dirty="0" err="1" smtClean="0"/>
              <a:t>ee</a:t>
            </a:r>
            <a:r>
              <a:rPr lang="en-US" dirty="0" smtClean="0"/>
              <a:t> (around the Z peak and WW threshold) give </a:t>
            </a:r>
            <a:r>
              <a:rPr lang="en-US" b="1" dirty="0" smtClean="0"/>
              <a:t>immense statistics</a:t>
            </a:r>
          </a:p>
          <a:p>
            <a:r>
              <a:rPr lang="en-US" dirty="0" smtClean="0"/>
              <a:t>This, coupled to </a:t>
            </a:r>
            <a:r>
              <a:rPr lang="en-US" b="1" dirty="0" smtClean="0">
                <a:solidFill>
                  <a:srgbClr val="0070C0"/>
                </a:solidFill>
              </a:rPr>
              <a:t>excellent E</a:t>
            </a:r>
            <a:r>
              <a:rPr lang="en-US" b="1" baseline="-25000" dirty="0" smtClean="0">
                <a:solidFill>
                  <a:srgbClr val="0070C0"/>
                </a:solidFill>
              </a:rPr>
              <a:t>CM</a:t>
            </a:r>
            <a:r>
              <a:rPr lang="en-US" b="1" dirty="0" smtClean="0">
                <a:solidFill>
                  <a:srgbClr val="0070C0"/>
                </a:solidFill>
              </a:rPr>
              <a:t> knowledge</a:t>
            </a:r>
            <a:r>
              <a:rPr lang="en-US" dirty="0" smtClean="0"/>
              <a:t>, </a:t>
            </a:r>
            <a:r>
              <a:rPr lang="en-US" b="1" dirty="0" smtClean="0">
                <a:solidFill>
                  <a:srgbClr val="00B050"/>
                </a:solidFill>
              </a:rPr>
              <a:t>excellent energy spread measurements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smtClean="0"/>
              <a:t>and </a:t>
            </a:r>
            <a:r>
              <a:rPr lang="en-US" b="1" dirty="0" smtClean="0">
                <a:solidFill>
                  <a:srgbClr val="FF0000"/>
                </a:solidFill>
              </a:rPr>
              <a:t>very good  luminosity determination </a:t>
            </a:r>
            <a:r>
              <a:rPr lang="en-US" dirty="0" smtClean="0"/>
              <a:t>give unprecedented accuracy on EW precision observables. </a:t>
            </a:r>
          </a:p>
          <a:p>
            <a:r>
              <a:rPr lang="en-US" b="1" dirty="0" smtClean="0"/>
              <a:t>Z run: </a:t>
            </a:r>
            <a:r>
              <a:rPr lang="en-US" dirty="0" smtClean="0"/>
              <a:t>statistics at the peak 91.2GeV, plus a scan at 87.7 and 93.9 (slightly different than LEP energies, dictated by the </a:t>
            </a:r>
            <a:r>
              <a:rPr lang="en-US" dirty="0" err="1" smtClean="0"/>
              <a:t>alpha_QED</a:t>
            </a:r>
            <a:r>
              <a:rPr lang="en-US" dirty="0" smtClean="0"/>
              <a:t> measurement)</a:t>
            </a:r>
          </a:p>
          <a:p>
            <a:r>
              <a:rPr lang="en-US" b="1" dirty="0" smtClean="0"/>
              <a:t>WW run: </a:t>
            </a:r>
            <a:r>
              <a:rPr lang="en-US" dirty="0" smtClean="0"/>
              <a:t>157.3 and 162.6 GeV, 12 ab-1</a:t>
            </a:r>
          </a:p>
          <a:p>
            <a:r>
              <a:rPr lang="en-US" b="1" dirty="0" err="1" smtClean="0"/>
              <a:t>tt</a:t>
            </a:r>
            <a:r>
              <a:rPr lang="en-US" b="1" dirty="0" smtClean="0"/>
              <a:t> run: </a:t>
            </a:r>
            <a:r>
              <a:rPr lang="en-US" dirty="0" smtClean="0"/>
              <a:t>top threshold scan, 340 to 350 GeV, ~10 points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Koratzinos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64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6703"/>
            <a:ext cx="10972800" cy="7840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Selected EW observables, experimental precision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01790" y="1344846"/>
            <a:ext cx="980610" cy="4878032"/>
          </a:xfrm>
        </p:spPr>
        <p:txBody>
          <a:bodyPr/>
          <a:lstStyle/>
          <a:p>
            <a:pPr marL="0" indent="0">
              <a:buNone/>
            </a:pP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19272177"/>
                  </p:ext>
                </p:extLst>
              </p:nvPr>
            </p:nvGraphicFramePr>
            <p:xfrm>
              <a:off x="1862553" y="4465423"/>
              <a:ext cx="8569962" cy="1493520"/>
            </p:xfrm>
            <a:graphic>
              <a:graphicData uri="http://schemas.openxmlformats.org/drawingml/2006/table">
                <a:tbl>
                  <a:tblPr firstRow="1" bandRow="1">
                    <a:tableStyleId>{72833802-FEF1-4C79-8D5D-14CF1EAF98D9}</a:tableStyleId>
                  </a:tblPr>
                  <a:tblGrid>
                    <a:gridCol w="16764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447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6002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1430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2192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483362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</a:tblGrid>
                  <a:tr h="25167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 smtClean="0"/>
                            <a:t>Observable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1" dirty="0" smtClean="0"/>
                            <a:t>Measurement</a:t>
                          </a:r>
                          <a:endParaRPr lang="en-US" sz="1200" b="1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1" dirty="0" smtClean="0"/>
                            <a:t>Current precision</a:t>
                          </a:r>
                          <a:endParaRPr lang="en-US" sz="1200" b="1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 smtClean="0"/>
                            <a:t>TLEP stat.</a:t>
                          </a:r>
                          <a:endParaRPr lang="en-US" sz="1200" b="1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 smtClean="0"/>
                            <a:t>Possible syst.</a:t>
                          </a:r>
                          <a:endParaRPr lang="en-US" sz="12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 smtClean="0"/>
                            <a:t>Challenge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796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 err="1" smtClean="0"/>
                            <a:t>m</a:t>
                          </a:r>
                          <a:r>
                            <a:rPr lang="en-US" sz="1200" b="1" baseline="-25000" dirty="0" err="1" smtClean="0"/>
                            <a:t>top</a:t>
                          </a:r>
                          <a:r>
                            <a:rPr lang="en-US" sz="1200" b="1" dirty="0" smtClean="0"/>
                            <a:t> (MeV)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 smtClean="0"/>
                            <a:t>Top Threshold</a:t>
                          </a:r>
                          <a:r>
                            <a:rPr lang="en-US" sz="1200" b="1" baseline="0" dirty="0" smtClean="0"/>
                            <a:t> scan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 smtClean="0"/>
                            <a:t>173340 </a:t>
                          </a:r>
                          <a:r>
                            <a:rPr lang="en-US" sz="1400" b="1" dirty="0" smtClean="0"/>
                            <a:t>± 760 ± 500</a:t>
                          </a:r>
                          <a:endParaRPr lang="en-US" sz="1400" b="1" dirty="0">
                            <a:solidFill>
                              <a:srgbClr val="0099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 smtClean="0"/>
                            <a:t>17</a:t>
                          </a:r>
                          <a:endParaRPr lang="en-US" sz="1400" b="1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 smtClean="0"/>
                            <a:t>&lt; 40</a:t>
                          </a:r>
                          <a:endParaRPr lang="en-US" sz="14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 smtClean="0"/>
                            <a:t>QCD corr.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796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200" b="1" baseline="0" dirty="0" smtClean="0"/>
                            <a:t>Γ</a:t>
                          </a:r>
                          <a:r>
                            <a:rPr lang="en-US" sz="1200" b="1" baseline="-25000" dirty="0" smtClean="0"/>
                            <a:t>top</a:t>
                          </a:r>
                          <a:r>
                            <a:rPr lang="en-US" sz="1200" b="1" baseline="0" dirty="0" smtClean="0"/>
                            <a:t> (MeV)</a:t>
                          </a:r>
                          <a:endParaRPr lang="en-US" sz="1200" b="1" baseline="-25000" dirty="0">
                            <a:solidFill>
                              <a:schemeClr val="tx1"/>
                            </a:solidFill>
                            <a:latin typeface="Symbol" charset="2"/>
                            <a:cs typeface="Symbol" charset="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 smtClean="0"/>
                            <a:t>Top Threshold scan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baseline="0" dirty="0" smtClean="0"/>
                            <a:t>?</a:t>
                          </a:r>
                          <a:endParaRPr lang="en-US" sz="1200" b="1" baseline="0" dirty="0">
                            <a:solidFill>
                              <a:srgbClr val="0099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 smtClean="0"/>
                            <a:t>45</a:t>
                          </a:r>
                          <a:endParaRPr lang="en-US" sz="1400" b="1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 smtClean="0"/>
                            <a:t>&lt; 40</a:t>
                          </a:r>
                          <a:endParaRPr lang="en-US" sz="14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1" dirty="0" smtClean="0"/>
                            <a:t>QCD corr.</a:t>
                          </a:r>
                          <a:endParaRPr lang="en-US" sz="1200" b="1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7963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lang="en-US" sz="1200" b="1" i="1" baseline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200" b="1" i="1" baseline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nor/>
                                          </m:rPr>
                                          <a:rPr lang="el-GR" sz="1200" b="1" dirty="0" smtClean="0"/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a:rPr lang="en-US" sz="1200" b="1" i="1" baseline="0" smtClean="0">
                                            <a:latin typeface="Cambria Math" panose="02040503050406030204" pitchFamily="18" charset="0"/>
                                          </a:rPr>
                                          <m:t>𝒕𝒐𝒑</m:t>
                                        </m:r>
                                      </m:sub>
                                    </m:sSub>
                                  </m:num>
                                  <m:den>
                                    <m:sSubSup>
                                      <m:sSubSupPr>
                                        <m:ctrlPr>
                                          <a:rPr lang="en-US" sz="1200" b="1" i="1" baseline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nor/>
                                          </m:rPr>
                                          <a:rPr lang="el-GR" sz="1200" b="1" dirty="0" smtClean="0"/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a:rPr lang="en-US" sz="1200" b="1" i="1" baseline="0" smtClean="0">
                                            <a:latin typeface="Cambria Math" panose="02040503050406030204" pitchFamily="18" charset="0"/>
                                          </a:rPr>
                                          <m:t>𝒕𝒐𝒑</m:t>
                                        </m:r>
                                      </m:sub>
                                      <m:sup>
                                        <m:r>
                                          <a:rPr lang="en-US" sz="1200" b="1" i="1" baseline="0" smtClean="0">
                                            <a:latin typeface="Cambria Math" panose="02040503050406030204" pitchFamily="18" charset="0"/>
                                          </a:rPr>
                                          <m:t>𝑺𝑴</m:t>
                                        </m:r>
                                      </m:sup>
                                    </m:sSubSup>
                                  </m:den>
                                </m:f>
                              </m:oMath>
                            </m:oMathPara>
                          </a14:m>
                          <a:endParaRPr lang="en-US" sz="1200" b="1" baseline="-25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baseline="0" dirty="0" smtClean="0"/>
                            <a:t>Top Threshold scan</a:t>
                          </a:r>
                          <a:endParaRPr lang="en-US" sz="1200" b="1" baseline="-25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baseline="0" dirty="0" smtClean="0"/>
                            <a:t>1.3 </a:t>
                          </a:r>
                          <a:r>
                            <a:rPr lang="en-US" sz="1400" b="1" dirty="0" smtClean="0"/>
                            <a:t>± 0.3</a:t>
                          </a:r>
                          <a:endParaRPr lang="en-US" sz="1400" b="1" dirty="0">
                            <a:solidFill>
                              <a:srgbClr val="0099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 smtClean="0"/>
                            <a:t>0.08</a:t>
                          </a:r>
                          <a:endParaRPr lang="en-US" sz="1400" b="1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baseline="0" dirty="0" smtClean="0"/>
                            <a:t>&lt; 0.05</a:t>
                          </a:r>
                          <a:endParaRPr lang="en-US" sz="14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 smtClean="0"/>
                            <a:t>QCD corr.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2796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baseline="0" dirty="0" err="1" smtClean="0"/>
                            <a:t>ttZ</a:t>
                          </a:r>
                          <a:r>
                            <a:rPr lang="en-US" sz="1200" b="1" baseline="0" dirty="0" smtClean="0"/>
                            <a:t> couplings</a:t>
                          </a:r>
                          <a:endParaRPr lang="en-US" sz="1200" b="1" baseline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baseline="0" dirty="0" smtClean="0"/>
                            <a:t>√s = 365 </a:t>
                          </a:r>
                          <a:r>
                            <a:rPr lang="en-US" sz="1200" b="1" baseline="0" dirty="0" err="1" smtClean="0"/>
                            <a:t>GeV</a:t>
                          </a:r>
                          <a:endParaRPr lang="en-US" sz="1200" b="1" baseline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baseline="0" dirty="0" smtClean="0"/>
                            <a:t> </a:t>
                          </a:r>
                          <a:r>
                            <a:rPr lang="en-US" sz="1400" b="1" dirty="0" smtClean="0"/>
                            <a:t>± 30%</a:t>
                          </a:r>
                          <a:endParaRPr lang="en-US" sz="1400" b="1" dirty="0">
                            <a:solidFill>
                              <a:srgbClr val="0099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 smtClean="0"/>
                            <a:t>0.5</a:t>
                          </a:r>
                          <a:r>
                            <a:rPr lang="en-US" sz="1400" b="1" baseline="0" dirty="0" smtClean="0"/>
                            <a:t> – 1.5</a:t>
                          </a:r>
                          <a:r>
                            <a:rPr lang="en-US" sz="1400" b="1" dirty="0" smtClean="0"/>
                            <a:t>%</a:t>
                          </a:r>
                          <a:endParaRPr lang="en-US" sz="1400" b="1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 smtClean="0"/>
                            <a:t>&lt; 2%</a:t>
                          </a:r>
                          <a:endParaRPr lang="en-US" sz="14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 smtClean="0"/>
                            <a:t>QCD </a:t>
                          </a:r>
                          <a:r>
                            <a:rPr lang="en-US" sz="1200" b="1" dirty="0" err="1" smtClean="0"/>
                            <a:t>corr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19272177"/>
                  </p:ext>
                </p:extLst>
              </p:nvPr>
            </p:nvGraphicFramePr>
            <p:xfrm>
              <a:off x="1862553" y="4465423"/>
              <a:ext cx="8569962" cy="1493520"/>
            </p:xfrm>
            <a:graphic>
              <a:graphicData uri="http://schemas.openxmlformats.org/drawingml/2006/table">
                <a:tbl>
                  <a:tblPr firstRow="1" bandRow="1">
                    <a:tableStyleId>{72833802-FEF1-4C79-8D5D-14CF1EAF98D9}</a:tableStyleId>
                  </a:tblPr>
                  <a:tblGrid>
                    <a:gridCol w="16764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447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6002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1430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2192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483362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 smtClean="0"/>
                            <a:t>Observable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1" dirty="0" smtClean="0"/>
                            <a:t>Measurement</a:t>
                          </a:r>
                          <a:endParaRPr lang="en-US" sz="1200" b="1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1" dirty="0" smtClean="0"/>
                            <a:t>Current precision</a:t>
                          </a:r>
                          <a:endParaRPr lang="en-US" sz="1200" b="1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 smtClean="0"/>
                            <a:t>TLEP stat.</a:t>
                          </a:r>
                          <a:endParaRPr lang="en-US" sz="1200" b="1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 smtClean="0"/>
                            <a:t>Possible syst.</a:t>
                          </a:r>
                          <a:endParaRPr lang="en-US" sz="12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 smtClean="0"/>
                            <a:t>Challenge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 err="1" smtClean="0"/>
                            <a:t>m</a:t>
                          </a:r>
                          <a:r>
                            <a:rPr lang="en-US" sz="1200" b="1" baseline="-25000" dirty="0" err="1" smtClean="0"/>
                            <a:t>top</a:t>
                          </a:r>
                          <a:r>
                            <a:rPr lang="en-US" sz="1200" b="1" dirty="0" smtClean="0"/>
                            <a:t> (MeV)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 smtClean="0"/>
                            <a:t>Top Threshold</a:t>
                          </a:r>
                          <a:r>
                            <a:rPr lang="en-US" sz="1200" b="1" baseline="0" dirty="0" smtClean="0"/>
                            <a:t> scan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 smtClean="0"/>
                            <a:t>173340 </a:t>
                          </a:r>
                          <a:r>
                            <a:rPr lang="en-US" sz="1400" b="1" dirty="0" smtClean="0"/>
                            <a:t>± 760 ± 500</a:t>
                          </a:r>
                          <a:endParaRPr lang="en-US" sz="1400" b="1" dirty="0">
                            <a:solidFill>
                              <a:srgbClr val="0099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 smtClean="0"/>
                            <a:t>17</a:t>
                          </a:r>
                          <a:endParaRPr lang="en-US" sz="1400" b="1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 smtClean="0"/>
                            <a:t>&lt; 40</a:t>
                          </a:r>
                          <a:endParaRPr lang="en-US" sz="14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 smtClean="0"/>
                            <a:t>QCD corr.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200" b="1" baseline="0" dirty="0" smtClean="0"/>
                            <a:t>Γ</a:t>
                          </a:r>
                          <a:r>
                            <a:rPr lang="en-US" sz="1200" b="1" baseline="-25000" dirty="0" smtClean="0"/>
                            <a:t>top</a:t>
                          </a:r>
                          <a:r>
                            <a:rPr lang="en-US" sz="1200" b="1" baseline="0" dirty="0" smtClean="0"/>
                            <a:t> (MeV)</a:t>
                          </a:r>
                          <a:endParaRPr lang="en-US" sz="1200" b="1" baseline="-25000" dirty="0">
                            <a:solidFill>
                              <a:schemeClr val="tx1"/>
                            </a:solidFill>
                            <a:latin typeface="Symbol" charset="2"/>
                            <a:cs typeface="Symbol" charset="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 smtClean="0"/>
                            <a:t>Top Threshold scan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baseline="0" dirty="0" smtClean="0"/>
                            <a:t>?</a:t>
                          </a:r>
                          <a:endParaRPr lang="en-US" sz="1200" b="1" baseline="0" dirty="0">
                            <a:solidFill>
                              <a:srgbClr val="0099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 smtClean="0"/>
                            <a:t>45</a:t>
                          </a:r>
                          <a:endParaRPr lang="en-US" sz="1400" b="1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 smtClean="0"/>
                            <a:t>&lt; 40</a:t>
                          </a:r>
                          <a:endParaRPr lang="en-US" sz="14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1" dirty="0" smtClean="0"/>
                            <a:t>QCD corr.</a:t>
                          </a:r>
                          <a:endParaRPr lang="en-US" sz="1200" b="1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64" t="-294000" r="-412000" b="-12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baseline="0" dirty="0" smtClean="0"/>
                            <a:t>Top Threshold scan</a:t>
                          </a:r>
                          <a:endParaRPr lang="en-US" sz="1200" b="1" baseline="-25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baseline="0" dirty="0" smtClean="0"/>
                            <a:t>1.3 </a:t>
                          </a:r>
                          <a:r>
                            <a:rPr lang="en-US" sz="1400" b="1" dirty="0" smtClean="0"/>
                            <a:t>± 0.3</a:t>
                          </a:r>
                          <a:endParaRPr lang="en-US" sz="1400" b="1" dirty="0">
                            <a:solidFill>
                              <a:srgbClr val="0099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 smtClean="0"/>
                            <a:t>0.08</a:t>
                          </a:r>
                          <a:endParaRPr lang="en-US" sz="1400" b="1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baseline="0" dirty="0" smtClean="0"/>
                            <a:t>&lt; 0.05</a:t>
                          </a:r>
                          <a:endParaRPr lang="en-US" sz="14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 smtClean="0"/>
                            <a:t>QCD corr.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baseline="0" dirty="0" err="1" smtClean="0"/>
                            <a:t>ttZ</a:t>
                          </a:r>
                          <a:r>
                            <a:rPr lang="en-US" sz="1200" b="1" baseline="0" dirty="0" smtClean="0"/>
                            <a:t> couplings</a:t>
                          </a:r>
                          <a:endParaRPr lang="en-US" sz="1200" b="1" baseline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baseline="0" dirty="0" smtClean="0"/>
                            <a:t>√s = 365 </a:t>
                          </a:r>
                          <a:r>
                            <a:rPr lang="en-US" sz="1200" b="1" baseline="0" dirty="0" err="1" smtClean="0"/>
                            <a:t>GeV</a:t>
                          </a:r>
                          <a:endParaRPr lang="en-US" sz="1200" b="1" baseline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baseline="0" dirty="0" smtClean="0"/>
                            <a:t> </a:t>
                          </a:r>
                          <a:r>
                            <a:rPr lang="en-US" sz="1400" b="1" dirty="0" smtClean="0"/>
                            <a:t>± 30%</a:t>
                          </a:r>
                          <a:endParaRPr lang="en-US" sz="1400" b="1" dirty="0">
                            <a:solidFill>
                              <a:srgbClr val="0099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 smtClean="0"/>
                            <a:t>0.5</a:t>
                          </a:r>
                          <a:r>
                            <a:rPr lang="en-US" sz="1400" b="1" baseline="0" dirty="0" smtClean="0"/>
                            <a:t> – 1.5</a:t>
                          </a:r>
                          <a:r>
                            <a:rPr lang="en-US" sz="1400" b="1" dirty="0" smtClean="0"/>
                            <a:t>%</a:t>
                          </a:r>
                          <a:endParaRPr lang="en-US" sz="1400" b="1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 smtClean="0"/>
                            <a:t>&lt; 2%</a:t>
                          </a:r>
                          <a:endParaRPr lang="en-US" sz="14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 smtClean="0"/>
                            <a:t>QCD </a:t>
                          </a:r>
                          <a:r>
                            <a:rPr lang="en-US" sz="1200" b="1" dirty="0" err="1" smtClean="0"/>
                            <a:t>corr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8478097"/>
              </p:ext>
            </p:extLst>
          </p:nvPr>
        </p:nvGraphicFramePr>
        <p:xfrm>
          <a:off x="1862553" y="3236725"/>
          <a:ext cx="8569962" cy="149352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833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5014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Observable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Measurement</a:t>
                      </a:r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Current precision</a:t>
                      </a:r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TLEP stat.</a:t>
                      </a:r>
                      <a:endParaRPr lang="en-US" sz="12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Possible syst.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Challenge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939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m</a:t>
                      </a:r>
                      <a:r>
                        <a:rPr lang="en-US" sz="1200" b="1" baseline="-25000" dirty="0" smtClean="0"/>
                        <a:t>w</a:t>
                      </a:r>
                      <a:r>
                        <a:rPr lang="en-US" sz="1200" b="1" dirty="0" smtClean="0"/>
                        <a:t> (MeV)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WW Threshold</a:t>
                      </a:r>
                      <a:r>
                        <a:rPr lang="en-US" sz="1200" b="1" baseline="0" dirty="0" smtClean="0"/>
                        <a:t> scan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80385 </a:t>
                      </a:r>
                      <a:r>
                        <a:rPr lang="en-US" sz="1400" b="1" dirty="0" smtClean="0"/>
                        <a:t>± 15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0.6</a:t>
                      </a:r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0.3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baseline="0" dirty="0" smtClean="0"/>
                        <a:t>Beam energy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939">
                <a:tc>
                  <a:txBody>
                    <a:bodyPr/>
                    <a:lstStyle/>
                    <a:p>
                      <a:pPr algn="ctr"/>
                      <a:r>
                        <a:rPr lang="el-GR" sz="1200" b="1" dirty="0" smtClean="0"/>
                        <a:t>Γ</a:t>
                      </a:r>
                      <a:r>
                        <a:rPr lang="en-US" sz="1200" b="1" baseline="-25000" dirty="0" smtClean="0"/>
                        <a:t>W</a:t>
                      </a:r>
                      <a:r>
                        <a:rPr lang="en-US" sz="1200" b="1" dirty="0" smtClean="0"/>
                        <a:t> (MeV)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WW Threshold</a:t>
                      </a:r>
                      <a:r>
                        <a:rPr lang="en-US" sz="1200" b="1" baseline="0" dirty="0" smtClean="0"/>
                        <a:t> scan</a:t>
                      </a:r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2085 </a:t>
                      </a:r>
                      <a:r>
                        <a:rPr lang="en-US" sz="1400" b="1" dirty="0" smtClean="0"/>
                        <a:t>± 42</a:t>
                      </a:r>
                      <a:endParaRPr lang="en-US" sz="1400" b="1" dirty="0" smtClean="0">
                        <a:solidFill>
                          <a:srgbClr val="0099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1.5</a:t>
                      </a:r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0.3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Beam</a:t>
                      </a:r>
                      <a:r>
                        <a:rPr lang="en-US" sz="1200" b="1" baseline="0" dirty="0" smtClean="0"/>
                        <a:t> energy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9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N</a:t>
                      </a:r>
                      <a:r>
                        <a:rPr lang="el-GR" sz="1200" b="1" baseline="-25000" dirty="0" smtClean="0"/>
                        <a:t>ν</a:t>
                      </a:r>
                      <a:r>
                        <a:rPr lang="en-US" sz="1200" b="1" baseline="-25000" dirty="0" smtClean="0"/>
                        <a:t> </a:t>
                      </a:r>
                      <a:r>
                        <a:rPr lang="en-US" sz="1200" b="1" baseline="0" dirty="0" smtClean="0"/>
                        <a:t>(×10</a:t>
                      </a:r>
                      <a:r>
                        <a:rPr lang="en-US" sz="1200" b="1" baseline="30000" dirty="0" smtClean="0"/>
                        <a:t>3</a:t>
                      </a:r>
                      <a:r>
                        <a:rPr lang="en-US" sz="1200" b="1" baseline="0" dirty="0" smtClean="0"/>
                        <a:t>)</a:t>
                      </a:r>
                      <a:endParaRPr lang="en-US" sz="1200" b="1" baseline="-25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baseline="0" dirty="0" err="1" smtClean="0"/>
                        <a:t>e</a:t>
                      </a:r>
                      <a:r>
                        <a:rPr lang="en-US" sz="1200" b="1" baseline="30000" dirty="0" err="1" smtClean="0"/>
                        <a:t>+</a:t>
                      </a:r>
                      <a:r>
                        <a:rPr lang="en-US" sz="1200" b="1" baseline="0" dirty="0" err="1" smtClean="0"/>
                        <a:t>e</a:t>
                      </a:r>
                      <a:r>
                        <a:rPr lang="en-US" sz="1200" b="1" baseline="30000" dirty="0" smtClean="0"/>
                        <a:t>-</a:t>
                      </a:r>
                      <a:r>
                        <a:rPr lang="en-US" sz="1200" b="1" dirty="0" smtClean="0"/>
                        <a:t>→ </a:t>
                      </a:r>
                      <a:r>
                        <a:rPr lang="en-US" sz="1200" b="1" dirty="0" err="1" smtClean="0"/>
                        <a:t>gZ</a:t>
                      </a:r>
                      <a:r>
                        <a:rPr lang="en-US" sz="1200" b="1" dirty="0" smtClean="0"/>
                        <a:t>, Z→ </a:t>
                      </a:r>
                      <a:r>
                        <a:rPr lang="en-US" sz="1200" b="1" dirty="0" err="1" smtClean="0"/>
                        <a:t>nn</a:t>
                      </a:r>
                      <a:r>
                        <a:rPr lang="en-US" sz="1200" b="1" dirty="0" smtClean="0"/>
                        <a:t>, </a:t>
                      </a:r>
                      <a:r>
                        <a:rPr lang="en-US" sz="1200" b="1" dirty="0" err="1" smtClean="0"/>
                        <a:t>ll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2920 </a:t>
                      </a:r>
                      <a:r>
                        <a:rPr lang="en-US" sz="1400" b="1" baseline="0" dirty="0" smtClean="0"/>
                        <a:t>± 50</a:t>
                      </a:r>
                      <a:endParaRPr lang="en-US" sz="1400" b="1" baseline="0" dirty="0" smtClean="0">
                        <a:solidFill>
                          <a:srgbClr val="0099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0.8</a:t>
                      </a:r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small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?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9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 b="1" dirty="0" smtClean="0"/>
                        <a:t>α</a:t>
                      </a:r>
                      <a:r>
                        <a:rPr lang="en-US" sz="1200" b="1" baseline="-25000" dirty="0" smtClean="0"/>
                        <a:t>s</a:t>
                      </a:r>
                      <a:r>
                        <a:rPr lang="en-US" sz="1200" b="1" baseline="0" dirty="0" smtClean="0"/>
                        <a:t>(</a:t>
                      </a:r>
                      <a:r>
                        <a:rPr lang="en-US" sz="1200" b="1" baseline="0" dirty="0" err="1" smtClean="0"/>
                        <a:t>m</a:t>
                      </a:r>
                      <a:r>
                        <a:rPr lang="en-US" sz="1200" b="1" baseline="-25000" dirty="0" err="1" smtClean="0"/>
                        <a:t>W</a:t>
                      </a:r>
                      <a:r>
                        <a:rPr lang="en-US" sz="1200" b="1" baseline="0" dirty="0" smtClean="0"/>
                        <a:t>) (×10</a:t>
                      </a:r>
                      <a:r>
                        <a:rPr lang="en-US" sz="1200" b="1" baseline="30000" dirty="0" smtClean="0"/>
                        <a:t>4</a:t>
                      </a:r>
                      <a:r>
                        <a:rPr lang="en-US" sz="1200" b="1" baseline="0" dirty="0" smtClean="0"/>
                        <a:t>)</a:t>
                      </a:r>
                      <a:endParaRPr lang="en-US" sz="1200" b="1" baseline="-25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baseline="0" dirty="0" err="1" smtClean="0"/>
                        <a:t>B</a:t>
                      </a:r>
                      <a:r>
                        <a:rPr lang="en-US" sz="1300" b="1" baseline="-25000" dirty="0" err="1" smtClean="0"/>
                        <a:t>l</a:t>
                      </a:r>
                      <a:r>
                        <a:rPr lang="en-US" sz="1300" b="1" baseline="0" dirty="0" smtClean="0"/>
                        <a:t> = (</a:t>
                      </a:r>
                      <a:r>
                        <a:rPr lang="en-US" sz="1300" b="1" baseline="0" dirty="0" err="1" smtClean="0"/>
                        <a:t>G</a:t>
                      </a:r>
                      <a:r>
                        <a:rPr lang="en-US" sz="1300" b="1" baseline="-25000" dirty="0" err="1" smtClean="0"/>
                        <a:t>had</a:t>
                      </a:r>
                      <a:r>
                        <a:rPr lang="en-US" sz="1300" b="1" baseline="0" dirty="0" smtClean="0"/>
                        <a:t>/</a:t>
                      </a:r>
                      <a:r>
                        <a:rPr lang="en-US" sz="1300" b="1" baseline="0" dirty="0" err="1" smtClean="0"/>
                        <a:t>G</a:t>
                      </a:r>
                      <a:r>
                        <a:rPr lang="en-US" sz="1300" b="1" baseline="-25000" dirty="0" err="1" smtClean="0"/>
                        <a:t>lep</a:t>
                      </a:r>
                      <a:r>
                        <a:rPr lang="en-US" sz="1300" b="1" baseline="0" dirty="0" smtClean="0"/>
                        <a:t>)</a:t>
                      </a:r>
                      <a:r>
                        <a:rPr lang="en-US" sz="1300" b="1" baseline="-25000" dirty="0" smtClean="0"/>
                        <a:t>W</a:t>
                      </a:r>
                      <a:endParaRPr lang="en-US" sz="1300" b="1" baseline="-25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 smtClean="0"/>
                        <a:t>1170 </a:t>
                      </a:r>
                      <a:r>
                        <a:rPr lang="en-US" sz="1400" b="1" baseline="0" dirty="0" smtClean="0"/>
                        <a:t>± 420</a:t>
                      </a:r>
                      <a:endParaRPr lang="en-US" sz="1400" b="1" baseline="0" dirty="0" smtClean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</a:t>
                      </a:r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 smtClean="0"/>
                        <a:t>small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CKM</a:t>
                      </a:r>
                      <a:r>
                        <a:rPr lang="en-US" sz="1200" b="1" baseline="0" dirty="0" smtClean="0"/>
                        <a:t> Matrix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8719261"/>
              </p:ext>
            </p:extLst>
          </p:nvPr>
        </p:nvGraphicFramePr>
        <p:xfrm>
          <a:off x="1862554" y="777491"/>
          <a:ext cx="8569961" cy="271272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8336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36003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Observable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Measurement</a:t>
                      </a:r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Current precision</a:t>
                      </a:r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FCC-</a:t>
                      </a:r>
                      <a:r>
                        <a:rPr lang="en-US" sz="1200" b="1" dirty="0" err="1" smtClean="0"/>
                        <a:t>ee</a:t>
                      </a:r>
                      <a:r>
                        <a:rPr lang="en-US" sz="1200" b="1" dirty="0" smtClean="0"/>
                        <a:t> stat.</a:t>
                      </a:r>
                      <a:endParaRPr lang="en-US" sz="12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FCC-</a:t>
                      </a:r>
                      <a:r>
                        <a:rPr lang="en-US" sz="1200" b="1" dirty="0" err="1" smtClean="0"/>
                        <a:t>ee</a:t>
                      </a:r>
                      <a:r>
                        <a:rPr lang="en-US" sz="1200" b="1" baseline="0" dirty="0" smtClean="0"/>
                        <a:t> </a:t>
                      </a:r>
                      <a:r>
                        <a:rPr lang="en-US" sz="1200" b="1" dirty="0" smtClean="0"/>
                        <a:t>syst.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Dominant</a:t>
                      </a:r>
                      <a:r>
                        <a:rPr lang="en-US" sz="1200" b="1" baseline="0" dirty="0" smtClean="0"/>
                        <a:t> e</a:t>
                      </a:r>
                      <a:r>
                        <a:rPr lang="en-US" sz="1200" b="1" dirty="0" smtClean="0"/>
                        <a:t>xp</a:t>
                      </a:r>
                      <a:r>
                        <a:rPr lang="en-US" sz="1200" b="1" baseline="0" dirty="0" smtClean="0"/>
                        <a:t>. error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8497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 smtClean="0"/>
                        <a:t>m</a:t>
                      </a:r>
                      <a:r>
                        <a:rPr lang="en-US" sz="1200" b="1" baseline="-25000" dirty="0" err="1" smtClean="0"/>
                        <a:t>Z</a:t>
                      </a:r>
                      <a:r>
                        <a:rPr lang="en-US" sz="1200" b="1" dirty="0" smtClean="0"/>
                        <a:t> (</a:t>
                      </a:r>
                      <a:r>
                        <a:rPr lang="en-US" sz="1200" b="1" dirty="0" err="1" smtClean="0"/>
                        <a:t>keV</a:t>
                      </a:r>
                      <a:r>
                        <a:rPr lang="en-US" sz="1200" b="1" dirty="0" smtClean="0"/>
                        <a:t>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Z </a:t>
                      </a:r>
                      <a:r>
                        <a:rPr lang="en-US" sz="1200" b="1" dirty="0" err="1" smtClean="0"/>
                        <a:t>Lineshape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91187500 </a:t>
                      </a:r>
                      <a:r>
                        <a:rPr lang="en-US" sz="1400" b="1" dirty="0" smtClean="0"/>
                        <a:t>± 2100</a:t>
                      </a:r>
                      <a:endParaRPr lang="en-US" sz="12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5</a:t>
                      </a:r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&lt; 100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baseline="0" dirty="0" smtClean="0"/>
                        <a:t>Beam energy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8497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G</a:t>
                      </a:r>
                      <a:r>
                        <a:rPr lang="en-US" sz="1200" b="1" baseline="-25000" dirty="0" smtClean="0"/>
                        <a:t>Z</a:t>
                      </a:r>
                      <a:r>
                        <a:rPr lang="en-US" sz="1200" b="1" dirty="0" smtClean="0"/>
                        <a:t> (MeV)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Z </a:t>
                      </a:r>
                      <a:r>
                        <a:rPr lang="en-US" sz="1200" b="1" dirty="0" err="1" smtClean="0"/>
                        <a:t>Lineshape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2495200 </a:t>
                      </a:r>
                      <a:r>
                        <a:rPr lang="en-US" sz="1400" b="1" dirty="0" smtClean="0"/>
                        <a:t>± 2300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8</a:t>
                      </a:r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&lt; 100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 smtClean="0"/>
                        <a:t>Beam energy</a:t>
                      </a:r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8497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 smtClean="0"/>
                        <a:t>R</a:t>
                      </a:r>
                      <a:r>
                        <a:rPr lang="en-US" sz="1200" b="1" baseline="-25000" dirty="0" err="1" smtClean="0"/>
                        <a:t>l</a:t>
                      </a:r>
                      <a:r>
                        <a:rPr lang="en-US" sz="1200" b="1" baseline="0" dirty="0" smtClean="0"/>
                        <a:t> (×10</a:t>
                      </a:r>
                      <a:r>
                        <a:rPr lang="en-US" sz="1200" b="1" baseline="30000" dirty="0" smtClean="0"/>
                        <a:t>3</a:t>
                      </a:r>
                      <a:r>
                        <a:rPr lang="en-US" sz="1200" b="1" baseline="0" dirty="0" smtClean="0"/>
                        <a:t>)</a:t>
                      </a:r>
                      <a:endParaRPr lang="en-US" sz="1200" b="1" baseline="-25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Z Peak  </a:t>
                      </a:r>
                      <a:r>
                        <a:rPr lang="en-US" sz="1200" b="1" baseline="0" dirty="0" smtClean="0"/>
                        <a:t>(</a:t>
                      </a:r>
                      <a:r>
                        <a:rPr lang="en-US" sz="1200" b="1" baseline="0" dirty="0" err="1" smtClean="0"/>
                        <a:t>G</a:t>
                      </a:r>
                      <a:r>
                        <a:rPr lang="en-US" sz="1200" b="1" baseline="-25000" dirty="0" err="1" smtClean="0"/>
                        <a:t>had</a:t>
                      </a:r>
                      <a:r>
                        <a:rPr lang="en-US" sz="1200" b="1" baseline="0" dirty="0" smtClean="0"/>
                        <a:t>/</a:t>
                      </a:r>
                      <a:r>
                        <a:rPr lang="en-US" sz="1200" b="1" baseline="0" dirty="0" err="1" smtClean="0"/>
                        <a:t>G</a:t>
                      </a:r>
                      <a:r>
                        <a:rPr lang="en-US" sz="1200" b="1" baseline="-25000" dirty="0" err="1" smtClean="0"/>
                        <a:t>lep</a:t>
                      </a:r>
                      <a:r>
                        <a:rPr lang="en-US" sz="1200" b="1" baseline="0" dirty="0" smtClean="0"/>
                        <a:t>)</a:t>
                      </a:r>
                      <a:endParaRPr lang="en-US" sz="1200" b="1" baseline="-25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20767 </a:t>
                      </a:r>
                      <a:r>
                        <a:rPr lang="en-US" sz="1400" b="1" dirty="0" smtClean="0"/>
                        <a:t>± 25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0.06</a:t>
                      </a:r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0.2</a:t>
                      </a:r>
                      <a:r>
                        <a:rPr lang="en-US" sz="1400" b="1" baseline="0" dirty="0" smtClean="0"/>
                        <a:t> – 1 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Detector</a:t>
                      </a:r>
                      <a:r>
                        <a:rPr lang="en-US" sz="1200" b="1" baseline="0" dirty="0" smtClean="0"/>
                        <a:t> acceptance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849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err="1" smtClean="0"/>
                        <a:t>R</a:t>
                      </a:r>
                      <a:r>
                        <a:rPr lang="en-US" sz="1200" b="1" baseline="-25000" dirty="0" err="1" smtClean="0"/>
                        <a:t>b</a:t>
                      </a:r>
                      <a:r>
                        <a:rPr lang="en-US" sz="1200" b="1" baseline="-25000" dirty="0" smtClean="0"/>
                        <a:t> </a:t>
                      </a:r>
                      <a:r>
                        <a:rPr lang="en-US" sz="1200" b="1" baseline="0" dirty="0" smtClean="0"/>
                        <a:t>(×10</a:t>
                      </a:r>
                      <a:r>
                        <a:rPr lang="en-US" sz="1200" b="1" baseline="30000" dirty="0" smtClean="0"/>
                        <a:t>6</a:t>
                      </a:r>
                      <a:r>
                        <a:rPr lang="en-US" sz="1200" b="1" baseline="0" dirty="0" smtClean="0"/>
                        <a:t>)</a:t>
                      </a:r>
                      <a:endParaRPr lang="en-US" sz="1200" b="1" baseline="-25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Z Peak </a:t>
                      </a:r>
                      <a:r>
                        <a:rPr lang="en-US" sz="1200" b="1" baseline="0" dirty="0" smtClean="0"/>
                        <a:t>(</a:t>
                      </a:r>
                      <a:r>
                        <a:rPr lang="en-US" sz="1200" b="1" baseline="0" dirty="0" err="1" smtClean="0"/>
                        <a:t>G</a:t>
                      </a:r>
                      <a:r>
                        <a:rPr lang="en-US" sz="1200" b="1" baseline="-25000" dirty="0" err="1" smtClean="0"/>
                        <a:t>bb</a:t>
                      </a:r>
                      <a:r>
                        <a:rPr lang="en-US" sz="1200" b="1" baseline="0" dirty="0" smtClean="0"/>
                        <a:t>/</a:t>
                      </a:r>
                      <a:r>
                        <a:rPr lang="en-US" sz="1200" b="1" baseline="0" dirty="0" err="1" smtClean="0"/>
                        <a:t>G</a:t>
                      </a:r>
                      <a:r>
                        <a:rPr lang="en-US" sz="1200" b="1" baseline="-25000" dirty="0" err="1" smtClean="0"/>
                        <a:t>had</a:t>
                      </a:r>
                      <a:r>
                        <a:rPr lang="en-US" sz="1200" b="1" baseline="0" dirty="0" smtClean="0"/>
                        <a:t>)</a:t>
                      </a:r>
                      <a:endParaRPr lang="en-US" sz="1200" b="1" baseline="-25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216290 </a:t>
                      </a:r>
                      <a:r>
                        <a:rPr lang="en-US" sz="1400" b="1" dirty="0" smtClean="0"/>
                        <a:t>± 660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0.3</a:t>
                      </a:r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&lt;</a:t>
                      </a:r>
                      <a:r>
                        <a:rPr lang="en-US" sz="1400" b="1" baseline="0" dirty="0" smtClean="0"/>
                        <a:t> 60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g → bb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849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N</a:t>
                      </a:r>
                      <a:r>
                        <a:rPr lang="el-GR" sz="1200" b="1" baseline="-25000" dirty="0" smtClean="0"/>
                        <a:t>ν</a:t>
                      </a:r>
                      <a:r>
                        <a:rPr lang="en-US" sz="1200" b="1" baseline="-25000" dirty="0" smtClean="0"/>
                        <a:t> </a:t>
                      </a:r>
                      <a:r>
                        <a:rPr lang="en-US" sz="1200" b="1" baseline="0" dirty="0" smtClean="0"/>
                        <a:t>(×10</a:t>
                      </a:r>
                      <a:r>
                        <a:rPr lang="en-US" sz="1200" b="1" baseline="30000" dirty="0" smtClean="0"/>
                        <a:t>3</a:t>
                      </a:r>
                      <a:r>
                        <a:rPr lang="en-US" sz="1200" b="1" baseline="0" dirty="0" smtClean="0"/>
                        <a:t>)</a:t>
                      </a:r>
                      <a:endParaRPr lang="en-US" sz="1200" b="1" baseline="-25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Z Peak (s</a:t>
                      </a:r>
                      <a:r>
                        <a:rPr lang="en-US" sz="1200" b="1" baseline="-25000" dirty="0" smtClean="0"/>
                        <a:t>had</a:t>
                      </a:r>
                      <a:r>
                        <a:rPr lang="en-US" sz="1200" b="1" dirty="0" smtClean="0"/>
                        <a:t>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2984 </a:t>
                      </a:r>
                      <a:r>
                        <a:rPr lang="en-US" sz="1400" b="1" baseline="0" dirty="0" smtClean="0"/>
                        <a:t>± 8</a:t>
                      </a:r>
                      <a:endParaRPr lang="en-US" sz="1400" b="1" baseline="0" dirty="0">
                        <a:solidFill>
                          <a:srgbClr val="0099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0.005</a:t>
                      </a:r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 smtClean="0"/>
                        <a:t>1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 smtClean="0"/>
                        <a:t>Lumi</a:t>
                      </a:r>
                      <a:r>
                        <a:rPr lang="en-US" sz="1200" b="1" baseline="0" dirty="0" smtClean="0"/>
                        <a:t> measurement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849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 smtClean="0"/>
                        <a:t>sin</a:t>
                      </a:r>
                      <a:r>
                        <a:rPr lang="en-US" sz="1200" b="1" baseline="30000" dirty="0" smtClean="0"/>
                        <a:t>2</a:t>
                      </a:r>
                      <a:r>
                        <a:rPr lang="el-GR" sz="1200" b="1" baseline="0" dirty="0" smtClean="0"/>
                        <a:t>θ</a:t>
                      </a:r>
                      <a:r>
                        <a:rPr lang="en-US" sz="1200" b="1" baseline="-25000" dirty="0" err="1" smtClean="0"/>
                        <a:t>W</a:t>
                      </a:r>
                      <a:r>
                        <a:rPr lang="en-US" sz="1200" b="1" baseline="30000" dirty="0" err="1" smtClean="0"/>
                        <a:t>eff</a:t>
                      </a:r>
                      <a:r>
                        <a:rPr lang="en-US" sz="1200" b="1" baseline="30000" dirty="0" smtClean="0"/>
                        <a:t> </a:t>
                      </a:r>
                      <a:r>
                        <a:rPr lang="en-US" sz="1200" b="1" baseline="0" dirty="0" smtClean="0"/>
                        <a:t>(×10</a:t>
                      </a:r>
                      <a:r>
                        <a:rPr lang="en-US" sz="1200" b="1" baseline="30000" dirty="0" smtClean="0"/>
                        <a:t>6</a:t>
                      </a:r>
                      <a:r>
                        <a:rPr lang="en-US" sz="1200" b="1" baseline="0" dirty="0" smtClean="0"/>
                        <a:t>)</a:t>
                      </a:r>
                      <a:endParaRPr lang="en-US" sz="1200" b="1" baseline="-25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baseline="0" dirty="0" err="1" smtClean="0"/>
                        <a:t>A</a:t>
                      </a:r>
                      <a:r>
                        <a:rPr lang="en-US" sz="1200" b="1" baseline="-25000" dirty="0" err="1" smtClean="0"/>
                        <a:t>FB</a:t>
                      </a:r>
                      <a:r>
                        <a:rPr lang="en-US" sz="1200" b="1" baseline="30000" dirty="0" err="1" smtClean="0"/>
                        <a:t>mm</a:t>
                      </a:r>
                      <a:r>
                        <a:rPr lang="en-US" sz="1200" b="1" baseline="0" dirty="0" smtClean="0"/>
                        <a:t> (peak)</a:t>
                      </a:r>
                      <a:endParaRPr lang="en-US" sz="12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 smtClean="0"/>
                        <a:t>231480 </a:t>
                      </a:r>
                      <a:r>
                        <a:rPr lang="en-US" sz="1400" b="1" baseline="0" dirty="0" smtClean="0"/>
                        <a:t>± 160</a:t>
                      </a:r>
                      <a:endParaRPr lang="en-US" sz="1400" b="1" baseline="0" dirty="0" smtClean="0">
                        <a:solidFill>
                          <a:srgbClr val="0099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 smtClean="0"/>
                        <a:t>3</a:t>
                      </a:r>
                      <a:endParaRPr lang="en-US" sz="1400" b="1" baseline="0" dirty="0">
                        <a:solidFill>
                          <a:srgbClr val="0000C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 smtClean="0"/>
                        <a:t>2 – 5</a:t>
                      </a:r>
                      <a:endParaRPr lang="en-US" sz="1400" b="1" baseline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baseline="0" dirty="0" smtClean="0"/>
                        <a:t>Beam energy</a:t>
                      </a:r>
                      <a:endParaRPr lang="en-US" sz="12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849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1/</a:t>
                      </a:r>
                      <a:r>
                        <a:rPr lang="el-GR" sz="1200" b="1" dirty="0" smtClean="0"/>
                        <a:t>α</a:t>
                      </a:r>
                      <a:r>
                        <a:rPr lang="en-US" sz="1200" b="1" baseline="-25000" dirty="0" smtClean="0"/>
                        <a:t>QED</a:t>
                      </a:r>
                      <a:r>
                        <a:rPr lang="en-US" sz="1200" b="1" baseline="0" dirty="0" smtClean="0"/>
                        <a:t>(</a:t>
                      </a:r>
                      <a:r>
                        <a:rPr lang="en-US" sz="1200" b="1" baseline="0" dirty="0" err="1" smtClean="0"/>
                        <a:t>m</a:t>
                      </a:r>
                      <a:r>
                        <a:rPr lang="en-US" sz="1200" b="1" baseline="-25000" dirty="0" err="1" smtClean="0"/>
                        <a:t>Z</a:t>
                      </a:r>
                      <a:r>
                        <a:rPr lang="en-US" sz="1200" b="1" baseline="0" dirty="0" smtClean="0"/>
                        <a:t>) (×10</a:t>
                      </a:r>
                      <a:r>
                        <a:rPr lang="en-US" sz="1200" b="1" baseline="30000" dirty="0" smtClean="0"/>
                        <a:t>3</a:t>
                      </a:r>
                      <a:r>
                        <a:rPr lang="en-US" sz="1200" b="1" baseline="0" dirty="0" smtClean="0"/>
                        <a:t>)</a:t>
                      </a:r>
                      <a:endParaRPr lang="en-US" sz="1200" b="1" baseline="-25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 err="1" smtClean="0"/>
                        <a:t>A</a:t>
                      </a:r>
                      <a:r>
                        <a:rPr lang="en-US" sz="1200" b="1" baseline="-25000" dirty="0" err="1" smtClean="0"/>
                        <a:t>FB</a:t>
                      </a:r>
                      <a:r>
                        <a:rPr lang="en-US" sz="1200" b="1" baseline="30000" dirty="0" err="1" smtClean="0"/>
                        <a:t>mm</a:t>
                      </a:r>
                      <a:r>
                        <a:rPr lang="en-US" sz="1200" b="1" baseline="0" dirty="0" smtClean="0"/>
                        <a:t> (off-peak)</a:t>
                      </a:r>
                      <a:endParaRPr lang="en-US" sz="1200" b="1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 smtClean="0"/>
                        <a:t>128952 </a:t>
                      </a:r>
                      <a:r>
                        <a:rPr lang="en-US" sz="1400" b="1" baseline="0" dirty="0" smtClean="0"/>
                        <a:t>± 14</a:t>
                      </a:r>
                      <a:endParaRPr lang="en-US" sz="1400" b="1" baseline="0" dirty="0" smtClean="0">
                        <a:solidFill>
                          <a:srgbClr val="0099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 smtClean="0"/>
                        <a:t>4</a:t>
                      </a:r>
                      <a:endParaRPr lang="en-US" sz="1400" b="1" baseline="0" dirty="0">
                        <a:solidFill>
                          <a:srgbClr val="0000C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 smtClean="0"/>
                        <a:t>&lt; 1</a:t>
                      </a:r>
                      <a:endParaRPr lang="en-US" sz="1400" b="1" baseline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baseline="0" dirty="0" smtClean="0"/>
                        <a:t>Beam energy</a:t>
                      </a:r>
                      <a:endParaRPr lang="en-US" sz="12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849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 b="1" dirty="0" smtClean="0"/>
                        <a:t>α</a:t>
                      </a:r>
                      <a:r>
                        <a:rPr lang="en-US" sz="1200" b="1" baseline="-25000" dirty="0" smtClean="0"/>
                        <a:t>s</a:t>
                      </a:r>
                      <a:r>
                        <a:rPr lang="en-US" sz="1200" b="1" baseline="0" dirty="0" smtClean="0"/>
                        <a:t>(</a:t>
                      </a:r>
                      <a:r>
                        <a:rPr lang="en-US" sz="1200" b="1" baseline="0" dirty="0" err="1" smtClean="0"/>
                        <a:t>m</a:t>
                      </a:r>
                      <a:r>
                        <a:rPr lang="en-US" sz="1200" b="1" baseline="-25000" dirty="0" err="1" smtClean="0"/>
                        <a:t>Z</a:t>
                      </a:r>
                      <a:r>
                        <a:rPr lang="en-US" sz="1200" b="1" baseline="0" dirty="0" smtClean="0"/>
                        <a:t>) (×10</a:t>
                      </a:r>
                      <a:r>
                        <a:rPr lang="en-US" sz="1200" b="1" baseline="30000" dirty="0" smtClean="0"/>
                        <a:t>4</a:t>
                      </a:r>
                      <a:r>
                        <a:rPr lang="en-US" sz="1200" b="1" baseline="0" dirty="0" smtClean="0"/>
                        <a:t>)</a:t>
                      </a:r>
                      <a:endParaRPr lang="en-US" sz="1200" b="1" baseline="-25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 smtClean="0"/>
                        <a:t>R</a:t>
                      </a:r>
                      <a:r>
                        <a:rPr lang="en-US" sz="1200" b="1" baseline="-25000" dirty="0" err="1" smtClean="0"/>
                        <a:t>l</a:t>
                      </a:r>
                      <a:endParaRPr lang="en-US" sz="1200" b="1" baseline="-25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1196</a:t>
                      </a:r>
                      <a:r>
                        <a:rPr lang="en-US" sz="1200" b="1" baseline="0" dirty="0" smtClean="0"/>
                        <a:t> </a:t>
                      </a:r>
                      <a:r>
                        <a:rPr lang="en-US" sz="1400" b="1" dirty="0" smtClean="0"/>
                        <a:t>± 30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0.1</a:t>
                      </a:r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0.4</a:t>
                      </a:r>
                      <a:r>
                        <a:rPr lang="en-US" sz="1400" b="1" baseline="0" dirty="0" smtClean="0"/>
                        <a:t> – </a:t>
                      </a:r>
                      <a:r>
                        <a:rPr lang="en-US" sz="1400" b="1" dirty="0" smtClean="0"/>
                        <a:t>1.6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baseline="0" dirty="0" smtClean="0"/>
                        <a:t>Same as </a:t>
                      </a:r>
                      <a:r>
                        <a:rPr lang="en-US" sz="1200" b="1" baseline="0" dirty="0" err="1" smtClean="0"/>
                        <a:t>R</a:t>
                      </a:r>
                      <a:r>
                        <a:rPr lang="en-US" sz="1200" b="1" baseline="-25000" dirty="0" err="1" smtClean="0"/>
                        <a:t>l</a:t>
                      </a:r>
                      <a:endParaRPr lang="en-US" sz="1200" b="1" baseline="-25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 rot="16200000">
            <a:off x="1342058" y="2262734"/>
            <a:ext cx="702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Z pole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1058685" y="4030124"/>
            <a:ext cx="1251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WW thresh. 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1147506" y="5089117"/>
            <a:ext cx="1056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FF0000"/>
                </a:solidFill>
              </a:rPr>
              <a:t>tt</a:t>
            </a:r>
            <a:r>
              <a:rPr lang="en-US" sz="1600" b="1" dirty="0">
                <a:solidFill>
                  <a:srgbClr val="FF0000"/>
                </a:solidFill>
              </a:rPr>
              <a:t>  thresh. </a:t>
            </a:r>
          </a:p>
        </p:txBody>
      </p:sp>
      <p:cxnSp>
        <p:nvCxnSpPr>
          <p:cNvPr id="14" name="Straight Arrow Connector 13"/>
          <p:cNvCxnSpPr>
            <a:stCxn id="10" idx="1"/>
          </p:cNvCxnSpPr>
          <p:nvPr/>
        </p:nvCxnSpPr>
        <p:spPr bwMode="auto">
          <a:xfrm flipH="1">
            <a:off x="1684465" y="2783229"/>
            <a:ext cx="8811" cy="56703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>
            <a:stCxn id="10" idx="3"/>
          </p:cNvCxnSpPr>
          <p:nvPr/>
        </p:nvCxnSpPr>
        <p:spPr bwMode="auto">
          <a:xfrm flipV="1">
            <a:off x="1693276" y="1371602"/>
            <a:ext cx="1" cy="70919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 rot="16200000">
            <a:off x="1398634" y="6207313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Koratzinos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19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Important features for precision – EWPO regime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914400"/>
            <a:ext cx="10981070" cy="5378450"/>
          </a:xfrm>
        </p:spPr>
        <p:txBody>
          <a:bodyPr/>
          <a:lstStyle/>
          <a:p>
            <a:r>
              <a:rPr lang="en-US" sz="2000" dirty="0"/>
              <a:t>Statistics</a:t>
            </a:r>
          </a:p>
          <a:p>
            <a:pPr lvl="1"/>
            <a:r>
              <a:rPr lang="en-US" sz="1600" dirty="0"/>
              <a:t>Very high statistics at the Z pole (70 kHz of visible Z decays</a:t>
            </a:r>
            <a:r>
              <a:rPr lang="en-US" sz="1600" dirty="0" smtClean="0"/>
              <a:t>) – we are systematics dominated at the Z!</a:t>
            </a:r>
            <a:endParaRPr lang="en-US" sz="1600" dirty="0"/>
          </a:p>
          <a:p>
            <a:pPr lvl="1"/>
            <a:r>
              <a:rPr lang="en-US" sz="1600" dirty="0"/>
              <a:t> Beam-induced </a:t>
            </a:r>
            <a:r>
              <a:rPr lang="en-US" sz="1600" dirty="0" smtClean="0"/>
              <a:t>backgrounds </a:t>
            </a:r>
            <a:r>
              <a:rPr lang="en-US" sz="1600" dirty="0"/>
              <a:t>are mild compared to linear colliders, but not negligible</a:t>
            </a:r>
          </a:p>
          <a:p>
            <a:pPr lvl="2"/>
            <a:r>
              <a:rPr lang="en-US" sz="1600" dirty="0" smtClean="0"/>
              <a:t>Detector readout </a:t>
            </a:r>
            <a:r>
              <a:rPr lang="en-US" sz="1600" dirty="0"/>
              <a:t>must be able to cope with </a:t>
            </a:r>
            <a:r>
              <a:rPr lang="en-US" sz="1600" dirty="0" smtClean="0"/>
              <a:t>both</a:t>
            </a:r>
            <a:endParaRPr lang="en-US" sz="1600" dirty="0"/>
          </a:p>
          <a:p>
            <a:r>
              <a:rPr lang="en-US" sz="2000" dirty="0"/>
              <a:t>Luminosity measurement</a:t>
            </a:r>
          </a:p>
          <a:p>
            <a:pPr lvl="1"/>
            <a:r>
              <a:rPr lang="en-US" sz="1600" dirty="0"/>
              <a:t>Aim at 0.01% from small angle </a:t>
            </a:r>
            <a:r>
              <a:rPr lang="en-US" sz="1600" dirty="0" err="1"/>
              <a:t>Bhabhas</a:t>
            </a:r>
            <a:endParaRPr lang="en-US" sz="1600" dirty="0"/>
          </a:p>
          <a:p>
            <a:pPr lvl="2"/>
            <a:r>
              <a:rPr lang="en-US" sz="1600" dirty="0"/>
              <a:t>Requires </a:t>
            </a:r>
            <a:r>
              <a:rPr lang="en-US" sz="1600" dirty="0" smtClean="0"/>
              <a:t>1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/>
              <a:t>m </a:t>
            </a:r>
            <a:r>
              <a:rPr lang="en-US" sz="1600" dirty="0"/>
              <a:t>precision for </a:t>
            </a:r>
            <a:r>
              <a:rPr lang="en-US" sz="1600" dirty="0" err="1"/>
              <a:t>LumiCal</a:t>
            </a:r>
            <a:endParaRPr lang="en-US" sz="1600" dirty="0"/>
          </a:p>
          <a:p>
            <a:pPr lvl="2"/>
            <a:r>
              <a:rPr lang="en-US" sz="1600" dirty="0"/>
              <a:t>Requires </a:t>
            </a:r>
            <a:r>
              <a:rPr lang="en-US" sz="1600" dirty="0" smtClean="0"/>
              <a:t>calculation/measurement </a:t>
            </a:r>
            <a:r>
              <a:rPr lang="en-US" sz="1600" dirty="0"/>
              <a:t>of outgoing e</a:t>
            </a:r>
            <a:r>
              <a:rPr lang="en-US" sz="1600" baseline="30000" dirty="0"/>
              <a:t>±</a:t>
            </a:r>
            <a:r>
              <a:rPr lang="en-US" sz="1600" dirty="0"/>
              <a:t> deflection from the opposite bunch</a:t>
            </a:r>
          </a:p>
          <a:p>
            <a:pPr lvl="1"/>
            <a:r>
              <a:rPr lang="en-US" sz="1600" dirty="0"/>
              <a:t>Need to study </a:t>
            </a:r>
            <a:r>
              <a:rPr lang="en-US" sz="1600" dirty="0" err="1"/>
              <a:t>e</a:t>
            </a:r>
            <a:r>
              <a:rPr lang="en-US" sz="1600" baseline="30000" dirty="0" err="1">
                <a:latin typeface="Symbol" charset="2"/>
                <a:cs typeface="Symbol" charset="2"/>
              </a:rPr>
              <a:t>+</a:t>
            </a:r>
            <a:r>
              <a:rPr lang="en-US" sz="1600" dirty="0" err="1"/>
              <a:t>e</a:t>
            </a:r>
            <a:r>
              <a:rPr lang="en-US" sz="1600" baseline="30000" dirty="0">
                <a:latin typeface="Symbol" charset="2"/>
                <a:cs typeface="Symbol" charset="2"/>
              </a:rPr>
              <a:t>-</a:t>
            </a:r>
            <a:r>
              <a:rPr lang="en-US" sz="1600" dirty="0"/>
              <a:t> → </a:t>
            </a:r>
            <a:r>
              <a:rPr lang="en-US" sz="1600" dirty="0" err="1">
                <a:latin typeface="Symbol" charset="2"/>
                <a:cs typeface="Symbol" charset="2"/>
              </a:rPr>
              <a:t>gg</a:t>
            </a:r>
            <a:r>
              <a:rPr lang="en-US" sz="1600" dirty="0"/>
              <a:t> to possibly reach 0.001% </a:t>
            </a:r>
          </a:p>
          <a:p>
            <a:r>
              <a:rPr lang="en-US" sz="2000" dirty="0"/>
              <a:t>√s calibration and measurement of √s spread</a:t>
            </a:r>
          </a:p>
          <a:p>
            <a:pPr lvl="1"/>
            <a:r>
              <a:rPr lang="en-US" sz="1600" dirty="0" smtClean="0"/>
              <a:t>~50 </a:t>
            </a:r>
            <a:r>
              <a:rPr lang="en-US" sz="1600" dirty="0" err="1"/>
              <a:t>keV</a:t>
            </a:r>
            <a:r>
              <a:rPr lang="en-US" sz="1600" dirty="0"/>
              <a:t> “continuous” E</a:t>
            </a:r>
            <a:r>
              <a:rPr lang="en-US" sz="1600" baseline="-25000" dirty="0"/>
              <a:t>BEAM</a:t>
            </a:r>
            <a:r>
              <a:rPr lang="en-US" sz="1600" dirty="0"/>
              <a:t> measurement with resonant depolarization</a:t>
            </a:r>
          </a:p>
          <a:p>
            <a:pPr lvl="1"/>
            <a:r>
              <a:rPr lang="en-US" sz="1600" dirty="0"/>
              <a:t>Powerful cross checks from di-</a:t>
            </a:r>
            <a:r>
              <a:rPr lang="en-US" sz="1600" dirty="0" err="1"/>
              <a:t>muon</a:t>
            </a:r>
            <a:r>
              <a:rPr lang="en-US" sz="1600" dirty="0"/>
              <a:t> </a:t>
            </a:r>
            <a:r>
              <a:rPr lang="en-US" sz="1600" dirty="0" err="1"/>
              <a:t>acollinearity</a:t>
            </a:r>
            <a:r>
              <a:rPr lang="en-US" sz="1600" dirty="0"/>
              <a:t> and </a:t>
            </a:r>
            <a:r>
              <a:rPr lang="en-US" sz="1600" dirty="0" err="1"/>
              <a:t>polarimeter</a:t>
            </a:r>
            <a:r>
              <a:rPr lang="en-US" sz="1600" dirty="0"/>
              <a:t>/spectrometer</a:t>
            </a:r>
          </a:p>
          <a:p>
            <a:pPr lvl="2"/>
            <a:r>
              <a:rPr lang="en-US" sz="1600" dirty="0"/>
              <a:t>Requires </a:t>
            </a:r>
            <a:r>
              <a:rPr lang="en-US" sz="1600" dirty="0" err="1"/>
              <a:t>muon</a:t>
            </a:r>
            <a:r>
              <a:rPr lang="en-US" sz="1600" dirty="0"/>
              <a:t> angle measurement to better than 100 </a:t>
            </a:r>
            <a:r>
              <a:rPr lang="en-US" sz="1600" dirty="0" err="1">
                <a:latin typeface="Symbol" charset="2"/>
                <a:cs typeface="Symbol" charset="2"/>
              </a:rPr>
              <a:t>m</a:t>
            </a:r>
            <a:r>
              <a:rPr lang="en-US" sz="1600" dirty="0" err="1"/>
              <a:t>rad</a:t>
            </a:r>
            <a:endParaRPr lang="en-US" sz="1600" dirty="0"/>
          </a:p>
          <a:p>
            <a:r>
              <a:rPr lang="en-US" sz="2000" dirty="0" err="1"/>
              <a:t>Flavour</a:t>
            </a:r>
            <a:r>
              <a:rPr lang="en-US" sz="2000" dirty="0"/>
              <a:t> tagging</a:t>
            </a:r>
          </a:p>
          <a:p>
            <a:pPr lvl="1"/>
            <a:r>
              <a:rPr lang="en-US" sz="1600" dirty="0"/>
              <a:t>Beam pipe radius (15 mm) smaller than  at linear collider (vertex detector 1</a:t>
            </a:r>
            <a:r>
              <a:rPr lang="en-US" sz="1600" baseline="30000" dirty="0"/>
              <a:t>st</a:t>
            </a:r>
            <a:r>
              <a:rPr lang="en-US" sz="1600" dirty="0"/>
              <a:t> layer</a:t>
            </a:r>
            <a:r>
              <a:rPr lang="en-US" sz="1600" dirty="0" smtClean="0"/>
              <a:t>). 10 mm radius is currently investigated!</a:t>
            </a:r>
            <a:endParaRPr lang="en-US" sz="1600" dirty="0"/>
          </a:p>
          <a:p>
            <a:pPr lvl="2"/>
            <a:r>
              <a:rPr lang="en-US" sz="1600" dirty="0"/>
              <a:t>New CEPC studies claim Purity × Efficiency ~ 97% for H → bb. And at FCC-</a:t>
            </a:r>
            <a:r>
              <a:rPr lang="en-US" sz="1600" dirty="0" err="1"/>
              <a:t>ee</a:t>
            </a:r>
            <a:r>
              <a:rPr lang="en-US" sz="1600" dirty="0"/>
              <a:t> ? </a:t>
            </a:r>
          </a:p>
          <a:p>
            <a:pPr lvl="2"/>
            <a:endParaRPr lang="en-US" sz="1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t>M. Koratzinos</a:t>
            </a:r>
            <a:endParaRPr kumimoji="1" lang="en-US" altLang="en-US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12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FCC in a nutshell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5789" y="896115"/>
                <a:ext cx="11536680" cy="4525963"/>
              </a:xfrm>
            </p:spPr>
            <p:txBody>
              <a:bodyPr/>
              <a:lstStyle/>
              <a:p>
                <a:r>
                  <a:rPr lang="en-US" dirty="0" smtClean="0"/>
                  <a:t>Think big – Luminosity in an </a:t>
                </a:r>
                <a:r>
                  <a:rPr lang="en-US" dirty="0" err="1" smtClean="0"/>
                  <a:t>electon</a:t>
                </a:r>
                <a:r>
                  <a:rPr lang="en-US" dirty="0" smtClean="0"/>
                  <a:t> collider and energy in a hadron collider are proportional to circumference</a:t>
                </a:r>
              </a:p>
              <a:p>
                <a:r>
                  <a:rPr lang="en-US" dirty="0" smtClean="0"/>
                  <a:t>Sacrifice energy reach </a:t>
                </a:r>
                <a:r>
                  <a:rPr lang="en-US" dirty="0" smtClean="0"/>
                  <a:t>(at </a:t>
                </a:r>
                <a:r>
                  <a:rPr lang="en-US" dirty="0" smtClean="0"/>
                  <a:t>the </a:t>
                </a:r>
                <a:r>
                  <a:rPr lang="en-US" dirty="0" smtClean="0"/>
                  <a:t>first stage) </a:t>
                </a:r>
                <a:r>
                  <a:rPr lang="en-US" dirty="0" smtClean="0"/>
                  <a:t>for </a:t>
                </a:r>
                <a:r>
                  <a:rPr lang="en-US" dirty="0" smtClean="0"/>
                  <a:t>precision (=high luminosity)</a:t>
                </a:r>
                <a:endParaRPr lang="en-US" dirty="0" smtClean="0"/>
              </a:p>
              <a:p>
                <a:pPr lvl="1"/>
                <a:r>
                  <a:rPr lang="en-US" dirty="0" smtClean="0"/>
                  <a:t>This choice was dictated by the following:</a:t>
                </a:r>
              </a:p>
              <a:p>
                <a:pPr lvl="2"/>
                <a:r>
                  <a:rPr lang="en-US" dirty="0" smtClean="0"/>
                  <a:t>The mass of the Higgs is low </a:t>
                </a:r>
              </a:p>
              <a:p>
                <a:pPr lvl="2"/>
                <a:r>
                  <a:rPr lang="en-US" dirty="0" smtClean="0"/>
                  <a:t>LHC has put limits on most exotic particles at 1TeV or beyond. – a 1TeV collider is not needed today</a:t>
                </a:r>
                <a:r>
                  <a:rPr lang="en-US" dirty="0" smtClean="0"/>
                  <a:t>!</a:t>
                </a:r>
              </a:p>
              <a:p>
                <a:r>
                  <a:rPr lang="en-US" dirty="0" smtClean="0"/>
                  <a:t>Give a fantastic upgrade option – a hadron collider with ~10 times the energy of the LHC (repeat the successful LEP-LHC paradigm: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 smtClean="0"/>
                  <a:t> collider followed by a proton collider in the same tunnel)</a:t>
                </a:r>
                <a:endParaRPr lang="en-GB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5789" y="896115"/>
                <a:ext cx="11536680" cy="4525963"/>
              </a:xfrm>
              <a:blipFill>
                <a:blip r:embed="rId2"/>
                <a:stretch>
                  <a:fillRect l="-1373" t="-2022" r="-1268" b="-2520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284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Energy measurement using the resonant depolarization method 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9243" y="2057400"/>
            <a:ext cx="9887117" cy="3429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19200" y="1219200"/>
            <a:ext cx="929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Energy,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E,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an electron in a synchrotron, is proportional to spin tune, </a:t>
            </a: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ν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(number of times the average spin vector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precesses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one revolution in a synchrotron), the electron rest mass and the ratio of anomalous to normal parts of the gyromagnetic ratio: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9200" y="5616714"/>
            <a:ext cx="9372600" cy="707886"/>
          </a:xfrm>
          <a:prstGeom prst="rect">
            <a:avLst/>
          </a:prstGeom>
          <a:solidFill>
            <a:srgbClr val="26ECB3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Uncertainty dominated by the knowledge of the electron mass, corresponding to 7keV on the Z mass…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 rot="20080376">
            <a:off x="9294746" y="455095"/>
            <a:ext cx="273517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Unique to circular colliders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64241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The resonant depolarization method – instantaneous accuracy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95612" y="1935857"/>
            <a:ext cx="4400776" cy="38546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26399" y="5998945"/>
            <a:ext cx="2838825" cy="523220"/>
          </a:xfrm>
          <a:prstGeom prst="rect">
            <a:avLst/>
          </a:prstGeom>
          <a:solidFill>
            <a:srgbClr val="FFCC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 the LEP campaign: 200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keV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instantaneous accuracy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8503" y="1230972"/>
            <a:ext cx="105173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an accelerator, we need to deal with bunches of electrons, so their collective spin tune relates to the average energy of the whole bunch.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depolarizing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previously polarized bunch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(using a resonance) we can measure the (non-integer) part of the spin tune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Instantaneous accuracy is exquisite: 200keV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24419" y="3257936"/>
            <a:ext cx="4322269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Measurement over many turns, over the ensemble of particles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8146" y="4275396"/>
            <a:ext cx="5901338" cy="2246769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problem: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natural polarization timescale is huge: 15 hours for 5% </a:t>
            </a:r>
            <a:r>
              <a:rPr lang="en-US" sz="2000" dirty="0" smtClean="0"/>
              <a:t>polarization – much larger than beam lifetimes</a:t>
            </a:r>
            <a:endParaRPr lang="en-US" sz="2000" dirty="0" smtClean="0"/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en-US" sz="2000" dirty="0" smtClean="0">
                <a:sym typeface="Wingdings" panose="05000000000000000000" pitchFamily="2" charset="2"/>
              </a:rPr>
              <a:t>The polarized bunches are non-colliding bunches!</a:t>
            </a:r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en-US" sz="2000" dirty="0" smtClean="0">
                <a:sym typeface="Wingdings" panose="05000000000000000000" pitchFamily="2" charset="2"/>
              </a:rPr>
              <a:t>We need to extrapolate from an excellent instantaneous average energy determination of a non-colliding </a:t>
            </a:r>
            <a:r>
              <a:rPr lang="en-US" sz="2000" dirty="0" smtClean="0">
                <a:sym typeface="Wingdings" panose="05000000000000000000" pitchFamily="2" charset="2"/>
              </a:rPr>
              <a:t>bunch </a:t>
            </a:r>
            <a:r>
              <a:rPr lang="en-US" sz="2000" dirty="0" smtClean="0">
                <a:sym typeface="Wingdings" panose="05000000000000000000" pitchFamily="2" charset="2"/>
              </a:rPr>
              <a:t>to the E</a:t>
            </a:r>
            <a:r>
              <a:rPr lang="en-US" sz="2000" baseline="-25000" dirty="0" smtClean="0">
                <a:sym typeface="Wingdings" panose="05000000000000000000" pitchFamily="2" charset="2"/>
              </a:rPr>
              <a:t>CM</a:t>
            </a:r>
            <a:r>
              <a:rPr lang="en-US" sz="2000" dirty="0" smtClean="0">
                <a:sym typeface="Wingdings" panose="05000000000000000000" pitchFamily="2" charset="2"/>
              </a:rPr>
              <a:t> at the experiments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52973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8" grpId="0" animBg="1"/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808811"/>
          </a:xfrm>
        </p:spPr>
        <p:txBody>
          <a:bodyPr/>
          <a:lstStyle/>
          <a:p>
            <a:r>
              <a:rPr lang="en-US" dirty="0" smtClean="0"/>
              <a:t>Energy determination strategy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6871" y="1277472"/>
            <a:ext cx="6014974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Perform a </a:t>
            </a:r>
            <a:r>
              <a:rPr lang="en-US" sz="2000" dirty="0" smtClean="0"/>
              <a:t>resonant depolarization measurement every 15 minutes for electrons and positrons (non-colliding bunches). This measures very precisely the average energy of the bunch over the whole ring. 10,000 measurements per year, 200keV error per measurement</a:t>
            </a:r>
          </a:p>
          <a:p>
            <a:r>
              <a:rPr lang="en-US" sz="2000" dirty="0" smtClean="0"/>
              <a:t>Energy changes continuously; tides </a:t>
            </a:r>
            <a:r>
              <a:rPr lang="en-US" sz="2000" dirty="0" smtClean="0"/>
              <a:t>alone change the bunch energy by 100MeV</a:t>
            </a:r>
          </a:p>
          <a:p>
            <a:r>
              <a:rPr lang="en-US" sz="2000" dirty="0" smtClean="0"/>
              <a:t>Energy changes along the ring: Extrapolate </a:t>
            </a:r>
            <a:r>
              <a:rPr lang="en-US" sz="2000" dirty="0" smtClean="0"/>
              <a:t>to the energy at each IP (RF model, impedance model)</a:t>
            </a:r>
          </a:p>
          <a:p>
            <a:r>
              <a:rPr lang="en-US" sz="2000" dirty="0" smtClean="0"/>
              <a:t>From beam energy to ECM energy: dispersion</a:t>
            </a:r>
          </a:p>
          <a:p>
            <a:r>
              <a:rPr lang="en-US" sz="2000" dirty="0" smtClean="0"/>
              <a:t>Energy spread: di-muon events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GB" sz="20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6733015" y="825855"/>
            <a:ext cx="3024014" cy="3417473"/>
            <a:chOff x="0" y="1100041"/>
            <a:chExt cx="4468613" cy="4510732"/>
          </a:xfrm>
        </p:grpSpPr>
        <p:pic>
          <p:nvPicPr>
            <p:cNvPr id="6" name="Content Placeholder 5"/>
            <p:cNvPicPr>
              <a:picLocks noChangeAspect="1"/>
            </p:cNvPicPr>
            <p:nvPr/>
          </p:nvPicPr>
          <p:blipFill rotWithShape="1">
            <a:blip r:embed="rId2"/>
            <a:srcRect l="9208" r="3315" b="15106"/>
            <a:stretch/>
          </p:blipFill>
          <p:spPr>
            <a:xfrm>
              <a:off x="0" y="1768475"/>
              <a:ext cx="4343399" cy="384229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1676400" y="2034331"/>
                  <a:ext cx="723147" cy="52867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2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groupChr>
                          <m:groupChrPr>
                            <m:chr m:val="→"/>
                            <m:vertJc m:val="bot"/>
                            <m:ctrlPr>
                              <a:rPr lang="en-GB" sz="2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/>
                        </m:groupChr>
                      </m:oMath>
                    </m:oMathPara>
                  </a14:m>
                  <a:endParaRPr lang="en-GB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6400" y="2034331"/>
                  <a:ext cx="723147" cy="528671"/>
                </a:xfrm>
                <a:prstGeom prst="rect">
                  <a:avLst/>
                </a:prstGeom>
                <a:blipFill>
                  <a:blip r:embed="rId3"/>
                  <a:stretch>
                    <a:fillRect r="-28750" b="-1230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694299" y="4020205"/>
                  <a:ext cx="723147" cy="52867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24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groupChr>
                          <m:groupChrPr>
                            <m:chr m:val="←"/>
                            <m:vertJc m:val="bot"/>
                            <m:ctrlPr>
                              <a:rPr lang="en-GB" sz="24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/>
                        </m:groupChr>
                      </m:oMath>
                    </m:oMathPara>
                  </a14:m>
                  <a:endParaRPr lang="en-GB" sz="2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4299" y="4020205"/>
                  <a:ext cx="723147" cy="528671"/>
                </a:xfrm>
                <a:prstGeom prst="rect">
                  <a:avLst/>
                </a:prstGeom>
                <a:blipFill>
                  <a:blip r:embed="rId4"/>
                  <a:stretch>
                    <a:fillRect r="-28750" b="-1212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" name="Group 8"/>
            <p:cNvGrpSpPr/>
            <p:nvPr/>
          </p:nvGrpSpPr>
          <p:grpSpPr>
            <a:xfrm>
              <a:off x="3770622" y="1153575"/>
              <a:ext cx="697991" cy="827625"/>
              <a:chOff x="4267200" y="1153575"/>
              <a:chExt cx="697991" cy="827625"/>
            </a:xfrm>
          </p:grpSpPr>
          <p:sp>
            <p:nvSpPr>
              <p:cNvPr id="10" name="Down Arrow 9"/>
              <p:cNvSpPr/>
              <p:nvPr/>
            </p:nvSpPr>
            <p:spPr>
              <a:xfrm>
                <a:off x="4343400" y="1600200"/>
                <a:ext cx="381000" cy="381000"/>
              </a:xfrm>
              <a:prstGeom prst="downArrow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267200" y="1153575"/>
                <a:ext cx="697991" cy="4468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0070C0"/>
                    </a:solidFill>
                  </a:rPr>
                  <a:t>RF</a:t>
                </a:r>
                <a:endParaRPr lang="en-GB" sz="1600" b="1" dirty="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1179823" y="1100041"/>
              <a:ext cx="2490052" cy="870584"/>
              <a:chOff x="2511962" y="1110616"/>
              <a:chExt cx="2490052" cy="870584"/>
            </a:xfrm>
          </p:grpSpPr>
          <p:sp>
            <p:nvSpPr>
              <p:cNvPr id="13" name="Down Arrow 12"/>
              <p:cNvSpPr/>
              <p:nvPr/>
            </p:nvSpPr>
            <p:spPr>
              <a:xfrm>
                <a:off x="4343400" y="1600200"/>
                <a:ext cx="381000" cy="381000"/>
              </a:xfrm>
              <a:prstGeom prst="down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2511962" y="1110616"/>
                <a:ext cx="2490052" cy="528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FF0000"/>
                    </a:solidFill>
                  </a:rPr>
                  <a:t>experiments</a:t>
                </a:r>
                <a:endParaRPr lang="en-GB" sz="20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5" name="Down Arrow 14"/>
            <p:cNvSpPr/>
            <p:nvPr/>
          </p:nvSpPr>
          <p:spPr>
            <a:xfrm>
              <a:off x="1295400" y="1600200"/>
              <a:ext cx="381000" cy="381000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884894" y="4358020"/>
            <a:ext cx="4655261" cy="2504374"/>
            <a:chOff x="-389529" y="989842"/>
            <a:chExt cx="8761840" cy="5031999"/>
          </a:xfrm>
        </p:grpSpPr>
        <p:grpSp>
          <p:nvGrpSpPr>
            <p:cNvPr id="17" name="Group 16"/>
            <p:cNvGrpSpPr/>
            <p:nvPr/>
          </p:nvGrpSpPr>
          <p:grpSpPr>
            <a:xfrm>
              <a:off x="-389529" y="989842"/>
              <a:ext cx="5075485" cy="2288799"/>
              <a:chOff x="-389529" y="989842"/>
              <a:chExt cx="5075485" cy="2288799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76200" y="1574664"/>
                <a:ext cx="1937087" cy="1703977"/>
                <a:chOff x="472513" y="1485898"/>
                <a:chExt cx="1937087" cy="1703977"/>
              </a:xfrm>
            </p:grpSpPr>
            <p:sp>
              <p:nvSpPr>
                <p:cNvPr id="27" name="Right Arrow 26"/>
                <p:cNvSpPr/>
                <p:nvPr/>
              </p:nvSpPr>
              <p:spPr>
                <a:xfrm>
                  <a:off x="609600" y="1485898"/>
                  <a:ext cx="1260000" cy="216000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8" name="Right Arrow 27"/>
                <p:cNvSpPr/>
                <p:nvPr/>
              </p:nvSpPr>
              <p:spPr>
                <a:xfrm>
                  <a:off x="609600" y="1782558"/>
                  <a:ext cx="1440000" cy="216000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9" name="Right Arrow 28"/>
                <p:cNvSpPr/>
                <p:nvPr/>
              </p:nvSpPr>
              <p:spPr>
                <a:xfrm>
                  <a:off x="609600" y="2087358"/>
                  <a:ext cx="1620000" cy="216000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0" name="Right Arrow 29"/>
                <p:cNvSpPr/>
                <p:nvPr/>
              </p:nvSpPr>
              <p:spPr>
                <a:xfrm>
                  <a:off x="609600" y="2392158"/>
                  <a:ext cx="1800000" cy="216000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1" name="TextBox 30"/>
                    <p:cNvSpPr txBox="1"/>
                    <p:nvPr/>
                  </p:nvSpPr>
                  <p:spPr>
                    <a:xfrm>
                      <a:off x="472513" y="2692698"/>
                      <a:ext cx="1894174" cy="4971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sz="16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sSup>
                                  <m:sSupPr>
                                    <m:ctrlPr>
                                      <a:rPr lang="en-GB" sz="160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sub>
                            </m:sSub>
                          </m:oMath>
                        </m:oMathPara>
                      </a14:m>
                      <a:endParaRPr lang="en-GB" sz="1600" dirty="0">
                        <a:solidFill>
                          <a:srgbClr val="FF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31" name="TextBox 3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72513" y="2692698"/>
                      <a:ext cx="1894174" cy="497177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b="-1463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9" name="Group 18"/>
              <p:cNvGrpSpPr/>
              <p:nvPr/>
            </p:nvGrpSpPr>
            <p:grpSpPr>
              <a:xfrm>
                <a:off x="2380956" y="989842"/>
                <a:ext cx="1937087" cy="1688873"/>
                <a:chOff x="2558713" y="4254727"/>
                <a:chExt cx="1937087" cy="1688873"/>
              </a:xfrm>
            </p:grpSpPr>
            <p:grpSp>
              <p:nvGrpSpPr>
                <p:cNvPr id="21" name="Group 20"/>
                <p:cNvGrpSpPr/>
                <p:nvPr/>
              </p:nvGrpSpPr>
              <p:grpSpPr>
                <a:xfrm flipH="1" flipV="1">
                  <a:off x="2558713" y="4821340"/>
                  <a:ext cx="1800000" cy="1122260"/>
                  <a:chOff x="609600" y="1485898"/>
                  <a:chExt cx="1800000" cy="1122260"/>
                </a:xfrm>
                <a:solidFill>
                  <a:schemeClr val="accent1"/>
                </a:solidFill>
              </p:grpSpPr>
              <p:sp>
                <p:nvSpPr>
                  <p:cNvPr id="23" name="Right Arrow 22"/>
                  <p:cNvSpPr/>
                  <p:nvPr/>
                </p:nvSpPr>
                <p:spPr>
                  <a:xfrm>
                    <a:off x="609600" y="1485898"/>
                    <a:ext cx="1260000" cy="216000"/>
                  </a:xfrm>
                  <a:prstGeom prst="rightArrow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4" name="Right Arrow 23"/>
                  <p:cNvSpPr/>
                  <p:nvPr/>
                </p:nvSpPr>
                <p:spPr>
                  <a:xfrm>
                    <a:off x="609600" y="1782558"/>
                    <a:ext cx="1440000" cy="216000"/>
                  </a:xfrm>
                  <a:prstGeom prst="rightArrow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5" name="Right Arrow 24"/>
                  <p:cNvSpPr/>
                  <p:nvPr/>
                </p:nvSpPr>
                <p:spPr>
                  <a:xfrm>
                    <a:off x="609600" y="2087358"/>
                    <a:ext cx="1620000" cy="216000"/>
                  </a:xfrm>
                  <a:prstGeom prst="rightArrow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6" name="Right Arrow 25"/>
                  <p:cNvSpPr/>
                  <p:nvPr/>
                </p:nvSpPr>
                <p:spPr>
                  <a:xfrm>
                    <a:off x="609600" y="2392158"/>
                    <a:ext cx="1800000" cy="216000"/>
                  </a:xfrm>
                  <a:prstGeom prst="rightArrow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22" name="TextBox 21"/>
                    <p:cNvSpPr txBox="1"/>
                    <p:nvPr/>
                  </p:nvSpPr>
                  <p:spPr>
                    <a:xfrm>
                      <a:off x="2601626" y="4254727"/>
                      <a:ext cx="1894174" cy="49472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sz="160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sSup>
                                  <m:sSupPr>
                                    <m:ctrlPr>
                                      <a:rPr lang="en-GB" sz="16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sub>
                            </m:sSub>
                          </m:oMath>
                        </m:oMathPara>
                      </a14:m>
                      <a:endParaRPr lang="en-GB" sz="1600" dirty="0">
                        <a:solidFill>
                          <a:srgbClr val="00B050"/>
                        </a:solidFill>
                      </a:endParaRPr>
                    </a:p>
                  </p:txBody>
                </p:sp>
              </mc:Choice>
              <mc:Fallback>
                <p:sp>
                  <p:nvSpPr>
                    <p:cNvPr id="22" name="TextBox 2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601626" y="4254727"/>
                      <a:ext cx="1894174" cy="494728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b="-125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20" name="Straight Connector 19"/>
              <p:cNvCxnSpPr/>
              <p:nvPr/>
            </p:nvCxnSpPr>
            <p:spPr>
              <a:xfrm flipV="1">
                <a:off x="-389529" y="2129855"/>
                <a:ext cx="5075485" cy="36201"/>
              </a:xfrm>
              <a:prstGeom prst="line">
                <a:avLst/>
              </a:prstGeom>
              <a:ln w="28575">
                <a:solidFill>
                  <a:srgbClr val="FDB603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4510331" y="1617735"/>
                  <a:ext cx="3861980" cy="173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/>
                    <a:t>No effect.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1600" b="0" i="1" baseline="-25000" smtClean="0">
                              <a:latin typeface="Cambria Math" panose="02040503050406030204" pitchFamily="18" charset="0"/>
                            </a:rPr>
                            <m:t>𝐶𝑀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=(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sSup>
                            <m:sSup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sSup>
                            <m:sSup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GB" sz="1600" dirty="0"/>
                </a:p>
                <a:p>
                  <a:endParaRPr lang="en-GB" sz="1600" dirty="0"/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10331" y="1617735"/>
                  <a:ext cx="3861980" cy="1733998"/>
                </a:xfrm>
                <a:prstGeom prst="rect">
                  <a:avLst/>
                </a:prstGeom>
                <a:blipFill>
                  <a:blip r:embed="rId7"/>
                  <a:stretch>
                    <a:fillRect l="-1484" t="-211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3" name="Group 32"/>
            <p:cNvGrpSpPr/>
            <p:nvPr/>
          </p:nvGrpSpPr>
          <p:grpSpPr>
            <a:xfrm>
              <a:off x="76200" y="4317864"/>
              <a:ext cx="1937087" cy="1703977"/>
              <a:chOff x="472513" y="1485898"/>
              <a:chExt cx="1937087" cy="1703977"/>
            </a:xfrm>
          </p:grpSpPr>
          <p:sp>
            <p:nvSpPr>
              <p:cNvPr id="34" name="Right Arrow 33"/>
              <p:cNvSpPr/>
              <p:nvPr/>
            </p:nvSpPr>
            <p:spPr>
              <a:xfrm>
                <a:off x="609600" y="1485898"/>
                <a:ext cx="1260000" cy="216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Right Arrow 34"/>
              <p:cNvSpPr/>
              <p:nvPr/>
            </p:nvSpPr>
            <p:spPr>
              <a:xfrm>
                <a:off x="609600" y="1782558"/>
                <a:ext cx="1440000" cy="216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Right Arrow 35"/>
              <p:cNvSpPr/>
              <p:nvPr/>
            </p:nvSpPr>
            <p:spPr>
              <a:xfrm>
                <a:off x="609600" y="2087358"/>
                <a:ext cx="1620000" cy="216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" name="Right Arrow 36"/>
              <p:cNvSpPr/>
              <p:nvPr/>
            </p:nvSpPr>
            <p:spPr>
              <a:xfrm>
                <a:off x="609600" y="2392158"/>
                <a:ext cx="1800000" cy="216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/>
                  <p:cNvSpPr txBox="1"/>
                  <p:nvPr/>
                </p:nvSpPr>
                <p:spPr>
                  <a:xfrm>
                    <a:off x="472513" y="2692698"/>
                    <a:ext cx="1894174" cy="49717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sz="16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GB" sz="16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sub>
                          </m:sSub>
                        </m:oMath>
                      </m:oMathPara>
                    </a14:m>
                    <a:endParaRPr lang="en-GB" sz="16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8" name="TextBox 3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2513" y="2692698"/>
                    <a:ext cx="1894174" cy="49717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14634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9" name="Group 38"/>
            <p:cNvGrpSpPr/>
            <p:nvPr/>
          </p:nvGrpSpPr>
          <p:grpSpPr>
            <a:xfrm>
              <a:off x="2380956" y="3429000"/>
              <a:ext cx="1937087" cy="1688873"/>
              <a:chOff x="2558713" y="3950685"/>
              <a:chExt cx="1937087" cy="1688873"/>
            </a:xfrm>
          </p:grpSpPr>
          <p:grpSp>
            <p:nvGrpSpPr>
              <p:cNvPr id="40" name="Group 39"/>
              <p:cNvGrpSpPr/>
              <p:nvPr/>
            </p:nvGrpSpPr>
            <p:grpSpPr>
              <a:xfrm flipH="1" flipV="1">
                <a:off x="2558713" y="4517298"/>
                <a:ext cx="1800000" cy="1122260"/>
                <a:chOff x="609600" y="1789940"/>
                <a:chExt cx="1800000" cy="1122260"/>
              </a:xfrm>
              <a:solidFill>
                <a:schemeClr val="accent1"/>
              </a:solidFill>
            </p:grpSpPr>
            <p:sp>
              <p:nvSpPr>
                <p:cNvPr id="42" name="Right Arrow 41"/>
                <p:cNvSpPr/>
                <p:nvPr/>
              </p:nvSpPr>
              <p:spPr>
                <a:xfrm>
                  <a:off x="609600" y="1789940"/>
                  <a:ext cx="1260000" cy="216000"/>
                </a:xfrm>
                <a:prstGeom prst="rightArrow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3" name="Right Arrow 42"/>
                <p:cNvSpPr/>
                <p:nvPr/>
              </p:nvSpPr>
              <p:spPr>
                <a:xfrm>
                  <a:off x="609600" y="2086600"/>
                  <a:ext cx="1440000" cy="216000"/>
                </a:xfrm>
                <a:prstGeom prst="rightArrow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4" name="Right Arrow 43"/>
                <p:cNvSpPr/>
                <p:nvPr/>
              </p:nvSpPr>
              <p:spPr>
                <a:xfrm>
                  <a:off x="609600" y="2391400"/>
                  <a:ext cx="1620000" cy="216000"/>
                </a:xfrm>
                <a:prstGeom prst="rightArrow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5" name="Right Arrow 44"/>
                <p:cNvSpPr/>
                <p:nvPr/>
              </p:nvSpPr>
              <p:spPr>
                <a:xfrm>
                  <a:off x="609600" y="2696200"/>
                  <a:ext cx="1800000" cy="216000"/>
                </a:xfrm>
                <a:prstGeom prst="rightArrow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2601626" y="3950685"/>
                    <a:ext cx="1894174" cy="494728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sz="16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GB" sz="160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sub>
                          </m:sSub>
                        </m:oMath>
                      </m:oMathPara>
                    </a14:m>
                    <a:endParaRPr lang="en-GB" sz="1600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41" name="TextBox 4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01626" y="3950685"/>
                    <a:ext cx="1894174" cy="494728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15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46" name="Straight Connector 45"/>
            <p:cNvCxnSpPr/>
            <p:nvPr/>
          </p:nvCxnSpPr>
          <p:spPr>
            <a:xfrm flipV="1">
              <a:off x="-389529" y="4876800"/>
              <a:ext cx="5075486" cy="42524"/>
            </a:xfrm>
            <a:prstGeom prst="line">
              <a:avLst/>
            </a:prstGeom>
            <a:ln w="28575">
              <a:solidFill>
                <a:srgbClr val="FDB60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/>
                <p:cNvSpPr txBox="1"/>
                <p:nvPr/>
              </p:nvSpPr>
              <p:spPr>
                <a:xfrm>
                  <a:off x="4685955" y="4199725"/>
                  <a:ext cx="3062177" cy="11774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/>
                    <a:t>E</a:t>
                  </a:r>
                  <a:r>
                    <a:rPr lang="en-US" sz="1600" baseline="-25000" dirty="0" smtClean="0"/>
                    <a:t>CM</a:t>
                  </a:r>
                  <a:r>
                    <a:rPr lang="en-US" sz="1600" dirty="0" smtClean="0"/>
                    <a:t> lower than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GB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sSup>
                            <m:sSupPr>
                              <m:ctrlPr>
                                <a:rPr lang="en-GB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sSup>
                            <m:sSupPr>
                              <m:ctrlPr>
                                <a:rPr lang="en-GB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sub>
                      </m:sSub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GB" sz="1600" dirty="0"/>
                </a:p>
              </p:txBody>
            </p:sp>
          </mc:Choice>
          <mc:Fallback xmlns="">
            <p:sp>
              <p:nvSpPr>
                <p:cNvPr id="47" name="Text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5955" y="4199725"/>
                  <a:ext cx="3062177" cy="1177428"/>
                </a:xfrm>
                <a:prstGeom prst="rect">
                  <a:avLst/>
                </a:prstGeom>
                <a:blipFill>
                  <a:blip r:embed="rId10"/>
                  <a:stretch>
                    <a:fillRect l="-2247" t="-3125" b="-520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68302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793898"/>
          </a:xfrm>
        </p:spPr>
        <p:txBody>
          <a:bodyPr/>
          <a:lstStyle/>
          <a:p>
            <a:r>
              <a:rPr lang="en-US" dirty="0" smtClean="0"/>
              <a:t>Energy spread determination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15925" y="884275"/>
            <a:ext cx="10972800" cy="174551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Use di-muon events: 1M events every 4 minutes at the Z</a:t>
            </a:r>
          </a:p>
          <a:p>
            <a:r>
              <a:rPr lang="en-US" dirty="0" smtClean="0"/>
              <a:t>Can determine the energy spread plus any electron-positron energy asymmetry from the longitudinal boost</a:t>
            </a:r>
          </a:p>
          <a:p>
            <a:r>
              <a:rPr lang="en-US" dirty="0" smtClean="0"/>
              <a:t>Continuous 35keV precision on energy spread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7949" y="2720163"/>
            <a:ext cx="5405294" cy="375709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82" y="2629786"/>
            <a:ext cx="5274236" cy="3637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343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Combination of all EW measurements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799" t="7450" r="6380"/>
          <a:stretch/>
        </p:blipFill>
        <p:spPr>
          <a:xfrm>
            <a:off x="245325" y="1382606"/>
            <a:ext cx="7114479" cy="48868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0488" y="775718"/>
            <a:ext cx="6809678" cy="830997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r>
              <a:rPr lang="en-US" sz="2400" dirty="0"/>
              <a:t>With </a:t>
            </a:r>
            <a:r>
              <a:rPr lang="en-US" sz="2400" dirty="0" err="1"/>
              <a:t>m</a:t>
            </a:r>
            <a:r>
              <a:rPr lang="en-US" sz="2400" baseline="-25000" dirty="0" err="1"/>
              <a:t>top</a:t>
            </a:r>
            <a:r>
              <a:rPr lang="en-US" sz="2400" dirty="0"/>
              <a:t>, </a:t>
            </a:r>
            <a:r>
              <a:rPr lang="en-US" sz="2400" dirty="0" err="1"/>
              <a:t>m</a:t>
            </a:r>
            <a:r>
              <a:rPr lang="en-US" sz="2400" baseline="-25000" dirty="0" err="1"/>
              <a:t>H</a:t>
            </a:r>
            <a:r>
              <a:rPr lang="en-US" sz="2400" dirty="0"/>
              <a:t> and </a:t>
            </a:r>
            <a:r>
              <a:rPr lang="en-US" sz="2400" dirty="0" err="1"/>
              <a:t>m</a:t>
            </a:r>
            <a:r>
              <a:rPr lang="en-US" sz="2400" baseline="-25000" dirty="0" err="1"/>
              <a:t>W</a:t>
            </a:r>
            <a:r>
              <a:rPr lang="en-US" sz="2400" dirty="0"/>
              <a:t> known, the standard model has nowhere to </a:t>
            </a:r>
            <a:r>
              <a:rPr lang="en-US" sz="2400" dirty="0" smtClean="0"/>
              <a:t>hide!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8285356" y="2007220"/>
            <a:ext cx="2921620" cy="3791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effectLst/>
              </a:rPr>
              <a:t>LEP + M</a:t>
            </a:r>
            <a:r>
              <a:rPr lang="en-US" baseline="-25000" dirty="0" smtClean="0">
                <a:effectLst/>
              </a:rPr>
              <a:t>H</a:t>
            </a:r>
            <a:r>
              <a:rPr lang="en-US" dirty="0" smtClean="0">
                <a:effectLst/>
              </a:rPr>
              <a:t> @LHC</a:t>
            </a:r>
            <a:endParaRPr lang="en-GB" dirty="0" smtClean="0">
              <a:effectLst/>
            </a:endParaRPr>
          </a:p>
        </p:txBody>
      </p:sp>
      <p:sp>
        <p:nvSpPr>
          <p:cNvPr id="9" name="Oval 8"/>
          <p:cNvSpPr/>
          <p:nvPr/>
        </p:nvSpPr>
        <p:spPr bwMode="auto">
          <a:xfrm rot="3360000">
            <a:off x="2959949" y="-143278"/>
            <a:ext cx="1764000" cy="8033029"/>
          </a:xfrm>
          <a:prstGeom prst="ellipse">
            <a:avLst/>
          </a:prstGeom>
          <a:noFill/>
          <a:ln w="76200" cap="flat" cmpd="sng" algn="ctr">
            <a:solidFill>
              <a:srgbClr val="FFFF00">
                <a:alpha val="50196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rgbClr val="FFFF00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2941320" y="1001160"/>
            <a:ext cx="1296000" cy="2952000"/>
          </a:xfrm>
          <a:prstGeom prst="ellipse">
            <a:avLst/>
          </a:prstGeom>
          <a:noFill/>
          <a:ln w="76200" cap="flat" cmpd="sng" algn="ctr">
            <a:solidFill>
              <a:srgbClr val="99FFCC">
                <a:alpha val="50196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rgbClr val="CCFFCC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96588" y="2644140"/>
            <a:ext cx="1944692" cy="369332"/>
          </a:xfrm>
          <a:prstGeom prst="rect">
            <a:avLst/>
          </a:prstGeom>
          <a:solidFill>
            <a:srgbClr val="99FFCC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effectLst/>
              </a:rPr>
              <a:t>LHC (now)</a:t>
            </a:r>
            <a:endParaRPr lang="en-GB" dirty="0" smtClean="0">
              <a:effectLst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3200400" y="1508760"/>
            <a:ext cx="720000" cy="1958340"/>
          </a:xfrm>
          <a:prstGeom prst="ellipse">
            <a:avLst/>
          </a:prstGeom>
          <a:noFill/>
          <a:ln w="76200" cap="flat" cmpd="sng" algn="ctr">
            <a:solidFill>
              <a:srgbClr val="B3B3B3">
                <a:alpha val="50196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80339" y="3299455"/>
            <a:ext cx="1775460" cy="369332"/>
          </a:xfrm>
          <a:prstGeom prst="rect">
            <a:avLst/>
          </a:prstGeom>
          <a:solidFill>
            <a:srgbClr val="B3B3B3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effectLst/>
              </a:rPr>
              <a:t>LHC (future)</a:t>
            </a:r>
            <a:endParaRPr lang="en-GB" dirty="0" smtClean="0">
              <a:effectLst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96588" y="3980332"/>
            <a:ext cx="2248909" cy="369332"/>
          </a:xfrm>
          <a:prstGeom prst="rect">
            <a:avLst/>
          </a:prstGeom>
          <a:solidFill>
            <a:srgbClr val="FF3399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effectLst/>
              </a:rPr>
              <a:t>Standard model</a:t>
            </a:r>
            <a:endParaRPr lang="en-GB" dirty="0" smtClean="0">
              <a:effectLst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24079" y="896018"/>
            <a:ext cx="3639736" cy="92333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effectLst/>
              </a:rPr>
              <a:t>Effect of BSM physics  is to </a:t>
            </a:r>
            <a:r>
              <a:rPr lang="en-GB" dirty="0"/>
              <a:t>m</a:t>
            </a:r>
            <a:r>
              <a:rPr lang="en-GB" dirty="0" smtClean="0"/>
              <a:t>odify </a:t>
            </a:r>
            <a:r>
              <a:rPr lang="en-GB" dirty="0"/>
              <a:t>EW observables through  quantum effects (</a:t>
            </a:r>
            <a:r>
              <a:rPr lang="en-GB" dirty="0" err="1"/>
              <a:t>cf</a:t>
            </a:r>
            <a:r>
              <a:rPr lang="en-GB" dirty="0"/>
              <a:t> top &amp; H @ LEP</a:t>
            </a:r>
            <a:r>
              <a:rPr lang="en-GB" dirty="0" smtClean="0"/>
              <a:t>)</a:t>
            </a:r>
            <a:endParaRPr lang="en-GB" dirty="0"/>
          </a:p>
        </p:txBody>
      </p:sp>
      <p:cxnSp>
        <p:nvCxnSpPr>
          <p:cNvPr id="20" name="Straight Arrow Connector 19"/>
          <p:cNvCxnSpPr/>
          <p:nvPr/>
        </p:nvCxnSpPr>
        <p:spPr bwMode="auto">
          <a:xfrm flipV="1">
            <a:off x="3042466" y="2509184"/>
            <a:ext cx="464769" cy="366616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/>
          </a:ln>
          <a:effectLst/>
        </p:spPr>
      </p:cxnSp>
      <p:grpSp>
        <p:nvGrpSpPr>
          <p:cNvPr id="27" name="Group 26"/>
          <p:cNvGrpSpPr/>
          <p:nvPr/>
        </p:nvGrpSpPr>
        <p:grpSpPr>
          <a:xfrm>
            <a:off x="925754" y="2815950"/>
            <a:ext cx="2856417" cy="958608"/>
            <a:chOff x="925754" y="2815950"/>
            <a:chExt cx="2856417" cy="958608"/>
          </a:xfrm>
        </p:grpSpPr>
        <p:sp>
          <p:nvSpPr>
            <p:cNvPr id="16" name="TextBox 15"/>
            <p:cNvSpPr txBox="1"/>
            <p:nvPr/>
          </p:nvSpPr>
          <p:spPr>
            <a:xfrm>
              <a:off x="925754" y="2815950"/>
              <a:ext cx="2211572" cy="461665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effectLst/>
                </a:rPr>
                <a:t>FCC-</a:t>
              </a:r>
              <a:r>
                <a:rPr lang="en-US" sz="2400" dirty="0" err="1" smtClean="0">
                  <a:effectLst/>
                </a:rPr>
                <a:t>ee</a:t>
              </a:r>
              <a:r>
                <a:rPr lang="en-US" sz="2400" dirty="0" smtClean="0">
                  <a:effectLst/>
                </a:rPr>
                <a:t> is here</a:t>
              </a:r>
              <a:endParaRPr lang="en-GB" sz="2400" dirty="0" smtClean="0">
                <a:effectLst/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 bwMode="auto">
            <a:xfrm>
              <a:off x="3042466" y="3168502"/>
              <a:ext cx="739705" cy="606056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8" name="TextBox 27"/>
          <p:cNvSpPr txBox="1"/>
          <p:nvPr/>
        </p:nvSpPr>
        <p:spPr>
          <a:xfrm>
            <a:off x="8296587" y="4635647"/>
            <a:ext cx="1623590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effectLst/>
              </a:rPr>
              <a:t>FCC-</a:t>
            </a:r>
            <a:r>
              <a:rPr lang="en-US" dirty="0" err="1" smtClean="0">
                <a:effectLst/>
              </a:rPr>
              <a:t>ee</a:t>
            </a:r>
            <a:r>
              <a:rPr lang="en-US" dirty="0" smtClean="0">
                <a:effectLst/>
              </a:rPr>
              <a:t> direct</a:t>
            </a:r>
            <a:endParaRPr lang="en-GB" dirty="0" smtClean="0">
              <a:effectLst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920177" y="4635647"/>
            <a:ext cx="1759212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effectLst/>
              </a:rPr>
              <a:t>FCC-</a:t>
            </a:r>
            <a:r>
              <a:rPr lang="en-US" dirty="0" err="1" smtClean="0">
                <a:effectLst/>
              </a:rPr>
              <a:t>ee</a:t>
            </a:r>
            <a:r>
              <a:rPr lang="en-US" dirty="0" smtClean="0">
                <a:effectLst/>
              </a:rPr>
              <a:t> Z-pole</a:t>
            </a:r>
            <a:endParaRPr lang="en-GB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9881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8" grpId="0" animBg="1"/>
      <p:bldP spid="2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108285"/>
            <a:ext cx="7543800" cy="607333"/>
          </a:xfrm>
        </p:spPr>
        <p:txBody>
          <a:bodyPr/>
          <a:lstStyle/>
          <a:p>
            <a:r>
              <a:rPr lang="en-GB" dirty="0" smtClean="0"/>
              <a:t>A note on attainable precision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8191" y="858081"/>
            <a:ext cx="8229600" cy="732181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Example: the W mass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7534807"/>
              </p:ext>
            </p:extLst>
          </p:nvPr>
        </p:nvGraphicFramePr>
        <p:xfrm>
          <a:off x="1877391" y="2161098"/>
          <a:ext cx="8331200" cy="1033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18" name="Equation" r:id="rId3" imgW="3682800" imgH="457200" progId="Equation.3">
                  <p:embed/>
                </p:oleObj>
              </mc:Choice>
              <mc:Fallback>
                <p:oleObj name="Equation" r:id="rId3" imgW="36828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77391" y="2161098"/>
                        <a:ext cx="8331200" cy="1033463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928191" y="1527934"/>
            <a:ext cx="1532792" cy="461665"/>
          </a:xfrm>
          <a:prstGeom prst="rect">
            <a:avLst/>
          </a:prstGeom>
          <a:solidFill>
            <a:srgbClr val="99FFCC"/>
          </a:solidFill>
        </p:spPr>
        <p:txBody>
          <a:bodyPr wrap="none" rtlCol="0">
            <a:spAutoFit/>
          </a:bodyPr>
          <a:lstStyle/>
          <a:p>
            <a:r>
              <a:rPr lang="en-GB" sz="2400" dirty="0"/>
              <a:t>Prediction: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50844" y="3345162"/>
            <a:ext cx="2683748" cy="461665"/>
          </a:xfrm>
          <a:prstGeom prst="rect">
            <a:avLst/>
          </a:prstGeom>
          <a:solidFill>
            <a:srgbClr val="99FFCC"/>
          </a:solidFill>
        </p:spPr>
        <p:txBody>
          <a:bodyPr wrap="none" rtlCol="0">
            <a:spAutoFit/>
          </a:bodyPr>
          <a:lstStyle/>
          <a:p>
            <a:r>
              <a:rPr lang="en-GB" sz="2400" dirty="0"/>
              <a:t>direct measurement: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604986"/>
              </p:ext>
            </p:extLst>
          </p:nvPr>
        </p:nvGraphicFramePr>
        <p:xfrm>
          <a:off x="1850845" y="4014830"/>
          <a:ext cx="2930525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19" name="Equation" r:id="rId5" imgW="1295280" imgH="228600" progId="Equation.3">
                  <p:embed/>
                </p:oleObj>
              </mc:Choice>
              <mc:Fallback>
                <p:oleObj name="Equation" r:id="rId5" imgW="129528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50845" y="4014830"/>
                        <a:ext cx="2930525" cy="515938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096001" y="3698662"/>
            <a:ext cx="4240695" cy="224676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000" dirty="0"/>
              <a:t>Essential to reduce theory error: necessitates calculation up to 3-4 loops. Effort has already started. 2 loop calculations finished – 3 loops started. </a:t>
            </a:r>
            <a:endParaRPr lang="en-GB" sz="2000" dirty="0" smtClean="0"/>
          </a:p>
          <a:p>
            <a:r>
              <a:rPr lang="en-US" sz="2000" dirty="0" smtClean="0"/>
              <a:t>There is good hope that the theory error can be reduced so that it does not dominate the calculations</a:t>
            </a:r>
            <a:endParaRPr lang="en-GB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8534397" y="1449818"/>
            <a:ext cx="1802298" cy="523220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r>
              <a:rPr lang="en-GB" sz="2800" dirty="0"/>
              <a:t>After FCC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21283" y="1466378"/>
            <a:ext cx="2080596" cy="52322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GB" sz="2800" dirty="0"/>
              <a:t>before FCC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7370811"/>
              </p:ext>
            </p:extLst>
          </p:nvPr>
        </p:nvGraphicFramePr>
        <p:xfrm>
          <a:off x="4113047" y="2157274"/>
          <a:ext cx="1033463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20" name="Equation" r:id="rId7" imgW="457200" imgH="177480" progId="Equation.3">
                  <p:embed/>
                </p:oleObj>
              </mc:Choice>
              <mc:Fallback>
                <p:oleObj name="Equation" r:id="rId7" imgW="457200" imgH="177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113047" y="2157274"/>
                        <a:ext cx="1033463" cy="400050"/>
                      </a:xfrm>
                      <a:prstGeom prst="rect">
                        <a:avLst/>
                      </a:prstGeom>
                      <a:solidFill>
                        <a:srgbClr val="FF99FF"/>
                      </a:solidFill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470823"/>
              </p:ext>
            </p:extLst>
          </p:nvPr>
        </p:nvGraphicFramePr>
        <p:xfrm>
          <a:off x="6206868" y="2186741"/>
          <a:ext cx="1033463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21" name="Equation" r:id="rId9" imgW="457200" imgH="177480" progId="Equation.3">
                  <p:embed/>
                </p:oleObj>
              </mc:Choice>
              <mc:Fallback>
                <p:oleObj name="Equation" r:id="rId9" imgW="457200" imgH="177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206868" y="2186741"/>
                        <a:ext cx="1033463" cy="400050"/>
                      </a:xfrm>
                      <a:prstGeom prst="rect">
                        <a:avLst/>
                      </a:prstGeom>
                      <a:solidFill>
                        <a:srgbClr val="FF99FF"/>
                      </a:solidFill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5497013"/>
              </p:ext>
            </p:extLst>
          </p:nvPr>
        </p:nvGraphicFramePr>
        <p:xfrm>
          <a:off x="8207730" y="2202895"/>
          <a:ext cx="1033463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22" name="Equation" r:id="rId10" imgW="457200" imgH="177480" progId="Equation.3">
                  <p:embed/>
                </p:oleObj>
              </mc:Choice>
              <mc:Fallback>
                <p:oleObj name="Equation" r:id="rId10" imgW="457200" imgH="177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207730" y="2202895"/>
                        <a:ext cx="1033463" cy="400050"/>
                      </a:xfrm>
                      <a:prstGeom prst="rect">
                        <a:avLst/>
                      </a:prstGeom>
                      <a:solidFill>
                        <a:srgbClr val="FF99FF"/>
                      </a:solidFill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1096676"/>
              </p:ext>
            </p:extLst>
          </p:nvPr>
        </p:nvGraphicFramePr>
        <p:xfrm>
          <a:off x="4048126" y="2773363"/>
          <a:ext cx="1063625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23" name="Equation" r:id="rId12" imgW="469800" imgH="177480" progId="Equation.3">
                  <p:embed/>
                </p:oleObj>
              </mc:Choice>
              <mc:Fallback>
                <p:oleObj name="Equation" r:id="rId12" imgW="469800" imgH="177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048126" y="2773363"/>
                        <a:ext cx="1063625" cy="400050"/>
                      </a:xfrm>
                      <a:prstGeom prst="rect">
                        <a:avLst/>
                      </a:prstGeom>
                      <a:solidFill>
                        <a:srgbClr val="FF99FF"/>
                      </a:solidFill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7883517"/>
              </p:ext>
            </p:extLst>
          </p:nvPr>
        </p:nvGraphicFramePr>
        <p:xfrm>
          <a:off x="6096000" y="2744788"/>
          <a:ext cx="1062038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24" name="Equation" r:id="rId14" imgW="469800" imgH="177480" progId="Equation.3">
                  <p:embed/>
                </p:oleObj>
              </mc:Choice>
              <mc:Fallback>
                <p:oleObj name="Equation" r:id="rId14" imgW="469800" imgH="177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096000" y="2744788"/>
                        <a:ext cx="1062038" cy="400050"/>
                      </a:xfrm>
                      <a:prstGeom prst="rect">
                        <a:avLst/>
                      </a:prstGeom>
                      <a:solidFill>
                        <a:srgbClr val="FF99FF"/>
                      </a:solidFill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2376326"/>
              </p:ext>
            </p:extLst>
          </p:nvPr>
        </p:nvGraphicFramePr>
        <p:xfrm>
          <a:off x="3898591" y="4072774"/>
          <a:ext cx="1033463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25" name="Equation" r:id="rId16" imgW="457200" imgH="177480" progId="Equation.3">
                  <p:embed/>
                </p:oleObj>
              </mc:Choice>
              <mc:Fallback>
                <p:oleObj name="Equation" r:id="rId16" imgW="457200" imgH="177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898591" y="4072774"/>
                        <a:ext cx="1033463" cy="400050"/>
                      </a:xfrm>
                      <a:prstGeom prst="rect">
                        <a:avLst/>
                      </a:prstGeom>
                      <a:solidFill>
                        <a:srgbClr val="FF99FF"/>
                      </a:solidFill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850844" y="4738772"/>
            <a:ext cx="3463279" cy="1569660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GB" sz="2400" dirty="0"/>
              <a:t>If only one ingredient is missing, the sensitivity to new physics may entirely vanish</a:t>
            </a:r>
          </a:p>
        </p:txBody>
      </p:sp>
    </p:spTree>
    <p:extLst>
      <p:ext uri="{BB962C8B-B14F-4D97-AF65-F5344CB8AC3E}">
        <p14:creationId xmlns:p14="http://schemas.microsoft.com/office/powerpoint/2010/main" val="260573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Comment about longitudinal polarization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900" y="914400"/>
            <a:ext cx="12103100" cy="5378450"/>
          </a:xfrm>
        </p:spPr>
        <p:txBody>
          <a:bodyPr/>
          <a:lstStyle/>
          <a:p>
            <a:r>
              <a:rPr lang="en-US" sz="2000" dirty="0"/>
              <a:t>The FCC-</a:t>
            </a:r>
            <a:r>
              <a:rPr lang="en-US" sz="2000" dirty="0" err="1"/>
              <a:t>ee</a:t>
            </a:r>
            <a:r>
              <a:rPr lang="en-US" sz="2000" dirty="0"/>
              <a:t> e</a:t>
            </a:r>
            <a:r>
              <a:rPr lang="en-US" sz="2000" baseline="30000" dirty="0">
                <a:latin typeface="Symbol" charset="2"/>
                <a:cs typeface="Symbol" charset="2"/>
              </a:rPr>
              <a:t>+</a:t>
            </a:r>
            <a:r>
              <a:rPr lang="en-US" sz="2000" dirty="0"/>
              <a:t> and e</a:t>
            </a:r>
            <a:r>
              <a:rPr lang="en-US" sz="2000" baseline="30000" dirty="0">
                <a:latin typeface="Symbol" charset="2"/>
                <a:cs typeface="Symbol" charset="2"/>
              </a:rPr>
              <a:t>-</a:t>
            </a:r>
            <a:r>
              <a:rPr lang="en-US" sz="2000" dirty="0"/>
              <a:t> beams </a:t>
            </a:r>
            <a:r>
              <a:rPr lang="en-US" sz="2000" dirty="0" smtClean="0"/>
              <a:t>will not </a:t>
            </a:r>
            <a:r>
              <a:rPr lang="en-US" sz="2000" dirty="0"/>
              <a:t>be longitudinally polarized</a:t>
            </a:r>
          </a:p>
          <a:p>
            <a:pPr lvl="1"/>
            <a:r>
              <a:rPr lang="en-US" sz="1600" dirty="0"/>
              <a:t>Unlike at linear colliders where 80% polarized e</a:t>
            </a:r>
            <a:r>
              <a:rPr lang="en-US" sz="1600" baseline="30000" dirty="0">
                <a:latin typeface="Symbol" charset="2"/>
                <a:cs typeface="Symbol" charset="2"/>
              </a:rPr>
              <a:t>-</a:t>
            </a:r>
            <a:r>
              <a:rPr lang="en-US" sz="1600" dirty="0"/>
              <a:t> can be injected and accelerated</a:t>
            </a:r>
          </a:p>
          <a:p>
            <a:pPr lvl="2"/>
            <a:r>
              <a:rPr lang="en-US" sz="1600" dirty="0"/>
              <a:t>And, with </a:t>
            </a:r>
            <a:r>
              <a:rPr lang="en-US" sz="1600" dirty="0" smtClean="0"/>
              <a:t>some </a:t>
            </a:r>
            <a:r>
              <a:rPr lang="en-US" sz="1600" dirty="0"/>
              <a:t>difficulty and money, may get 30% polarized e</a:t>
            </a:r>
            <a:r>
              <a:rPr lang="en-US" sz="1600" baseline="30000" dirty="0">
                <a:latin typeface="Symbol" charset="2"/>
                <a:cs typeface="Symbol" charset="2"/>
              </a:rPr>
              <a:t>+</a:t>
            </a:r>
            <a:r>
              <a:rPr lang="en-US" sz="1600" dirty="0"/>
              <a:t> as well.</a:t>
            </a:r>
          </a:p>
          <a:p>
            <a:r>
              <a:rPr lang="en-US" sz="2000" dirty="0"/>
              <a:t>Effect of longitudinal polarization at 240/250 </a:t>
            </a:r>
            <a:r>
              <a:rPr lang="en-US" sz="2000" dirty="0" err="1"/>
              <a:t>GeV</a:t>
            </a:r>
            <a:r>
              <a:rPr lang="en-US" sz="2000" dirty="0"/>
              <a:t> for Higgs couplings</a:t>
            </a:r>
          </a:p>
          <a:p>
            <a:pPr lvl="1"/>
            <a:r>
              <a:rPr lang="en-US" sz="1600" dirty="0"/>
              <a:t>Polarization causes </a:t>
            </a:r>
            <a:r>
              <a:rPr lang="en-US" sz="1600" dirty="0" err="1">
                <a:latin typeface="Symbol" charset="2"/>
                <a:cs typeface="Symbol" charset="2"/>
              </a:rPr>
              <a:t>s</a:t>
            </a:r>
            <a:r>
              <a:rPr lang="en-US" sz="1600" baseline="-25000" dirty="0" err="1"/>
              <a:t>HZ</a:t>
            </a:r>
            <a:r>
              <a:rPr lang="en-US" sz="1600" dirty="0"/>
              <a:t> to increase by 1.4 (1.08) in </a:t>
            </a:r>
            <a:r>
              <a:rPr lang="en-US" sz="1600" dirty="0" err="1"/>
              <a:t>e</a:t>
            </a:r>
            <a:r>
              <a:rPr lang="en-US" sz="1600" baseline="30000" dirty="0" err="1">
                <a:latin typeface="Symbol" charset="2"/>
                <a:cs typeface="Symbol" charset="2"/>
              </a:rPr>
              <a:t>-</a:t>
            </a:r>
            <a:r>
              <a:rPr lang="en-US" sz="1600" baseline="-25000" dirty="0" err="1"/>
              <a:t>L</a:t>
            </a:r>
            <a:r>
              <a:rPr lang="en-US" sz="1600" dirty="0" err="1"/>
              <a:t>e</a:t>
            </a:r>
            <a:r>
              <a:rPr lang="en-US" sz="1600" baseline="30000" dirty="0" err="1">
                <a:latin typeface="Symbol" charset="2"/>
                <a:cs typeface="Symbol" charset="2"/>
              </a:rPr>
              <a:t>+</a:t>
            </a:r>
            <a:r>
              <a:rPr lang="en-US" sz="1600" baseline="-25000" dirty="0" err="1"/>
              <a:t>R</a:t>
            </a:r>
            <a:r>
              <a:rPr lang="en-US" sz="1600" dirty="0"/>
              <a:t> (</a:t>
            </a:r>
            <a:r>
              <a:rPr lang="en-US" sz="1600" dirty="0" err="1"/>
              <a:t>e</a:t>
            </a:r>
            <a:r>
              <a:rPr lang="en-US" sz="1600" baseline="30000" dirty="0" err="1">
                <a:latin typeface="Symbol" charset="2"/>
                <a:cs typeface="Symbol" charset="2"/>
              </a:rPr>
              <a:t>-</a:t>
            </a:r>
            <a:r>
              <a:rPr lang="en-US" sz="1600" baseline="-25000" dirty="0" err="1"/>
              <a:t>R</a:t>
            </a:r>
            <a:r>
              <a:rPr lang="en-US" sz="1600" dirty="0" err="1"/>
              <a:t>e</a:t>
            </a:r>
            <a:r>
              <a:rPr lang="en-US" sz="1600" baseline="30000" dirty="0" err="1">
                <a:latin typeface="Symbol" charset="2"/>
                <a:cs typeface="Symbol" charset="2"/>
              </a:rPr>
              <a:t>+</a:t>
            </a:r>
            <a:r>
              <a:rPr lang="en-US" sz="1600" baseline="-25000" dirty="0" err="1"/>
              <a:t>L</a:t>
            </a:r>
            <a:r>
              <a:rPr lang="en-US" sz="1600" dirty="0"/>
              <a:t>) configuration</a:t>
            </a:r>
          </a:p>
          <a:p>
            <a:pPr lvl="2"/>
            <a:r>
              <a:rPr lang="en-US" sz="1600" dirty="0"/>
              <a:t>Similar increase for the backgrounds (except for WW : 2.34 and 0.14)</a:t>
            </a:r>
          </a:p>
          <a:p>
            <a:pPr lvl="3"/>
            <a:r>
              <a:rPr lang="en-US" sz="1600" dirty="0"/>
              <a:t>Precision better by 20% with the same luminosity in the </a:t>
            </a:r>
            <a:r>
              <a:rPr lang="en-US" sz="1600" dirty="0">
                <a:latin typeface="Symbol" charset="2"/>
                <a:cs typeface="Symbol" charset="2"/>
              </a:rPr>
              <a:t>k</a:t>
            </a:r>
            <a:r>
              <a:rPr lang="en-US" sz="1600" dirty="0"/>
              <a:t> fits </a:t>
            </a:r>
          </a:p>
          <a:p>
            <a:pPr lvl="1"/>
            <a:r>
              <a:rPr lang="en-US" sz="1600" dirty="0"/>
              <a:t>EFT fits benefit from different polarization states to constrain additional operators</a:t>
            </a:r>
          </a:p>
          <a:p>
            <a:pPr lvl="2"/>
            <a:r>
              <a:rPr lang="en-US" sz="1600" dirty="0"/>
              <a:t>At circular colliders, constraints come from EW precision measurements </a:t>
            </a:r>
          </a:p>
          <a:p>
            <a:pPr lvl="3"/>
            <a:r>
              <a:rPr lang="en-US" sz="1600" dirty="0"/>
              <a:t>Precision still better by ~20% or less with the same luminosity in the EFT fits </a:t>
            </a:r>
          </a:p>
          <a:p>
            <a:pPr lvl="3"/>
            <a:r>
              <a:rPr lang="en-US" sz="1600" dirty="0"/>
              <a:t>The only coupling for which polarization brings significant gain is </a:t>
            </a:r>
            <a:r>
              <a:rPr lang="en-US" sz="1600" dirty="0" err="1"/>
              <a:t>g</a:t>
            </a:r>
            <a:r>
              <a:rPr lang="en-US" sz="1600" baseline="-25000" dirty="0" err="1"/>
              <a:t>HZ</a:t>
            </a:r>
            <a:r>
              <a:rPr lang="en-US" sz="1600" baseline="-25000" dirty="0" err="1">
                <a:latin typeface="Symbol" charset="2"/>
                <a:cs typeface="Symbol" charset="2"/>
              </a:rPr>
              <a:t>g</a:t>
            </a:r>
            <a:endParaRPr lang="en-US" sz="1600" dirty="0">
              <a:cs typeface="Symbol" charset="2"/>
            </a:endParaRPr>
          </a:p>
          <a:p>
            <a:pPr lvl="4"/>
            <a:r>
              <a:rPr lang="en-US" sz="1600" dirty="0">
                <a:cs typeface="Symbol" charset="2"/>
              </a:rPr>
              <a:t>Much better measured at hadron collider (e.g., FCC-</a:t>
            </a:r>
            <a:r>
              <a:rPr lang="en-US" sz="1600" dirty="0" err="1">
                <a:cs typeface="Symbol" charset="2"/>
              </a:rPr>
              <a:t>hh</a:t>
            </a:r>
            <a:r>
              <a:rPr lang="en-US" sz="1600" dirty="0">
                <a:cs typeface="Symbol" charset="2"/>
              </a:rPr>
              <a:t>) anyway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At the FCC-</a:t>
            </a:r>
            <a:r>
              <a:rPr lang="en-US" sz="2000" dirty="0" err="1"/>
              <a:t>ee</a:t>
            </a:r>
            <a:r>
              <a:rPr lang="en-US" sz="2000" dirty="0"/>
              <a:t>, </a:t>
            </a:r>
            <a:r>
              <a:rPr lang="en-US" sz="2000" dirty="0" smtClean="0"/>
              <a:t>long. </a:t>
            </a:r>
            <a:r>
              <a:rPr lang="en-US" sz="2000" dirty="0"/>
              <a:t>polarization is not worth the induced luminosity </a:t>
            </a:r>
            <a:r>
              <a:rPr lang="en-US" sz="2000" dirty="0" smtClean="0"/>
              <a:t>loss, extra cost and complication</a:t>
            </a:r>
            <a:endParaRPr lang="en-US" sz="2000" dirty="0"/>
          </a:p>
          <a:p>
            <a:pPr lvl="1"/>
            <a:r>
              <a:rPr lang="en-US" sz="1600" dirty="0"/>
              <a:t>NB. Without polarization, one year at the FCC-</a:t>
            </a:r>
            <a:r>
              <a:rPr lang="en-US" sz="1600" dirty="0" err="1"/>
              <a:t>ee</a:t>
            </a:r>
            <a:r>
              <a:rPr lang="en-US" sz="1600" dirty="0"/>
              <a:t> with 2 (4) IPs at √s = 240 </a:t>
            </a:r>
            <a:r>
              <a:rPr lang="en-US" sz="1600" dirty="0" err="1"/>
              <a:t>GeV</a:t>
            </a:r>
            <a:r>
              <a:rPr lang="en-US" sz="1600" dirty="0"/>
              <a:t> offers the same Higgs coupling precision as 8 (16) years with ILC polarized e</a:t>
            </a:r>
            <a:r>
              <a:rPr lang="en-US" sz="1600" baseline="30000" dirty="0">
                <a:latin typeface="Symbol" charset="2"/>
                <a:cs typeface="Symbol" charset="2"/>
              </a:rPr>
              <a:t>+</a:t>
            </a:r>
            <a:r>
              <a:rPr lang="en-US" sz="1600" dirty="0">
                <a:cs typeface="Symbol" charset="2"/>
              </a:rPr>
              <a:t> and </a:t>
            </a:r>
            <a:r>
              <a:rPr lang="en-US" sz="1600" dirty="0"/>
              <a:t>e</a:t>
            </a:r>
            <a:r>
              <a:rPr lang="en-US" sz="1600" baseline="30000" dirty="0">
                <a:latin typeface="Symbol" charset="2"/>
                <a:cs typeface="Symbol" charset="2"/>
              </a:rPr>
              <a:t>+</a:t>
            </a:r>
            <a:r>
              <a:rPr lang="en-US" sz="1600" dirty="0">
                <a:cs typeface="Symbol" charset="2"/>
              </a:rPr>
              <a:t> </a:t>
            </a:r>
          </a:p>
          <a:p>
            <a:pPr lvl="2"/>
            <a:r>
              <a:rPr lang="en-US" sz="1600" dirty="0">
                <a:cs typeface="Symbol" charset="2"/>
              </a:rPr>
              <a:t>Similar remark holds for EWPO or top EW couplings measurements at other √s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8977547" y="5937742"/>
            <a:ext cx="739305" cy="26161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/>
              <a:t>J. De Blas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M. Koratzinos</a:t>
            </a:r>
            <a:endParaRPr lang="en-US" altLang="en-US" dirty="0"/>
          </a:p>
        </p:txBody>
      </p:sp>
      <p:sp>
        <p:nvSpPr>
          <p:cNvPr id="7" name="TextBox 6"/>
          <p:cNvSpPr txBox="1"/>
          <p:nvPr/>
        </p:nvSpPr>
        <p:spPr>
          <a:xfrm rot="19320000">
            <a:off x="2763934" y="2796631"/>
            <a:ext cx="6521337" cy="1384995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CC"/>
                </a:solidFill>
              </a:rPr>
              <a:t>Beam polarization brings no information </a:t>
            </a:r>
          </a:p>
          <a:p>
            <a:pPr algn="ctr"/>
            <a:r>
              <a:rPr lang="en-US" sz="2800" b="1" dirty="0">
                <a:solidFill>
                  <a:srgbClr val="0000CC"/>
                </a:solidFill>
              </a:rPr>
              <a:t>that cannot be obtained otherwise. </a:t>
            </a:r>
          </a:p>
          <a:p>
            <a:pPr algn="ctr"/>
            <a:r>
              <a:rPr lang="en-US" sz="2800" b="1" dirty="0"/>
              <a:t>There is no obvious need for it.</a:t>
            </a:r>
          </a:p>
        </p:txBody>
      </p:sp>
    </p:spTree>
    <p:extLst>
      <p:ext uri="{BB962C8B-B14F-4D97-AF65-F5344CB8AC3E}">
        <p14:creationId xmlns:p14="http://schemas.microsoft.com/office/powerpoint/2010/main" val="168069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animBg="1"/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/>
              <a:t>Is a √s = 500 GeV upgrade required/useful 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According to the white book of </a:t>
            </a:r>
            <a:r>
              <a:rPr lang="is-IS" sz="2000" dirty="0"/>
              <a:t>ESU 2013 :</a:t>
            </a:r>
          </a:p>
          <a:p>
            <a:endParaRPr lang="is-IS" sz="2000" dirty="0"/>
          </a:p>
          <a:p>
            <a:endParaRPr lang="is-IS" sz="2000" dirty="0" smtClean="0"/>
          </a:p>
          <a:p>
            <a:pPr lvl="1"/>
            <a:r>
              <a:rPr lang="is-IS" sz="1600" dirty="0" smtClean="0"/>
              <a:t>The </a:t>
            </a:r>
            <a:r>
              <a:rPr lang="is-IS" sz="1600" dirty="0"/>
              <a:t>same arguments are used by some documents submitted to ESU </a:t>
            </a:r>
            <a:r>
              <a:rPr lang="is-IS" sz="1600" dirty="0" smtClean="0"/>
              <a:t>2020</a:t>
            </a:r>
            <a:endParaRPr lang="is-IS" sz="1600" dirty="0"/>
          </a:p>
          <a:p>
            <a:pPr lvl="1"/>
            <a:r>
              <a:rPr lang="is-IS" sz="1600" dirty="0"/>
              <a:t>So, should we foresee an upgrade of FCC-ee at √s = 500 GeV ? </a:t>
            </a:r>
          </a:p>
          <a:p>
            <a:pPr lvl="2"/>
            <a:r>
              <a:rPr lang="is-IS" sz="1600" dirty="0"/>
              <a:t>For the total width and the coupling to the top quark : the answer is </a:t>
            </a:r>
            <a:r>
              <a:rPr lang="is-IS" sz="1600" dirty="0" smtClean="0"/>
              <a:t>NO – </a:t>
            </a:r>
            <a:r>
              <a:rPr lang="is-IS" sz="1600" dirty="0" smtClean="0"/>
              <a:t>there is a much better prior measurement (HL-LHC) which becomes model-independent after 7 yers of FCC-ee higgs physics</a:t>
            </a:r>
            <a:endParaRPr lang="is-IS" sz="1600" dirty="0"/>
          </a:p>
          <a:p>
            <a:pPr lvl="2"/>
            <a:r>
              <a:rPr lang="is-IS" sz="1600" dirty="0"/>
              <a:t>For the Higgs self-coupling (</a:t>
            </a:r>
            <a:r>
              <a:rPr lang="is-IS" sz="1600" dirty="0">
                <a:latin typeface="Symbol" charset="2"/>
                <a:cs typeface="Symbol" charset="2"/>
              </a:rPr>
              <a:t>k</a:t>
            </a:r>
            <a:r>
              <a:rPr lang="is-IS" sz="1600" baseline="-25000" dirty="0">
                <a:latin typeface="Symbol" charset="2"/>
                <a:cs typeface="Symbol" charset="2"/>
              </a:rPr>
              <a:t>l</a:t>
            </a:r>
            <a:r>
              <a:rPr lang="is-IS" sz="1600" dirty="0"/>
              <a:t>):  </a:t>
            </a:r>
          </a:p>
          <a:p>
            <a:pPr lvl="2"/>
            <a:endParaRPr lang="is-IS" sz="1600" dirty="0"/>
          </a:p>
          <a:p>
            <a:pPr lvl="2"/>
            <a:endParaRPr lang="is-IS" sz="1600" dirty="0"/>
          </a:p>
          <a:p>
            <a:pPr lvl="2"/>
            <a:endParaRPr lang="is-IS" sz="1600" dirty="0"/>
          </a:p>
          <a:p>
            <a:pPr lvl="2"/>
            <a:endParaRPr lang="is-IS" sz="1600" dirty="0"/>
          </a:p>
          <a:p>
            <a:pPr lvl="2"/>
            <a:endParaRPr lang="is-IS" sz="1600" dirty="0"/>
          </a:p>
          <a:p>
            <a:pPr lvl="2"/>
            <a:endParaRPr lang="is-IS" sz="1600" dirty="0"/>
          </a:p>
          <a:p>
            <a:pPr lvl="2"/>
            <a:endParaRPr lang="is-IS" sz="1600" dirty="0"/>
          </a:p>
          <a:p>
            <a:pPr lvl="2"/>
            <a:endParaRPr lang="en-US" sz="1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M. Koratzinos</a:t>
            </a:r>
            <a:endParaRPr lang="en-US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91854" y="1371600"/>
            <a:ext cx="7914146" cy="58477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At energies of 500 </a:t>
            </a:r>
            <a:r>
              <a:rPr lang="en-US" sz="1600" dirty="0" err="1"/>
              <a:t>GeV</a:t>
            </a:r>
            <a:r>
              <a:rPr lang="en-US" sz="1600" dirty="0"/>
              <a:t> or higher, such a machine could explore the Higgs properties further, </a:t>
            </a:r>
          </a:p>
          <a:p>
            <a:r>
              <a:rPr lang="en-US" sz="1600" dirty="0"/>
              <a:t>for example </a:t>
            </a:r>
            <a:r>
              <a:rPr lang="en-US" sz="1600" b="1" dirty="0"/>
              <a:t>the coupling to the top quark, the self-coupling, and the total width.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17450" y="990601"/>
            <a:ext cx="236475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/>
                <a:cs typeface="Times New Roman"/>
                <a:hlinkClick r:id="rId2"/>
              </a:rPr>
              <a:t>https://cds.cern.ch/record/1567295/</a:t>
            </a:r>
            <a:endParaRPr lang="en-US" sz="1200" dirty="0">
              <a:latin typeface="Times New Roman"/>
              <a:cs typeface="Times New Roman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752601" y="5105400"/>
            <a:ext cx="8892475" cy="1018698"/>
            <a:chOff x="1752601" y="5105400"/>
            <a:chExt cx="8892475" cy="1018698"/>
          </a:xfrm>
        </p:grpSpPr>
        <p:sp>
          <p:nvSpPr>
            <p:cNvPr id="13" name="TextBox 12"/>
            <p:cNvSpPr txBox="1"/>
            <p:nvPr/>
          </p:nvSpPr>
          <p:spPr>
            <a:xfrm>
              <a:off x="9601200" y="5680502"/>
              <a:ext cx="1043876" cy="415498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/>
                <a:t>M. McCullough</a:t>
              </a:r>
            </a:p>
            <a:p>
              <a:pPr algn="ctr"/>
              <a:r>
                <a:rPr lang="nb-NO" sz="1050" dirty="0">
                  <a:hlinkClick r:id="rId3"/>
                </a:rPr>
                <a:t>arXiv:1312.3322</a:t>
              </a:r>
              <a:endParaRPr lang="en-US" sz="1050" dirty="0"/>
            </a:p>
          </p:txBody>
        </p:sp>
        <p:pic>
          <p:nvPicPr>
            <p:cNvPr id="19" name="Picture 18" descr="Screen Shot 2018-11-03 at 17.13.55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9201" y="5105401"/>
              <a:ext cx="4365117" cy="1018697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6331762" y="5574268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Symbol" charset="2"/>
                  <a:cs typeface="Symbol" charset="2"/>
                </a:rPr>
                <a:t>k</a:t>
              </a:r>
              <a:r>
                <a:rPr lang="en-US" b="1" baseline="-25000" dirty="0">
                  <a:latin typeface="Symbol" charset="2"/>
                  <a:cs typeface="Symbol" charset="2"/>
                </a:rPr>
                <a:t>l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665084" y="5726668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Symbol" charset="2"/>
                  <a:cs typeface="Symbol" charset="2"/>
                </a:rPr>
                <a:t>k</a:t>
              </a:r>
              <a:r>
                <a:rPr lang="en-US" b="1" baseline="-25000" dirty="0">
                  <a:latin typeface="Symbol" charset="2"/>
                  <a:cs typeface="Symbol" charset="2"/>
                </a:rPr>
                <a:t>l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626484" y="5329535"/>
              <a:ext cx="4138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</a:t>
              </a:r>
              <a:endPara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05182" y="5157388"/>
              <a:ext cx="1545103" cy="9386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  <p:sp>
          <p:nvSpPr>
            <p:cNvPr id="27" name="TextBox 26"/>
            <p:cNvSpPr txBox="1"/>
            <p:nvPr/>
          </p:nvSpPr>
          <p:spPr>
            <a:xfrm>
              <a:off x="1752601" y="5105400"/>
              <a:ext cx="1107611" cy="338554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At FCC-</a:t>
              </a:r>
              <a:r>
                <a:rPr lang="en-US" sz="1600" b="1" dirty="0" err="1">
                  <a:solidFill>
                    <a:srgbClr val="FF0000"/>
                  </a:solidFill>
                </a:rPr>
                <a:t>ee</a:t>
              </a:r>
              <a:r>
                <a:rPr lang="en-US" sz="1600" b="1" dirty="0">
                  <a:solidFill>
                    <a:srgbClr val="FF0000"/>
                  </a:solidFill>
                </a:rPr>
                <a:t> 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981201" y="5562600"/>
              <a:ext cx="524503" cy="36933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  <a:latin typeface="Symbol" charset="2"/>
                  <a:cs typeface="Symbol" charset="2"/>
                </a:rPr>
                <a:t>s</a:t>
              </a:r>
              <a:r>
                <a:rPr lang="en-US" b="1" baseline="-25000" dirty="0" err="1">
                  <a:solidFill>
                    <a:srgbClr val="FF0000"/>
                  </a:solidFill>
                </a:rPr>
                <a:t>HZ</a:t>
              </a:r>
              <a:endParaRPr lang="en-US" b="1" baseline="-25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676400" y="3581400"/>
            <a:ext cx="8194227" cy="1149492"/>
            <a:chOff x="1676400" y="3581400"/>
            <a:chExt cx="8194227" cy="1149492"/>
          </a:xfrm>
        </p:grpSpPr>
        <p:pic>
          <p:nvPicPr>
            <p:cNvPr id="16" name="Picture 15" descr="Screen Shot 2018-11-03 at 17.07.07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200" y="3732370"/>
              <a:ext cx="1705884" cy="898267"/>
            </a:xfrm>
            <a:prstGeom prst="rect">
              <a:avLst/>
            </a:prstGeom>
            <a:ln>
              <a:noFill/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8991600" y="4219545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latin typeface="Symbol" charset="2"/>
                  <a:cs typeface="Symbol" charset="2"/>
                </a:rPr>
                <a:t>k</a:t>
              </a:r>
              <a:r>
                <a:rPr lang="en-US" b="1" baseline="-25000" dirty="0" err="1"/>
                <a:t>H</a:t>
              </a:r>
              <a:endParaRPr lang="en-US" b="1" baseline="-250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676400" y="3732369"/>
              <a:ext cx="1572666" cy="338554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CC0099"/>
                  </a:solidFill>
                </a:rPr>
                <a:t>At √s = 500 </a:t>
              </a:r>
              <a:r>
                <a:rPr lang="en-US" sz="1600" b="1" dirty="0" err="1">
                  <a:solidFill>
                    <a:srgbClr val="CC0099"/>
                  </a:solidFill>
                </a:rPr>
                <a:t>GeV</a:t>
              </a:r>
              <a:endParaRPr lang="en-US" sz="1600" b="1" dirty="0">
                <a:solidFill>
                  <a:srgbClr val="CC0099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937493" y="4189569"/>
              <a:ext cx="1034395" cy="523220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00FF"/>
                  </a:solidFill>
                </a:rPr>
                <a:t>Di-Higgs</a:t>
              </a:r>
            </a:p>
            <a:p>
              <a:pPr algn="ctr"/>
              <a:r>
                <a:rPr lang="en-US" sz="1400" b="1" dirty="0">
                  <a:solidFill>
                    <a:srgbClr val="0000FF"/>
                  </a:solidFill>
                </a:rPr>
                <a:t>production</a:t>
              </a:r>
            </a:p>
          </p:txBody>
        </p:sp>
        <p:pic>
          <p:nvPicPr>
            <p:cNvPr id="30" name="Picture 29" descr="Screen Shot 2018-11-04 at 13.09.56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6400" y="3760318"/>
              <a:ext cx="1554846" cy="811682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6934200" y="3657600"/>
              <a:ext cx="26481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/>
                <a:t>Z</a:t>
              </a:r>
            </a:p>
          </p:txBody>
        </p:sp>
        <p:pic>
          <p:nvPicPr>
            <p:cNvPr id="37" name="Picture 36" descr="Screen Shot 2018-11-04 at 13.14.46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7006" y="3614410"/>
              <a:ext cx="2042794" cy="1116482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32" name="TextBox 31"/>
            <p:cNvSpPr txBox="1"/>
            <p:nvPr/>
          </p:nvSpPr>
          <p:spPr>
            <a:xfrm>
              <a:off x="9599803" y="3581400"/>
              <a:ext cx="26481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/>
                <a:t>Z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934200" y="4038600"/>
              <a:ext cx="25840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/>
                <a:t>h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934200" y="4386590"/>
              <a:ext cx="25840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/>
                <a:t>h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9612223" y="3995410"/>
              <a:ext cx="25840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/>
                <a:t>h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9601200" y="4419600"/>
              <a:ext cx="25840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/>
                <a:t>h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335327" y="3804848"/>
              <a:ext cx="3257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</a:t>
              </a:r>
              <a:endParaRPr lang="en-US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915400" y="4191000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Symbol" charset="2"/>
                  <a:cs typeface="Symbol" charset="2"/>
                </a:rPr>
                <a:t>k</a:t>
              </a:r>
              <a:r>
                <a:rPr lang="en-US" b="1" baseline="-25000" dirty="0">
                  <a:latin typeface="Symbol" charset="2"/>
                  <a:cs typeface="Symbol" charset="2"/>
                </a:rPr>
                <a:t>l</a:t>
              </a:r>
              <a:endParaRPr lang="en-US" b="1" baseline="-25000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6934" y="4050267"/>
            <a:ext cx="1420866" cy="369332"/>
          </a:xfrm>
          <a:prstGeom prst="rect">
            <a:avLst/>
          </a:prstGeom>
          <a:solidFill>
            <a:srgbClr val="FF99CC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“traditional”</a:t>
            </a:r>
            <a:endParaRPr lang="en-GB" dirty="0"/>
          </a:p>
        </p:txBody>
      </p:sp>
      <p:sp>
        <p:nvSpPr>
          <p:cNvPr id="39" name="TextBox 38"/>
          <p:cNvSpPr txBox="1"/>
          <p:nvPr/>
        </p:nvSpPr>
        <p:spPr>
          <a:xfrm>
            <a:off x="24320" y="5157388"/>
            <a:ext cx="1488796" cy="369332"/>
          </a:xfrm>
          <a:prstGeom prst="rect">
            <a:avLst/>
          </a:prstGeom>
          <a:solidFill>
            <a:srgbClr val="FF99CC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Can also try…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554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  <p:bldP spid="9" grpId="0" animBg="1"/>
      <p:bldP spid="4" grpId="0" animBg="1"/>
      <p:bldP spid="3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626422" y="1295400"/>
            <a:ext cx="3050979" cy="2590800"/>
            <a:chOff x="6626422" y="1295400"/>
            <a:chExt cx="3050979" cy="2590800"/>
          </a:xfrm>
        </p:grpSpPr>
        <p:pic>
          <p:nvPicPr>
            <p:cNvPr id="22" name="Picture 21" descr="h3-TGC-atEE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0738" y="1295400"/>
              <a:ext cx="2976663" cy="259080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 rot="16200000">
              <a:off x="6559316" y="2391158"/>
              <a:ext cx="441990" cy="30777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Symbol" charset="2"/>
                  <a:cs typeface="Symbol" charset="2"/>
                </a:rPr>
                <a:t>dk</a:t>
              </a:r>
              <a:r>
                <a:rPr lang="en-US" sz="1400" baseline="-25000" dirty="0" err="1"/>
                <a:t>Z</a:t>
              </a:r>
              <a:endParaRPr lang="en-US" sz="1400" baseline="-25000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Effect of Higgs self coupling (</a:t>
            </a:r>
            <a:r>
              <a:rPr lang="en-US" sz="2000" dirty="0">
                <a:latin typeface="Symbol" charset="2"/>
                <a:cs typeface="Symbol" charset="2"/>
              </a:rPr>
              <a:t>k</a:t>
            </a:r>
            <a:r>
              <a:rPr lang="en-US" sz="2000" baseline="-25000" dirty="0">
                <a:latin typeface="Symbol" charset="2"/>
                <a:cs typeface="Symbol" charset="2"/>
              </a:rPr>
              <a:t>l</a:t>
            </a:r>
            <a:r>
              <a:rPr lang="en-US" sz="2000" dirty="0"/>
              <a:t>) on </a:t>
            </a:r>
            <a:r>
              <a:rPr lang="en-US" sz="2000" dirty="0" err="1">
                <a:latin typeface="Symbol" charset="2"/>
                <a:cs typeface="Symbol" charset="2"/>
              </a:rPr>
              <a:t>s</a:t>
            </a:r>
            <a:r>
              <a:rPr lang="en-US" sz="2000" baseline="-25000" dirty="0" err="1"/>
              <a:t>ZH</a:t>
            </a:r>
            <a:r>
              <a:rPr lang="en-US" sz="2000" dirty="0"/>
              <a:t> and </a:t>
            </a:r>
            <a:r>
              <a:rPr lang="en-US" sz="2000" dirty="0" err="1">
                <a:latin typeface="Symbol" charset="2"/>
                <a:cs typeface="Symbol" charset="2"/>
              </a:rPr>
              <a:t>s</a:t>
            </a:r>
            <a:r>
              <a:rPr lang="en-US" sz="2000" baseline="-25000" dirty="0" err="1">
                <a:latin typeface="Symbol" charset="2"/>
                <a:cs typeface="Symbol" charset="2"/>
              </a:rPr>
              <a:t>nn</a:t>
            </a:r>
            <a:r>
              <a:rPr lang="en-US" sz="2000" baseline="-25000" dirty="0" err="1"/>
              <a:t>H</a:t>
            </a:r>
            <a:r>
              <a:rPr lang="en-US" sz="2000" dirty="0"/>
              <a:t> depends on √s</a:t>
            </a:r>
            <a:endParaRPr lang="is-IS" sz="2000" dirty="0"/>
          </a:p>
          <a:p>
            <a:endParaRPr lang="is-IS" sz="2000" dirty="0"/>
          </a:p>
          <a:p>
            <a:endParaRPr lang="is-IS" sz="2000" dirty="0"/>
          </a:p>
          <a:p>
            <a:pPr lvl="2"/>
            <a:endParaRPr lang="is-IS" sz="1600" dirty="0"/>
          </a:p>
          <a:p>
            <a:pPr lvl="2"/>
            <a:endParaRPr lang="is-IS" sz="1600" dirty="0"/>
          </a:p>
          <a:p>
            <a:pPr lvl="2"/>
            <a:endParaRPr lang="is-IS" sz="1600" dirty="0"/>
          </a:p>
          <a:p>
            <a:pPr lvl="2"/>
            <a:endParaRPr lang="is-IS" sz="1600" dirty="0"/>
          </a:p>
          <a:p>
            <a:pPr lvl="2"/>
            <a:endParaRPr lang="is-IS" sz="1600" dirty="0"/>
          </a:p>
          <a:p>
            <a:pPr lvl="2"/>
            <a:endParaRPr lang="is-IS" sz="1600" dirty="0"/>
          </a:p>
          <a:p>
            <a:pPr lvl="2"/>
            <a:endParaRPr lang="is-IS" sz="1600" dirty="0"/>
          </a:p>
          <a:p>
            <a:pPr lvl="1"/>
            <a:r>
              <a:rPr lang="is-IS" sz="1600" dirty="0"/>
              <a:t>Two energy points lift off the degeneracy between </a:t>
            </a:r>
            <a:r>
              <a:rPr lang="is-IS" sz="1600" dirty="0">
                <a:latin typeface="Symbol" charset="2"/>
                <a:cs typeface="Symbol" charset="2"/>
              </a:rPr>
              <a:t>dk</a:t>
            </a:r>
            <a:r>
              <a:rPr lang="is-IS" sz="1600" baseline="-25000" dirty="0"/>
              <a:t>Z</a:t>
            </a:r>
            <a:r>
              <a:rPr lang="is-IS" sz="1600" dirty="0"/>
              <a:t> and </a:t>
            </a:r>
            <a:r>
              <a:rPr lang="is-IS" sz="1600" dirty="0" smtClean="0">
                <a:latin typeface="Symbol" charset="2"/>
                <a:cs typeface="Symbol" charset="2"/>
              </a:rPr>
              <a:t>dk</a:t>
            </a:r>
            <a:r>
              <a:rPr lang="el-GR" sz="1600" baseline="-25000" dirty="0" smtClean="0"/>
              <a:t>λ</a:t>
            </a:r>
            <a:r>
              <a:rPr lang="is-IS" sz="1600" baseline="-25000" dirty="0" smtClean="0"/>
              <a:t> </a:t>
            </a:r>
            <a:endParaRPr lang="is-IS" sz="1600" dirty="0" smtClean="0"/>
          </a:p>
          <a:p>
            <a:pPr lvl="2"/>
            <a:r>
              <a:rPr lang="is-IS" sz="1600" dirty="0" smtClean="0"/>
              <a:t>Precision on </a:t>
            </a:r>
            <a:r>
              <a:rPr lang="is-IS" sz="1600" dirty="0" smtClean="0">
                <a:latin typeface="Symbol" charset="2"/>
                <a:cs typeface="Symbol" charset="2"/>
              </a:rPr>
              <a:t>k</a:t>
            </a:r>
            <a:r>
              <a:rPr lang="is-IS" sz="1600" baseline="-25000" dirty="0" smtClean="0">
                <a:latin typeface="Symbol" charset="2"/>
                <a:cs typeface="Symbol" charset="2"/>
              </a:rPr>
              <a:t>l</a:t>
            </a:r>
            <a:r>
              <a:rPr lang="is-IS" sz="1600" dirty="0" smtClean="0"/>
              <a:t> with 2 I</a:t>
            </a:r>
            <a:r>
              <a:rPr lang="en-US" sz="1600" dirty="0" smtClean="0"/>
              <a:t>Ps at the end of the FCC-</a:t>
            </a:r>
            <a:r>
              <a:rPr lang="en-US" sz="1600" dirty="0" err="1" smtClean="0"/>
              <a:t>ee</a:t>
            </a:r>
            <a:r>
              <a:rPr lang="en-US" sz="1600" dirty="0" smtClean="0"/>
              <a:t> (91+160+240+365 GeV) </a:t>
            </a:r>
          </a:p>
          <a:p>
            <a:pPr lvl="3"/>
            <a:r>
              <a:rPr lang="en-US" sz="1600" dirty="0" smtClean="0"/>
              <a:t>Global </a:t>
            </a:r>
            <a:r>
              <a:rPr lang="en-US" sz="1600" dirty="0"/>
              <a:t>EFT fit (model-independent) : ±</a:t>
            </a:r>
            <a:r>
              <a:rPr lang="en-US" sz="1600" dirty="0" smtClean="0"/>
              <a:t>33% </a:t>
            </a:r>
            <a:r>
              <a:rPr lang="en-US" sz="1600" dirty="0" smtClean="0">
                <a:solidFill>
                  <a:srgbClr val="FF0000"/>
                </a:solidFill>
              </a:rPr>
              <a:t>(3</a:t>
            </a:r>
            <a:r>
              <a:rPr lang="el-GR" sz="1600" dirty="0" smtClean="0">
                <a:solidFill>
                  <a:srgbClr val="FF0000"/>
                </a:solidFill>
              </a:rPr>
              <a:t>σ</a:t>
            </a:r>
            <a:r>
              <a:rPr lang="en-US" sz="1600" dirty="0" smtClean="0">
                <a:solidFill>
                  <a:srgbClr val="FF0000"/>
                </a:solidFill>
              </a:rPr>
              <a:t>)</a:t>
            </a:r>
            <a:endParaRPr lang="is-IS" sz="1600" dirty="0">
              <a:solidFill>
                <a:srgbClr val="FF0000"/>
              </a:solidFill>
            </a:endParaRPr>
          </a:p>
          <a:p>
            <a:pPr lvl="2"/>
            <a:r>
              <a:rPr lang="is-IS" sz="1600" dirty="0"/>
              <a:t>Precision on </a:t>
            </a:r>
            <a:r>
              <a:rPr lang="is-IS" sz="1600" dirty="0">
                <a:latin typeface="Symbol" charset="2"/>
                <a:cs typeface="Symbol" charset="2"/>
              </a:rPr>
              <a:t>k</a:t>
            </a:r>
            <a:r>
              <a:rPr lang="is-IS" sz="1600" baseline="-25000" dirty="0">
                <a:latin typeface="Symbol" charset="2"/>
                <a:cs typeface="Symbol" charset="2"/>
              </a:rPr>
              <a:t>l</a:t>
            </a:r>
            <a:r>
              <a:rPr lang="is-IS" sz="1600" dirty="0"/>
              <a:t> with 4 I</a:t>
            </a:r>
            <a:r>
              <a:rPr lang="en-US" sz="1600" dirty="0"/>
              <a:t>Ps : ±</a:t>
            </a:r>
            <a:r>
              <a:rPr lang="en-US" sz="1600" dirty="0" smtClean="0"/>
              <a:t>24% </a:t>
            </a:r>
            <a:r>
              <a:rPr lang="en-US" sz="1600" dirty="0"/>
              <a:t>(EFT fit) </a:t>
            </a:r>
            <a:r>
              <a:rPr lang="en-US" sz="1600" dirty="0" smtClean="0">
                <a:solidFill>
                  <a:srgbClr val="FF0000"/>
                </a:solidFill>
              </a:rPr>
              <a:t>(5</a:t>
            </a:r>
            <a:r>
              <a:rPr lang="el-GR" sz="1600" dirty="0" smtClean="0">
                <a:solidFill>
                  <a:srgbClr val="FF0000"/>
                </a:solidFill>
              </a:rPr>
              <a:t>σ</a:t>
            </a:r>
            <a:r>
              <a:rPr lang="en-US" sz="1600" dirty="0" smtClean="0">
                <a:solidFill>
                  <a:srgbClr val="FF0000"/>
                </a:solidFill>
              </a:rPr>
              <a:t>)</a:t>
            </a:r>
            <a:endParaRPr lang="is-IS" sz="1600" dirty="0"/>
          </a:p>
          <a:p>
            <a:pPr marL="1440000" lvl="3"/>
            <a:r>
              <a:rPr lang="is-IS" sz="1600" dirty="0"/>
              <a:t>~5</a:t>
            </a:r>
            <a:r>
              <a:rPr lang="is-IS" sz="1600" dirty="0">
                <a:latin typeface="Symbol" charset="2"/>
                <a:cs typeface="Symbol" charset="2"/>
              </a:rPr>
              <a:t>s</a:t>
            </a:r>
            <a:r>
              <a:rPr lang="is-IS" sz="1600" dirty="0"/>
              <a:t> discovery   with 4 IPs instead of 2 – </a:t>
            </a:r>
            <a:r>
              <a:rPr lang="is-IS" sz="1500" dirty="0"/>
              <a:t>much less costly than 500 GeV </a:t>
            </a:r>
            <a:r>
              <a:rPr lang="is-IS" sz="1500" dirty="0" smtClean="0"/>
              <a:t>upgrade (in time and funds, in view of FCC-hh)</a:t>
            </a:r>
            <a:endParaRPr lang="is-IS" sz="1500" dirty="0"/>
          </a:p>
          <a:p>
            <a:r>
              <a:rPr lang="is-IS" sz="2000" dirty="0"/>
              <a:t>And, most importantly</a:t>
            </a:r>
          </a:p>
          <a:p>
            <a:pPr lvl="1"/>
            <a:r>
              <a:rPr lang="is-IS" sz="1600" dirty="0"/>
              <a:t>Only FCC-hh, in combination with FCC-ee, can measure </a:t>
            </a:r>
            <a:r>
              <a:rPr lang="is-IS" sz="1600" dirty="0">
                <a:latin typeface="Symbol" charset="2"/>
                <a:cs typeface="Symbol" charset="2"/>
              </a:rPr>
              <a:t>k</a:t>
            </a:r>
            <a:r>
              <a:rPr lang="is-IS" sz="1600" baseline="-25000" dirty="0"/>
              <a:t>top</a:t>
            </a:r>
            <a:r>
              <a:rPr lang="is-IS" sz="1600" dirty="0"/>
              <a:t> and </a:t>
            </a:r>
            <a:r>
              <a:rPr lang="is-IS" sz="1600" dirty="0">
                <a:latin typeface="Symbol" charset="2"/>
                <a:cs typeface="Symbol" charset="2"/>
              </a:rPr>
              <a:t>k</a:t>
            </a:r>
            <a:r>
              <a:rPr lang="is-IS" sz="1600" baseline="-25000" dirty="0">
                <a:latin typeface="Symbol" charset="2"/>
                <a:cs typeface="Symbol" charset="2"/>
              </a:rPr>
              <a:t>l</a:t>
            </a:r>
            <a:r>
              <a:rPr lang="is-IS" sz="1600" dirty="0"/>
              <a:t> to 1% and 5%, </a:t>
            </a:r>
            <a:r>
              <a:rPr lang="is-IS" sz="1600" dirty="0" smtClean="0"/>
              <a:t>respectively. </a:t>
            </a:r>
            <a:endParaRPr lang="is-IS" sz="1600" dirty="0"/>
          </a:p>
          <a:p>
            <a:pPr lvl="2"/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/>
              <a:t>Higgs self-coupling at the FCC-ee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M. Koratzinos</a:t>
            </a:r>
            <a:endParaRPr lang="en-US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723166" y="4841885"/>
            <a:ext cx="1146468" cy="41549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50" dirty="0"/>
              <a:t>A. </a:t>
            </a:r>
            <a:r>
              <a:rPr lang="en-US" sz="1050" dirty="0" err="1"/>
              <a:t>Blondel</a:t>
            </a:r>
            <a:r>
              <a:rPr lang="en-US" sz="1050" dirty="0"/>
              <a:t>, P. J.</a:t>
            </a:r>
          </a:p>
          <a:p>
            <a:pPr algn="ctr"/>
            <a:r>
              <a:rPr lang="is-IS" sz="1050" dirty="0">
                <a:hlinkClick r:id="rId3"/>
              </a:rPr>
              <a:t>arXiv:1809.10041</a:t>
            </a:r>
            <a:endParaRPr lang="en-US" sz="1050" dirty="0"/>
          </a:p>
        </p:txBody>
      </p:sp>
      <p:sp>
        <p:nvSpPr>
          <p:cNvPr id="12" name="TextBox 11"/>
          <p:cNvSpPr txBox="1"/>
          <p:nvPr/>
        </p:nvSpPr>
        <p:spPr>
          <a:xfrm>
            <a:off x="9296400" y="914400"/>
            <a:ext cx="1100012" cy="41549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50" dirty="0"/>
              <a:t>C. </a:t>
            </a:r>
            <a:r>
              <a:rPr lang="en-US" sz="1050" dirty="0" err="1"/>
              <a:t>Grojean</a:t>
            </a:r>
            <a:r>
              <a:rPr lang="en-US" sz="1050" dirty="0"/>
              <a:t> et al.</a:t>
            </a:r>
          </a:p>
          <a:p>
            <a:pPr algn="ctr"/>
            <a:r>
              <a:rPr lang="is-IS" sz="1050" dirty="0">
                <a:hlinkClick r:id="rId4"/>
              </a:rPr>
              <a:t>arXiv:1711.03978</a:t>
            </a:r>
            <a:endParaRPr lang="en-US" sz="1050" dirty="0"/>
          </a:p>
        </p:txBody>
      </p:sp>
      <p:grpSp>
        <p:nvGrpSpPr>
          <p:cNvPr id="9" name="Group 8"/>
          <p:cNvGrpSpPr/>
          <p:nvPr/>
        </p:nvGrpSpPr>
        <p:grpSpPr>
          <a:xfrm>
            <a:off x="2073454" y="1295400"/>
            <a:ext cx="3946347" cy="2743200"/>
            <a:chOff x="2073454" y="1295400"/>
            <a:chExt cx="3946347" cy="2743200"/>
          </a:xfrm>
        </p:grpSpPr>
        <p:pic>
          <p:nvPicPr>
            <p:cNvPr id="16" name="Picture 15" descr="Screen Shot 2018-07-18 at 15.58.55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9704" y="1295400"/>
              <a:ext cx="3820097" cy="2743200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2073454" y="1566447"/>
              <a:ext cx="3606078" cy="1191397"/>
              <a:chOff x="2073454" y="1566447"/>
              <a:chExt cx="3606078" cy="1191397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2073454" y="2110025"/>
                <a:ext cx="44114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Symbol" charset="2"/>
                    <a:cs typeface="Symbol" charset="2"/>
                  </a:rPr>
                  <a:t>Ds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160390" y="2419290"/>
                <a:ext cx="31290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Symbol" charset="2"/>
                    <a:cs typeface="Symbol" charset="2"/>
                  </a:rPr>
                  <a:t>s</a:t>
                </a:r>
              </a:p>
            </p:txBody>
          </p:sp>
          <p:cxnSp>
            <p:nvCxnSpPr>
              <p:cNvPr id="19" name="Straight Connector 18"/>
              <p:cNvCxnSpPr/>
              <p:nvPr/>
            </p:nvCxnSpPr>
            <p:spPr bwMode="auto">
              <a:xfrm>
                <a:off x="2132041" y="2495490"/>
                <a:ext cx="367681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4" name="TextBox 23"/>
              <p:cNvSpPr txBox="1"/>
              <p:nvPr/>
            </p:nvSpPr>
            <p:spPr>
              <a:xfrm>
                <a:off x="3787667" y="1566447"/>
                <a:ext cx="1891865" cy="307777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Up to 2% effect on </a:t>
                </a:r>
                <a:r>
                  <a:rPr lang="en-US" sz="1400" dirty="0" err="1">
                    <a:latin typeface="Symbol" charset="2"/>
                    <a:cs typeface="Symbol" charset="2"/>
                  </a:rPr>
                  <a:t>s</a:t>
                </a:r>
                <a:r>
                  <a:rPr lang="en-US" sz="1400" baseline="-25000" dirty="0" err="1"/>
                  <a:t>HZ</a:t>
                </a:r>
                <a:r>
                  <a:rPr lang="en-US" sz="1400" dirty="0"/>
                  <a:t>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1873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 animBg="1"/>
      <p:bldP spid="1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514500"/>
            <a:ext cx="2895600" cy="2050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discoveries – right-handed neutrinos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R</a:t>
            </a:r>
            <a:r>
              <a:rPr lang="en-US" sz="2000" dirty="0" smtClean="0"/>
              <a:t>ight-handed </a:t>
            </a:r>
            <a:r>
              <a:rPr lang="en-US" sz="2000" dirty="0"/>
              <a:t>neutrinos</a:t>
            </a:r>
          </a:p>
          <a:p>
            <a:pPr lvl="1"/>
            <a:r>
              <a:rPr lang="en-US" sz="1600" dirty="0" err="1">
                <a:latin typeface="Symbol" charset="2"/>
                <a:cs typeface="Symbol" charset="2"/>
              </a:rPr>
              <a:t>n</a:t>
            </a:r>
            <a:r>
              <a:rPr lang="en-US" sz="1600" dirty="0" err="1"/>
              <a:t>MSM</a:t>
            </a:r>
            <a:r>
              <a:rPr lang="en-US" sz="1600" dirty="0"/>
              <a:t>  : Complete particle spectrum with the missing three right-handed neutrinos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2"/>
            <a:r>
              <a:rPr lang="en-US" sz="1600" dirty="0"/>
              <a:t>Could explain everything: Dark matter (N</a:t>
            </a:r>
            <a:r>
              <a:rPr lang="en-US" sz="1600" baseline="-25000" dirty="0"/>
              <a:t>1</a:t>
            </a:r>
            <a:r>
              <a:rPr lang="en-US" sz="1600" dirty="0"/>
              <a:t>), Baryon asymmetry, Neutrino masses</a:t>
            </a:r>
          </a:p>
          <a:p>
            <a:pPr lvl="1"/>
            <a:r>
              <a:rPr lang="en-US" sz="1600" dirty="0" smtClean="0"/>
              <a:t>Search </a:t>
            </a:r>
            <a:r>
              <a:rPr lang="en-US" sz="1600" dirty="0"/>
              <a:t>for in very rare Z </a:t>
            </a:r>
            <a:r>
              <a:rPr lang="is-IS" sz="1600" dirty="0"/>
              <a:t>→ </a:t>
            </a:r>
            <a:r>
              <a:rPr lang="is-IS" sz="1600" dirty="0">
                <a:latin typeface="Symbol" charset="2"/>
                <a:cs typeface="Symbol" charset="2"/>
              </a:rPr>
              <a:t>n</a:t>
            </a:r>
            <a:r>
              <a:rPr lang="is-IS" sz="1600" dirty="0"/>
              <a:t>N</a:t>
            </a:r>
            <a:r>
              <a:rPr lang="is-IS" sz="1600" baseline="-25000" dirty="0"/>
              <a:t>2,3</a:t>
            </a:r>
            <a:r>
              <a:rPr lang="is-IS" sz="1600" dirty="0"/>
              <a:t> decays</a:t>
            </a:r>
          </a:p>
          <a:p>
            <a:pPr lvl="2"/>
            <a:r>
              <a:rPr lang="is-IS" sz="1600" dirty="0"/>
              <a:t>Followed by N</a:t>
            </a:r>
            <a:r>
              <a:rPr lang="is-IS" sz="1600" baseline="-25000" dirty="0"/>
              <a:t>2,3</a:t>
            </a:r>
            <a:r>
              <a:rPr lang="is-IS" sz="1600" dirty="0"/>
              <a:t> → W</a:t>
            </a:r>
            <a:r>
              <a:rPr lang="is-IS" sz="1600" baseline="30000" dirty="0">
                <a:latin typeface="Symbol" charset="2"/>
                <a:cs typeface="Symbol" charset="2"/>
              </a:rPr>
              <a:t>*</a:t>
            </a:r>
            <a:r>
              <a:rPr lang="is-IS" sz="1600" dirty="0"/>
              <a:t>𝓵 or </a:t>
            </a:r>
            <a:r>
              <a:rPr lang="is-IS" sz="1600" dirty="0" smtClean="0"/>
              <a:t>Z</a:t>
            </a:r>
            <a:r>
              <a:rPr lang="is-IS" sz="1600" baseline="30000" dirty="0" smtClean="0">
                <a:latin typeface="Symbol" charset="2"/>
                <a:cs typeface="Symbol" charset="2"/>
              </a:rPr>
              <a:t>*</a:t>
            </a:r>
            <a:r>
              <a:rPr lang="is-IS" sz="1600" dirty="0" smtClean="0">
                <a:latin typeface="Symbol" charset="2"/>
                <a:cs typeface="Symbol" charset="2"/>
              </a:rPr>
              <a:t>n</a:t>
            </a:r>
          </a:p>
          <a:p>
            <a:pPr lvl="2"/>
            <a:r>
              <a:rPr lang="is-IS" sz="2400" dirty="0"/>
              <a:t>V</a:t>
            </a:r>
            <a:r>
              <a:rPr lang="is-IS" sz="2400" dirty="0" smtClean="0"/>
              <a:t>ery clean signture</a:t>
            </a:r>
            <a:endParaRPr lang="en-US" sz="2400" dirty="0">
              <a:latin typeface="Symbol" charset="2"/>
              <a:cs typeface="Symbol" charset="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t>M. Koratzinos</a:t>
            </a:r>
            <a:endParaRPr kumimoji="1" lang="en-US" altLang="en-US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746" y="1579006"/>
            <a:ext cx="2890855" cy="199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848600" y="1524001"/>
            <a:ext cx="10164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400" b="1" dirty="0">
                <a:solidFill>
                  <a:srgbClr val="000000"/>
                </a:solidFill>
                <a:latin typeface="Corbel"/>
              </a:rPr>
              <a:t>The </a:t>
            </a:r>
            <a:r>
              <a:rPr kumimoji="1" lang="en-US" sz="1400" b="1" dirty="0" err="1">
                <a:solidFill>
                  <a:srgbClr val="000000"/>
                </a:solidFill>
                <a:latin typeface="Symbol" charset="2"/>
                <a:cs typeface="Symbol" charset="2"/>
              </a:rPr>
              <a:t>n</a:t>
            </a:r>
            <a:r>
              <a:rPr kumimoji="1" lang="en-US" sz="1400" b="1" dirty="0" err="1">
                <a:solidFill>
                  <a:srgbClr val="000000"/>
                </a:solidFill>
                <a:latin typeface="Corbel"/>
              </a:rPr>
              <a:t>MSM</a:t>
            </a:r>
            <a:endParaRPr kumimoji="1" lang="en-US" sz="1400" b="1" dirty="0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88874" y="1524001"/>
            <a:ext cx="7641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400" b="1" dirty="0">
                <a:solidFill>
                  <a:srgbClr val="000000"/>
                </a:solidFill>
                <a:latin typeface="Corbel"/>
              </a:rPr>
              <a:t>The SM</a:t>
            </a:r>
          </a:p>
        </p:txBody>
      </p:sp>
      <p:sp>
        <p:nvSpPr>
          <p:cNvPr id="13" name="Right Arrow 12"/>
          <p:cNvSpPr/>
          <p:nvPr/>
        </p:nvSpPr>
        <p:spPr bwMode="auto">
          <a:xfrm>
            <a:off x="5715000" y="2438400"/>
            <a:ext cx="533400" cy="3048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4" name="Picture 13" descr="Screen Shot 2017-10-10 at 10.58.2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013" y="4005813"/>
            <a:ext cx="2605314" cy="2082800"/>
          </a:xfrm>
          <a:prstGeom prst="rect">
            <a:avLst/>
          </a:prstGeom>
        </p:spPr>
      </p:pic>
      <p:pic>
        <p:nvPicPr>
          <p:cNvPr id="15" name="Picture 14" descr="Screen Shot 2017-10-10 at 10.58.1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130" y="3999409"/>
            <a:ext cx="2223232" cy="21717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395066" y="5988000"/>
            <a:ext cx="4352474" cy="307777"/>
          </a:xfrm>
          <a:prstGeom prst="rect">
            <a:avLst/>
          </a:pr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400" b="1" dirty="0">
                <a:solidFill>
                  <a:srgbClr val="FF0000"/>
                </a:solidFill>
                <a:latin typeface="Corbel"/>
              </a:rPr>
              <a:t>Very small </a:t>
            </a:r>
            <a:r>
              <a:rPr kumimoji="1" lang="en-US" sz="1400" b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r>
              <a:rPr kumimoji="1" lang="en-US" sz="1400" b="1" dirty="0" err="1">
                <a:solidFill>
                  <a:srgbClr val="FF0000"/>
                </a:solidFill>
                <a:latin typeface="Corbel"/>
              </a:rPr>
              <a:t>N</a:t>
            </a:r>
            <a:r>
              <a:rPr kumimoji="1" lang="en-US" sz="1400" b="1" dirty="0">
                <a:solidFill>
                  <a:srgbClr val="FF0000"/>
                </a:solidFill>
                <a:latin typeface="Corbel"/>
              </a:rPr>
              <a:t> mixing : long lifetime, detached vertex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38600" y="931868"/>
            <a:ext cx="3516078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b="1" dirty="0">
                <a:solidFill>
                  <a:srgbClr val="000000"/>
                </a:solidFill>
                <a:latin typeface="Corbel"/>
              </a:rPr>
              <a:t>A. </a:t>
            </a:r>
            <a:r>
              <a:rPr kumimoji="1" lang="en-US" b="1" dirty="0" err="1">
                <a:solidFill>
                  <a:srgbClr val="000000"/>
                </a:solidFill>
                <a:latin typeface="Corbel"/>
              </a:rPr>
              <a:t>Blondel</a:t>
            </a:r>
            <a:r>
              <a:rPr kumimoji="1" lang="en-US" b="1" dirty="0">
                <a:solidFill>
                  <a:srgbClr val="000000"/>
                </a:solidFill>
                <a:latin typeface="Corbel"/>
              </a:rPr>
              <a:t> et </a:t>
            </a:r>
            <a:r>
              <a:rPr kumimoji="1" lang="en-US" b="1" dirty="0" smtClean="0">
                <a:solidFill>
                  <a:srgbClr val="000000"/>
                </a:solidFill>
                <a:latin typeface="Corbel"/>
              </a:rPr>
              <a:t>al. </a:t>
            </a:r>
            <a:r>
              <a:rPr kumimoji="1" lang="nb-NO" b="1" dirty="0" smtClean="0">
                <a:solidFill>
                  <a:srgbClr val="000000"/>
                </a:solidFill>
                <a:latin typeface="Corbel"/>
                <a:hlinkClick r:id="rId6"/>
              </a:rPr>
              <a:t>arXiv:1411.5230</a:t>
            </a:r>
            <a:endParaRPr kumimoji="1" lang="en-US" b="1" dirty="0">
              <a:solidFill>
                <a:srgbClr val="000000"/>
              </a:solidFill>
              <a:latin typeface="Corbe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63200" y="6490156"/>
            <a:ext cx="3843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800" dirty="0">
                <a:solidFill>
                  <a:srgbClr val="000000"/>
                </a:solidFill>
                <a:latin typeface="Arial" charset="0"/>
              </a:rPr>
              <a:t> 100</a:t>
            </a:r>
          </a:p>
        </p:txBody>
      </p:sp>
    </p:spTree>
    <p:extLst>
      <p:ext uri="{BB962C8B-B14F-4D97-AF65-F5344CB8AC3E}">
        <p14:creationId xmlns:p14="http://schemas.microsoft.com/office/powerpoint/2010/main" val="354948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Immediate (and legitimate) question: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992" y="893660"/>
            <a:ext cx="10339253" cy="4525963"/>
          </a:xfrm>
        </p:spPr>
        <p:txBody>
          <a:bodyPr/>
          <a:lstStyle/>
          <a:p>
            <a:r>
              <a:rPr lang="en-US" sz="2400" dirty="0" smtClean="0"/>
              <a:t>Surely you are not proposing another synchrotron in the 21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century? Isn't this a bit old-fashioned?</a:t>
            </a:r>
          </a:p>
          <a:p>
            <a:r>
              <a:rPr lang="en-US" sz="2400" dirty="0" smtClean="0"/>
              <a:t>Answer:</a:t>
            </a:r>
          </a:p>
          <a:p>
            <a:r>
              <a:rPr lang="en-US" sz="2400" dirty="0" smtClean="0"/>
              <a:t>Sometimes making something bigger is the winning recipe</a:t>
            </a:r>
          </a:p>
          <a:p>
            <a:r>
              <a:rPr lang="en-US" sz="2400" dirty="0" smtClean="0"/>
              <a:t>Example:</a:t>
            </a:r>
          </a:p>
          <a:p>
            <a:r>
              <a:rPr lang="en-US" sz="2400" dirty="0" smtClean="0"/>
              <a:t>(we did not need to invent warp drive to go to the moon – a bigger rocket was sufficient)</a:t>
            </a:r>
            <a:endParaRPr lang="en-GB" sz="24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" y="4558244"/>
            <a:ext cx="2188434" cy="1755136"/>
          </a:xfrm>
          <a:prstGeom prst="rect">
            <a:avLst/>
          </a:prstGeom>
          <a:solidFill>
            <a:srgbClr val="FFFFCC"/>
          </a:solidFill>
        </p:spPr>
        <p:txBody>
          <a:bodyPr vert="horz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aseline="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-111" charset="-128"/>
                <a:cs typeface="ＭＳ Ｐゴシック" pitchFamily="-111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aseline="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aseline="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aseline="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aseline="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9pPr>
          </a:lstStyle>
          <a:p>
            <a:pPr marL="0" indent="0">
              <a:buNone/>
            </a:pPr>
            <a:r>
              <a:rPr lang="en-GB" sz="1600" kern="0" dirty="0" smtClean="0"/>
              <a:t>In history, many times progress is made by incrementally improving a known concept, simply making it bigger (and better)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286000" y="3743634"/>
            <a:ext cx="2157624" cy="2637694"/>
            <a:chOff x="762000" y="3743634"/>
            <a:chExt cx="2157624" cy="263769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3743634"/>
              <a:ext cx="2148834" cy="263769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005224" y="3870080"/>
              <a:ext cx="914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1926</a:t>
              </a:r>
              <a:endParaRPr lang="en-GB" b="1" dirty="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246" y="732943"/>
            <a:ext cx="1003161" cy="567827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879976" y="3501008"/>
            <a:ext cx="3631788" cy="2812372"/>
            <a:chOff x="4355976" y="3501008"/>
            <a:chExt cx="3631788" cy="281237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5976" y="3564318"/>
              <a:ext cx="3631788" cy="274906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521696" y="3501008"/>
              <a:ext cx="914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1967</a:t>
              </a:r>
              <a:endParaRPr lang="en-GB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532399" y="3743634"/>
            <a:ext cx="6387237" cy="2637694"/>
            <a:chOff x="2919624" y="3743634"/>
            <a:chExt cx="5252776" cy="2637694"/>
          </a:xfrm>
        </p:grpSpPr>
        <p:cxnSp>
          <p:nvCxnSpPr>
            <p:cNvPr id="14" name="Straight Connector 13"/>
            <p:cNvCxnSpPr/>
            <p:nvPr/>
          </p:nvCxnSpPr>
          <p:spPr bwMode="auto">
            <a:xfrm>
              <a:off x="2919624" y="3743634"/>
              <a:ext cx="5252776" cy="2493678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2919624" y="6363758"/>
              <a:ext cx="5252776" cy="1757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6" name="TextBox 15"/>
          <p:cNvSpPr txBox="1"/>
          <p:nvPr/>
        </p:nvSpPr>
        <p:spPr>
          <a:xfrm>
            <a:off x="2254558" y="6098813"/>
            <a:ext cx="1220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Robert Goddard 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33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108284"/>
            <a:ext cx="7543800" cy="601400"/>
          </a:xfrm>
        </p:spPr>
        <p:txBody>
          <a:bodyPr/>
          <a:lstStyle/>
          <a:p>
            <a:r>
              <a:rPr lang="en-GB" dirty="0" smtClean="0"/>
              <a:t>Sterile neutrino sensitivity</a:t>
            </a:r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725" r="596"/>
          <a:stretch/>
        </p:blipFill>
        <p:spPr bwMode="auto">
          <a:xfrm>
            <a:off x="1519350" y="1146413"/>
            <a:ext cx="9107708" cy="5708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187070" y="4125432"/>
            <a:ext cx="2047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FCC-</a:t>
            </a:r>
            <a:r>
              <a:rPr lang="en-US" sz="2400" b="1" dirty="0" err="1" smtClean="0">
                <a:solidFill>
                  <a:schemeClr val="tx2"/>
                </a:solidFill>
              </a:rPr>
              <a:t>ee</a:t>
            </a:r>
            <a:r>
              <a:rPr lang="en-US" sz="2400" b="1" dirty="0" smtClean="0">
                <a:solidFill>
                  <a:schemeClr val="tx2"/>
                </a:solidFill>
              </a:rPr>
              <a:t> EWPO</a:t>
            </a:r>
            <a:endParaRPr lang="en-GB" sz="2400" b="1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261600" y="3880703"/>
            <a:ext cx="1790699" cy="830997"/>
          </a:xfrm>
          <a:prstGeom prst="rect">
            <a:avLst/>
          </a:prstGeom>
          <a:solidFill>
            <a:srgbClr val="F4FF8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tx2"/>
                </a:solidFill>
              </a:rPr>
              <a:t>High mass region: different FCC-</a:t>
            </a:r>
            <a:r>
              <a:rPr lang="en-US" sz="1200" b="1" dirty="0" err="1" smtClean="0">
                <a:solidFill>
                  <a:schemeClr val="tx2"/>
                </a:solidFill>
              </a:rPr>
              <a:t>ee</a:t>
            </a:r>
            <a:r>
              <a:rPr lang="en-US" sz="1200" b="1" dirty="0" smtClean="0">
                <a:solidFill>
                  <a:schemeClr val="tx2"/>
                </a:solidFill>
              </a:rPr>
              <a:t> limits for N3 (dashed) and N1+N2 (solid) </a:t>
            </a:r>
            <a:endParaRPr lang="en-GB" sz="1200" b="1" dirty="0">
              <a:solidFill>
                <a:schemeClr val="tx2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M. Koratzinos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5131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Precision ⟺ </a:t>
            </a:r>
            <a:r>
              <a:rPr lang="en-US" dirty="0" smtClean="0"/>
              <a:t>Discovery: EW vs Higgs </a:t>
            </a:r>
            <a:r>
              <a:rPr lang="en-US" dirty="0" err="1" smtClean="0"/>
              <a:t>programmes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M. Koratzinos</a:t>
            </a:r>
            <a:endParaRPr lang="en-US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802476" y="1781909"/>
            <a:ext cx="3172985" cy="923330"/>
          </a:xfrm>
          <a:prstGeom prst="rect">
            <a:avLst/>
          </a:prstGeom>
          <a:solidFill>
            <a:srgbClr val="00B0F0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Deviating operators may point</a:t>
            </a:r>
          </a:p>
          <a:p>
            <a:r>
              <a:rPr lang="en-US" dirty="0"/>
              <a:t>to the new physics to be looked</a:t>
            </a:r>
          </a:p>
          <a:p>
            <a:r>
              <a:rPr lang="en-US" dirty="0"/>
              <a:t>for at the FCC-</a:t>
            </a:r>
            <a:r>
              <a:rPr lang="en-US" dirty="0" err="1"/>
              <a:t>hh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33879" y="5258080"/>
            <a:ext cx="9925107" cy="1043363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marL="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Higgs and EWPO measurements are well complementary </a:t>
            </a:r>
          </a:p>
          <a:p>
            <a:pPr marL="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EWPO </a:t>
            </a:r>
            <a:r>
              <a:rPr lang="en-US" sz="1600" dirty="0" err="1" smtClean="0"/>
              <a:t>mesaurements</a:t>
            </a:r>
            <a:r>
              <a:rPr lang="en-US" sz="1600" dirty="0" smtClean="0"/>
              <a:t> slightly are </a:t>
            </a:r>
            <a:r>
              <a:rPr lang="en-US" sz="1600" dirty="0"/>
              <a:t>more sensitive to heavy new physics (up to 50-70 </a:t>
            </a:r>
            <a:r>
              <a:rPr lang="en-US" sz="1600" dirty="0" err="1"/>
              <a:t>TeV</a:t>
            </a:r>
            <a:r>
              <a:rPr lang="en-US" sz="1600" dirty="0"/>
              <a:t>)</a:t>
            </a:r>
          </a:p>
          <a:p>
            <a:pPr marL="0" lvl="1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Larger </a:t>
            </a:r>
            <a:r>
              <a:rPr lang="en-US" sz="1600" b="1" dirty="0"/>
              <a:t>statistics </a:t>
            </a:r>
            <a:r>
              <a:rPr lang="en-US" sz="1600" dirty="0"/>
              <a:t>pays off for Higgs </a:t>
            </a:r>
            <a:r>
              <a:rPr lang="en-US" sz="1600" dirty="0" smtClean="0"/>
              <a:t>measurements – we are statistics limited at ZH </a:t>
            </a:r>
            <a:r>
              <a:rPr lang="en-US" sz="1600" dirty="0"/>
              <a:t>(4 IPs ?) </a:t>
            </a:r>
          </a:p>
          <a:p>
            <a:pPr marL="0" lvl="1" indent="-285750">
              <a:buFont typeface="Arial" panose="020B0604020202020204" pitchFamily="34" charset="0"/>
              <a:buChar char="•"/>
            </a:pPr>
            <a:r>
              <a:rPr lang="en-US" sz="1700" dirty="0"/>
              <a:t>Further improvement in </a:t>
            </a:r>
            <a:r>
              <a:rPr lang="en-US" sz="1700" b="1" dirty="0"/>
              <a:t>theory predictions </a:t>
            </a:r>
            <a:r>
              <a:rPr lang="en-US" sz="1700" dirty="0"/>
              <a:t>pays off for EWPO </a:t>
            </a:r>
            <a:r>
              <a:rPr lang="en-US" sz="1700" dirty="0" smtClean="0"/>
              <a:t>measurements</a:t>
            </a:r>
            <a:endParaRPr lang="en-US" sz="17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3103"/>
          <a:stretch/>
        </p:blipFill>
        <p:spPr>
          <a:xfrm>
            <a:off x="0" y="1440434"/>
            <a:ext cx="6514037" cy="38317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71733" y="3078995"/>
            <a:ext cx="2455333" cy="1200329"/>
          </a:xfrm>
          <a:prstGeom prst="rect">
            <a:avLst/>
          </a:prstGeom>
          <a:solidFill>
            <a:srgbClr val="99FFCC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FCC-</a:t>
            </a:r>
            <a:r>
              <a:rPr lang="en-US" dirty="0" err="1" smtClean="0"/>
              <a:t>ee</a:t>
            </a:r>
            <a:r>
              <a:rPr lang="en-US" dirty="0" smtClean="0"/>
              <a:t> reach for new physics: from typically 20TeV all the way to 70TeV 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6671733" y="4548794"/>
            <a:ext cx="3327400" cy="30777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Dark bars: neglecting theory uncertainties </a:t>
            </a:r>
            <a:endParaRPr lang="en-GB" sz="1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026424"/>
            <a:ext cx="10744201" cy="76200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Sensitivity to new physics: Combining </a:t>
            </a:r>
            <a:r>
              <a:rPr lang="en-US" sz="2000" dirty="0"/>
              <a:t>precision Higgs and EW measurements in </a:t>
            </a:r>
            <a:r>
              <a:rPr lang="en-US" sz="2000" dirty="0" smtClean="0"/>
              <a:t>SMEFT*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7996854" y="4868894"/>
            <a:ext cx="4195146" cy="646331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(*)SMEFT </a:t>
            </a:r>
            <a:r>
              <a:rPr lang="en-GB" sz="1200" dirty="0"/>
              <a:t>The Standard Model effective ﬁeld theory is a </a:t>
            </a:r>
            <a:r>
              <a:rPr lang="en-GB" sz="1200" dirty="0" smtClean="0"/>
              <a:t>model-independent </a:t>
            </a:r>
            <a:r>
              <a:rPr lang="en-GB" sz="1200" dirty="0"/>
              <a:t>framework for </a:t>
            </a:r>
            <a:r>
              <a:rPr lang="en-GB" sz="1200" dirty="0" smtClean="0"/>
              <a:t>parameterising </a:t>
            </a:r>
            <a:r>
              <a:rPr lang="en-GB" sz="1200" dirty="0"/>
              <a:t>deviations from the Standard Model in the absence of light states.</a:t>
            </a:r>
          </a:p>
        </p:txBody>
      </p:sp>
    </p:spTree>
    <p:extLst>
      <p:ext uri="{BB962C8B-B14F-4D97-AF65-F5344CB8AC3E}">
        <p14:creationId xmlns:p14="http://schemas.microsoft.com/office/powerpoint/2010/main" val="210260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 animBg="1"/>
      <p:bldP spid="11" grpId="0" animBg="1"/>
      <p:bldP spid="14" grpId="0" animBg="1"/>
      <p:bldP spid="3" grpId="0" build="p"/>
      <p:bldP spid="1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Unique at FCC-</a:t>
            </a:r>
            <a:r>
              <a:rPr lang="en-US" dirty="0" err="1"/>
              <a:t>ee</a:t>
            </a:r>
            <a:r>
              <a:rPr lang="en-US" dirty="0"/>
              <a:t> : First generation couplings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If schedule allows or calls for a prolongation of </a:t>
            </a:r>
            <a:r>
              <a:rPr lang="en-US" sz="2000" dirty="0" smtClean="0"/>
              <a:t>FCC-</a:t>
            </a:r>
            <a:r>
              <a:rPr lang="en-US" sz="2000" dirty="0" err="1" smtClean="0"/>
              <a:t>ee</a:t>
            </a:r>
            <a:r>
              <a:rPr lang="en-US" sz="2000" dirty="0" smtClean="0"/>
              <a:t>, can spend </a:t>
            </a:r>
            <a:r>
              <a:rPr lang="en-US" sz="2000" dirty="0"/>
              <a:t>few years at √s = 125.09 </a:t>
            </a:r>
            <a:r>
              <a:rPr lang="en-US" sz="2000" dirty="0" smtClean="0"/>
              <a:t>GeV</a:t>
            </a:r>
            <a:endParaRPr lang="en-US" sz="2000" dirty="0"/>
          </a:p>
          <a:p>
            <a:pPr lvl="1"/>
            <a:r>
              <a:rPr lang="en-US" sz="1600" dirty="0"/>
              <a:t>For s-channel production </a:t>
            </a:r>
            <a:r>
              <a:rPr lang="en-US" sz="1600" dirty="0" err="1"/>
              <a:t>e</a:t>
            </a:r>
            <a:r>
              <a:rPr lang="en-US" sz="1600" baseline="30000" dirty="0" err="1">
                <a:latin typeface="Symbol" charset="2"/>
                <a:cs typeface="Symbol" charset="2"/>
              </a:rPr>
              <a:t>+</a:t>
            </a:r>
            <a:r>
              <a:rPr lang="en-US" sz="1600" dirty="0" err="1"/>
              <a:t>e</a:t>
            </a:r>
            <a:r>
              <a:rPr lang="en-US" sz="1600" baseline="30000" dirty="0">
                <a:latin typeface="Symbol" charset="2"/>
                <a:cs typeface="Symbol" charset="2"/>
              </a:rPr>
              <a:t>-</a:t>
            </a:r>
            <a:r>
              <a:rPr lang="en-US" sz="1600" dirty="0"/>
              <a:t> → H (a la </a:t>
            </a:r>
            <a:r>
              <a:rPr lang="en-US" sz="1600" dirty="0" err="1"/>
              <a:t>muon</a:t>
            </a:r>
            <a:r>
              <a:rPr lang="en-US" sz="1600" dirty="0"/>
              <a:t> collider, with 10</a:t>
            </a:r>
            <a:r>
              <a:rPr lang="en-US" sz="1600" baseline="30000" dirty="0"/>
              <a:t>4</a:t>
            </a:r>
            <a:r>
              <a:rPr lang="en-US" sz="1600" dirty="0"/>
              <a:t> higher </a:t>
            </a:r>
            <a:r>
              <a:rPr lang="en-US" sz="1600" dirty="0" err="1"/>
              <a:t>lumi</a:t>
            </a:r>
            <a:r>
              <a:rPr lang="en-US" sz="1600" dirty="0"/>
              <a:t> )</a:t>
            </a:r>
          </a:p>
          <a:p>
            <a:pPr lvl="2"/>
            <a:endParaRPr lang="en-US" sz="1600" dirty="0"/>
          </a:p>
          <a:p>
            <a:pPr lvl="2"/>
            <a:endParaRPr lang="en-US" sz="1600" dirty="0"/>
          </a:p>
          <a:p>
            <a:pPr lvl="2"/>
            <a:endParaRPr lang="en-US" sz="1600" dirty="0"/>
          </a:p>
          <a:p>
            <a:pPr lvl="2"/>
            <a:endParaRPr lang="en-US" sz="1600" dirty="0"/>
          </a:p>
          <a:p>
            <a:pPr lvl="2"/>
            <a:endParaRPr lang="en-US" sz="1600" dirty="0"/>
          </a:p>
          <a:p>
            <a:pPr lvl="2"/>
            <a:endParaRPr lang="en-US" sz="1600" dirty="0"/>
          </a:p>
          <a:p>
            <a:pPr lvl="2"/>
            <a:endParaRPr lang="en-US" sz="1600" dirty="0"/>
          </a:p>
          <a:p>
            <a:pPr lvl="2"/>
            <a:endParaRPr lang="en-US" sz="1600" dirty="0"/>
          </a:p>
          <a:p>
            <a:pPr lvl="2"/>
            <a:endParaRPr lang="en-US" sz="1600" dirty="0"/>
          </a:p>
          <a:p>
            <a:pPr marL="914400" lvl="2" indent="0">
              <a:buNone/>
            </a:pPr>
            <a:endParaRPr lang="en-US" sz="1600" dirty="0"/>
          </a:p>
          <a:p>
            <a:pPr lvl="1"/>
            <a:r>
              <a:rPr lang="en-US" sz="1600" dirty="0"/>
              <a:t>Expected signal significance of ~0.4</a:t>
            </a:r>
            <a:r>
              <a:rPr lang="en-US" sz="1600" dirty="0">
                <a:latin typeface="Symbol" charset="2"/>
                <a:cs typeface="Symbol" charset="2"/>
              </a:rPr>
              <a:t>s</a:t>
            </a:r>
            <a:r>
              <a:rPr lang="en-US" sz="1600" dirty="0"/>
              <a:t> / √year in both option 1 and option 2</a:t>
            </a:r>
          </a:p>
          <a:p>
            <a:pPr lvl="2"/>
            <a:r>
              <a:rPr lang="en-US" sz="1600" dirty="0"/>
              <a:t>Set a electron Yukawa coupling upper limit : </a:t>
            </a:r>
            <a:r>
              <a:rPr lang="en-US" sz="1600" dirty="0" err="1">
                <a:latin typeface="Symbol" charset="2"/>
                <a:cs typeface="Symbol" charset="2"/>
              </a:rPr>
              <a:t>k</a:t>
            </a:r>
            <a:r>
              <a:rPr lang="en-US" sz="1600" baseline="-25000" dirty="0" err="1"/>
              <a:t>e</a:t>
            </a:r>
            <a:r>
              <a:rPr lang="en-US" sz="1600" dirty="0"/>
              <a:t> &lt; 2.5 @ 95% C.L.</a:t>
            </a:r>
          </a:p>
          <a:p>
            <a:pPr lvl="2"/>
            <a:r>
              <a:rPr lang="en-US" sz="1600" dirty="0"/>
              <a:t>Reaches SM sensitivity after five years (or 2.5 years with 4 IPs)</a:t>
            </a:r>
          </a:p>
          <a:p>
            <a:pPr lvl="1"/>
            <a:endParaRPr lang="en-US" sz="1600" dirty="0"/>
          </a:p>
          <a:p>
            <a:pPr lvl="1"/>
            <a:r>
              <a:rPr lang="en-US" sz="1600" dirty="0"/>
              <a:t>Unique opportunity to constrain first generation Yukawa’s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M. Koratzinos</a:t>
            </a:r>
            <a:endParaRPr lang="en-US" altLang="en-US" dirty="0"/>
          </a:p>
        </p:txBody>
      </p:sp>
      <p:pic>
        <p:nvPicPr>
          <p:cNvPr id="7" name="Picture 6" descr="Screen Shot 2018-05-24 at 17.54.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70" y="1676400"/>
            <a:ext cx="4572000" cy="27325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01910" y="1818189"/>
            <a:ext cx="134043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CC"/>
                </a:solidFill>
              </a:rPr>
              <a:t>(1): with ISR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(2): </a:t>
            </a:r>
            <a:r>
              <a:rPr lang="en-US" sz="1200" b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n-US" sz="1200" b="1" dirty="0" err="1">
                <a:solidFill>
                  <a:srgbClr val="FF0000"/>
                </a:solidFill>
              </a:rPr>
              <a:t>√s</a:t>
            </a:r>
            <a:r>
              <a:rPr lang="en-US" sz="1200" b="1" dirty="0">
                <a:solidFill>
                  <a:srgbClr val="FF0000"/>
                </a:solidFill>
              </a:rPr>
              <a:t> = 6 MeV </a:t>
            </a:r>
          </a:p>
          <a:p>
            <a:r>
              <a:rPr lang="en-US" sz="1200" b="1" dirty="0">
                <a:solidFill>
                  <a:srgbClr val="CC0099"/>
                </a:solidFill>
              </a:rPr>
              <a:t>(3): </a:t>
            </a:r>
            <a:r>
              <a:rPr lang="en-US" sz="1200" b="1" dirty="0" err="1">
                <a:solidFill>
                  <a:srgbClr val="CC0099"/>
                </a:solidFill>
                <a:latin typeface="Symbol" charset="2"/>
                <a:cs typeface="Symbol" charset="2"/>
              </a:rPr>
              <a:t>d</a:t>
            </a:r>
            <a:r>
              <a:rPr lang="en-US" sz="1200" b="1" dirty="0" err="1">
                <a:solidFill>
                  <a:srgbClr val="CC0099"/>
                </a:solidFill>
              </a:rPr>
              <a:t>√s</a:t>
            </a:r>
            <a:r>
              <a:rPr lang="en-US" sz="1200" b="1" dirty="0">
                <a:solidFill>
                  <a:srgbClr val="CC0099"/>
                </a:solidFill>
              </a:rPr>
              <a:t> = 10 MeV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43433" y="1829856"/>
            <a:ext cx="1172116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900" dirty="0"/>
              <a:t>S. </a:t>
            </a:r>
            <a:r>
              <a:rPr lang="en-US" sz="900" dirty="0" err="1"/>
              <a:t>Jadach</a:t>
            </a:r>
            <a:r>
              <a:rPr lang="en-US" sz="900" dirty="0"/>
              <a:t>, R.A. </a:t>
            </a:r>
            <a:r>
              <a:rPr lang="en-US" sz="900" dirty="0" err="1"/>
              <a:t>Kycia</a:t>
            </a:r>
            <a:endParaRPr lang="en-US" sz="900" dirty="0"/>
          </a:p>
          <a:p>
            <a:pPr algn="ctr"/>
            <a:r>
              <a:rPr lang="en-US" sz="900" dirty="0">
                <a:hlinkClick r:id="rId3"/>
              </a:rPr>
              <a:t>arXiV:1509.02406</a:t>
            </a:r>
            <a:endParaRPr lang="en-US" sz="9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5812971" y="1787098"/>
            <a:ext cx="6299199" cy="2621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50000"/>
              <a:buFont typeface="Wingdings" pitchFamily="2" charset="2"/>
              <a:buChar char="q"/>
              <a:defRPr kumimoji="1" sz="2400" b="1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SzPct val="60000"/>
              <a:buFont typeface="Zapf Dingbats" charset="2"/>
              <a:buChar char="u"/>
              <a:defRPr kumimoji="1" sz="2000" b="1">
                <a:solidFill>
                  <a:srgbClr val="0000CC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65000"/>
              <a:buFont typeface="Zapf Dingbats" charset="2"/>
              <a:buChar char="l"/>
              <a:defRPr kumimoji="1" sz="2000" b="1">
                <a:solidFill>
                  <a:srgbClr val="0099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75000"/>
              <a:buFont typeface="Zapf Dingbats" charset="2"/>
              <a:buChar char="è"/>
              <a:defRPr kumimoji="1" sz="2000" b="1">
                <a:solidFill>
                  <a:srgbClr val="CC00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Zapf Dingbats" charset="2"/>
              <a:buNone/>
              <a:defRPr kumimoji="1" sz="20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Zapf Dingbats" charset="2"/>
              <a:defRPr kumimoji="1"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Zapf Dingbats" charset="2"/>
              <a:defRPr kumimoji="1"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Zapf Dingbats" charset="2"/>
              <a:defRPr kumimoji="1"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Zapf Dingbats" charset="2"/>
              <a:defRPr kumimoji="1" sz="20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dirty="0" smtClean="0"/>
              <a:t>Problem: energy spread of beam much larger than Higgs width </a:t>
            </a:r>
            <a:r>
              <a:rPr lang="en-US" sz="1800" dirty="0" smtClean="0">
                <a:sym typeface="Wingdings" panose="05000000000000000000" pitchFamily="2" charset="2"/>
              </a:rPr>
              <a:t> </a:t>
            </a:r>
            <a:r>
              <a:rPr lang="en-US" sz="1800" dirty="0" err="1" smtClean="0">
                <a:sym typeface="Wingdings" panose="05000000000000000000" pitchFamily="2" charset="2"/>
              </a:rPr>
              <a:t>monocromatization</a:t>
            </a:r>
            <a:endParaRPr lang="en-US" sz="1800" dirty="0" smtClean="0"/>
          </a:p>
          <a:p>
            <a:r>
              <a:rPr lang="en-US" sz="1800" dirty="0" smtClean="0"/>
              <a:t>FCC-</a:t>
            </a:r>
            <a:r>
              <a:rPr lang="en-US" sz="1800" dirty="0" err="1" smtClean="0"/>
              <a:t>ee</a:t>
            </a:r>
            <a:r>
              <a:rPr lang="en-US" sz="1800" dirty="0" smtClean="0"/>
              <a:t> </a:t>
            </a:r>
            <a:r>
              <a:rPr lang="en-US" sz="1800" dirty="0" err="1"/>
              <a:t>monochromatization</a:t>
            </a:r>
            <a:r>
              <a:rPr lang="en-US" sz="1800" dirty="0"/>
              <a:t> setups</a:t>
            </a:r>
          </a:p>
          <a:p>
            <a:pPr lvl="1"/>
            <a:r>
              <a:rPr lang="en-US" sz="1400" dirty="0"/>
              <a:t>Default: </a:t>
            </a:r>
            <a:r>
              <a:rPr lang="en-US" sz="1400" dirty="0" err="1">
                <a:latin typeface="Symbol" charset="2"/>
                <a:cs typeface="Symbol" charset="2"/>
              </a:rPr>
              <a:t>d</a:t>
            </a:r>
            <a:r>
              <a:rPr lang="en-US" sz="1400" dirty="0" err="1"/>
              <a:t>√s</a:t>
            </a:r>
            <a:r>
              <a:rPr lang="en-US" sz="1400" dirty="0"/>
              <a:t> = 100 MeV, 25 ab</a:t>
            </a:r>
            <a:r>
              <a:rPr lang="en-US" sz="1400" baseline="30000" dirty="0"/>
              <a:t>-1 </a:t>
            </a:r>
            <a:r>
              <a:rPr lang="en-US" sz="1400" dirty="0"/>
              <a:t>/ </a:t>
            </a:r>
            <a:r>
              <a:rPr lang="en-US" sz="1400" dirty="0" smtClean="0"/>
              <a:t>year </a:t>
            </a:r>
            <a:r>
              <a:rPr lang="en-US" sz="1400" dirty="0" smtClean="0">
                <a:solidFill>
                  <a:srgbClr val="00B050"/>
                </a:solidFill>
              </a:rPr>
              <a:t>No </a:t>
            </a:r>
            <a:r>
              <a:rPr lang="en-US" sz="1400" dirty="0">
                <a:solidFill>
                  <a:srgbClr val="00B050"/>
                </a:solidFill>
              </a:rPr>
              <a:t>visible resonance</a:t>
            </a:r>
          </a:p>
          <a:p>
            <a:pPr lvl="1"/>
            <a:r>
              <a:rPr lang="en-US" sz="1400" dirty="0"/>
              <a:t>Option </a:t>
            </a:r>
            <a:r>
              <a:rPr lang="en-US" sz="1400" dirty="0" smtClean="0"/>
              <a:t>3: </a:t>
            </a:r>
            <a:r>
              <a:rPr lang="en-US" sz="1400" dirty="0" err="1">
                <a:latin typeface="Symbol" charset="2"/>
                <a:cs typeface="Symbol" charset="2"/>
              </a:rPr>
              <a:t>d</a:t>
            </a:r>
            <a:r>
              <a:rPr lang="en-US" sz="1400" dirty="0" err="1"/>
              <a:t>√s</a:t>
            </a:r>
            <a:r>
              <a:rPr lang="en-US" sz="1400" dirty="0"/>
              <a:t> = 10 MeV, 7 ab</a:t>
            </a:r>
            <a:r>
              <a:rPr lang="en-US" sz="1400" baseline="30000" dirty="0"/>
              <a:t>-1 </a:t>
            </a:r>
            <a:r>
              <a:rPr lang="en-US" sz="1400" dirty="0"/>
              <a:t>/ </a:t>
            </a:r>
            <a:r>
              <a:rPr lang="en-US" sz="1400" dirty="0" smtClean="0"/>
              <a:t>year </a:t>
            </a:r>
            <a:r>
              <a:rPr lang="en-US" sz="1400" dirty="0" smtClean="0">
                <a:solidFill>
                  <a:srgbClr val="00B050"/>
                </a:solidFill>
                <a:latin typeface="Symbol" charset="2"/>
                <a:cs typeface="Symbol" charset="2"/>
              </a:rPr>
              <a:t>s</a:t>
            </a:r>
            <a:r>
              <a:rPr lang="en-US" sz="1400" dirty="0" smtClean="0">
                <a:solidFill>
                  <a:srgbClr val="00B050"/>
                </a:solidFill>
              </a:rPr>
              <a:t>(</a:t>
            </a:r>
            <a:r>
              <a:rPr lang="en-US" sz="1400" dirty="0" err="1" smtClean="0">
                <a:solidFill>
                  <a:srgbClr val="00B050"/>
                </a:solidFill>
              </a:rPr>
              <a:t>e</a:t>
            </a:r>
            <a:r>
              <a:rPr lang="en-US" sz="1400" baseline="30000" dirty="0" err="1" smtClean="0">
                <a:solidFill>
                  <a:srgbClr val="00B050"/>
                </a:solidFill>
                <a:latin typeface="Symbol" charset="2"/>
                <a:cs typeface="Symbol" charset="2"/>
              </a:rPr>
              <a:t>+</a:t>
            </a:r>
            <a:r>
              <a:rPr lang="en-US" sz="1400" dirty="0" err="1" smtClean="0">
                <a:solidFill>
                  <a:srgbClr val="00B050"/>
                </a:solidFill>
              </a:rPr>
              <a:t>e</a:t>
            </a:r>
            <a:r>
              <a:rPr lang="en-US" sz="1400" baseline="30000" dirty="0" smtClean="0">
                <a:solidFill>
                  <a:srgbClr val="00B050"/>
                </a:solidFill>
                <a:latin typeface="Symbol" charset="2"/>
                <a:cs typeface="Symbol" charset="2"/>
              </a:rPr>
              <a:t>-</a:t>
            </a:r>
            <a:r>
              <a:rPr lang="en-US" sz="1400" dirty="0" smtClean="0">
                <a:solidFill>
                  <a:srgbClr val="00B050"/>
                </a:solidFill>
              </a:rPr>
              <a:t> </a:t>
            </a:r>
            <a:r>
              <a:rPr lang="en-US" sz="1400" dirty="0">
                <a:solidFill>
                  <a:srgbClr val="00B050"/>
                </a:solidFill>
              </a:rPr>
              <a:t>→ H) ~ 100 ab</a:t>
            </a:r>
          </a:p>
          <a:p>
            <a:pPr lvl="1"/>
            <a:r>
              <a:rPr lang="en-US" sz="1400" dirty="0"/>
              <a:t>Option 2: </a:t>
            </a:r>
            <a:r>
              <a:rPr lang="en-US" sz="1400" dirty="0" err="1">
                <a:latin typeface="Symbol" charset="2"/>
                <a:cs typeface="Symbol" charset="2"/>
              </a:rPr>
              <a:t>d</a:t>
            </a:r>
            <a:r>
              <a:rPr lang="en-US" sz="1400" dirty="0" err="1"/>
              <a:t>√s</a:t>
            </a:r>
            <a:r>
              <a:rPr lang="en-US" sz="1400" dirty="0"/>
              <a:t> = 6 MeV, 2 ab</a:t>
            </a:r>
            <a:r>
              <a:rPr lang="en-US" sz="1400" baseline="30000" dirty="0"/>
              <a:t>-1 </a:t>
            </a:r>
            <a:r>
              <a:rPr lang="en-US" sz="1400" dirty="0"/>
              <a:t>/ </a:t>
            </a:r>
            <a:r>
              <a:rPr lang="en-US" sz="1400" dirty="0" smtClean="0">
                <a:solidFill>
                  <a:srgbClr val="00B050"/>
                </a:solidFill>
              </a:rPr>
              <a:t>year </a:t>
            </a:r>
            <a:r>
              <a:rPr lang="en-US" sz="1400" dirty="0" smtClean="0">
                <a:solidFill>
                  <a:srgbClr val="00B050"/>
                </a:solidFill>
                <a:latin typeface="Symbol" charset="2"/>
                <a:cs typeface="Symbol" charset="2"/>
              </a:rPr>
              <a:t>s</a:t>
            </a:r>
            <a:r>
              <a:rPr lang="en-US" sz="1400" dirty="0" smtClean="0">
                <a:solidFill>
                  <a:srgbClr val="00B050"/>
                </a:solidFill>
              </a:rPr>
              <a:t>(</a:t>
            </a:r>
            <a:r>
              <a:rPr lang="en-US" sz="1400" dirty="0" err="1" smtClean="0">
                <a:solidFill>
                  <a:srgbClr val="00B050"/>
                </a:solidFill>
              </a:rPr>
              <a:t>e</a:t>
            </a:r>
            <a:r>
              <a:rPr lang="en-US" sz="1400" baseline="30000" dirty="0" err="1" smtClean="0">
                <a:solidFill>
                  <a:srgbClr val="00B050"/>
                </a:solidFill>
                <a:latin typeface="Symbol" charset="2"/>
                <a:cs typeface="Symbol" charset="2"/>
              </a:rPr>
              <a:t>+</a:t>
            </a:r>
            <a:r>
              <a:rPr lang="en-US" sz="1400" dirty="0" err="1" smtClean="0">
                <a:solidFill>
                  <a:srgbClr val="00B050"/>
                </a:solidFill>
              </a:rPr>
              <a:t>e</a:t>
            </a:r>
            <a:r>
              <a:rPr lang="en-US" sz="1400" baseline="30000" dirty="0" smtClean="0">
                <a:solidFill>
                  <a:srgbClr val="00B050"/>
                </a:solidFill>
                <a:latin typeface="Symbol" charset="2"/>
                <a:cs typeface="Symbol" charset="2"/>
              </a:rPr>
              <a:t>-</a:t>
            </a:r>
            <a:r>
              <a:rPr lang="en-US" sz="1400" dirty="0" smtClean="0">
                <a:solidFill>
                  <a:srgbClr val="00B050"/>
                </a:solidFill>
              </a:rPr>
              <a:t> </a:t>
            </a:r>
            <a:r>
              <a:rPr lang="en-US" sz="1400" dirty="0">
                <a:solidFill>
                  <a:srgbClr val="00B050"/>
                </a:solidFill>
              </a:rPr>
              <a:t>→ H) ~ 250 ab</a:t>
            </a:r>
          </a:p>
          <a:p>
            <a:pPr lvl="1"/>
            <a:r>
              <a:rPr lang="en-US" sz="1400" dirty="0"/>
              <a:t>Backgrounds much larger than signal</a:t>
            </a:r>
          </a:p>
          <a:p>
            <a:pPr lvl="2"/>
            <a:r>
              <a:rPr lang="en-US" sz="1400" dirty="0" err="1"/>
              <a:t>e</a:t>
            </a:r>
            <a:r>
              <a:rPr lang="en-US" sz="1400" baseline="30000" dirty="0" err="1">
                <a:latin typeface="Symbol" charset="2"/>
                <a:cs typeface="Symbol" charset="2"/>
              </a:rPr>
              <a:t>+</a:t>
            </a:r>
            <a:r>
              <a:rPr lang="en-US" sz="1400" dirty="0" err="1"/>
              <a:t>e</a:t>
            </a:r>
            <a:r>
              <a:rPr lang="en-US" sz="1400" baseline="30000" dirty="0">
                <a:latin typeface="Symbol" charset="2"/>
                <a:cs typeface="Symbol" charset="2"/>
              </a:rPr>
              <a:t>-</a:t>
            </a:r>
            <a:r>
              <a:rPr lang="en-US" sz="1400" dirty="0"/>
              <a:t> → </a:t>
            </a:r>
            <a:r>
              <a:rPr lang="en-US" sz="1400" dirty="0" err="1"/>
              <a:t>qq</a:t>
            </a:r>
            <a:r>
              <a:rPr lang="en-US" sz="1400" dirty="0"/>
              <a:t>, </a:t>
            </a:r>
            <a:r>
              <a:rPr lang="en-US" sz="1400" dirty="0" err="1">
                <a:latin typeface="Symbol" charset="2"/>
                <a:cs typeface="Symbol" charset="2"/>
              </a:rPr>
              <a:t>tt</a:t>
            </a:r>
            <a:r>
              <a:rPr lang="en-US" sz="1400" dirty="0"/>
              <a:t>, WW*, ZZ*, </a:t>
            </a:r>
            <a:r>
              <a:rPr lang="en-US" sz="1400" dirty="0" err="1">
                <a:latin typeface="Symbol" charset="2"/>
                <a:cs typeface="Symbol" charset="2"/>
              </a:rPr>
              <a:t>gg</a:t>
            </a:r>
            <a:r>
              <a:rPr lang="en-US" sz="1400" dirty="0"/>
              <a:t>, </a:t>
            </a:r>
            <a:r>
              <a:rPr lang="is-IS" sz="1400" dirty="0"/>
              <a:t>…</a:t>
            </a:r>
            <a:endParaRPr lang="en-US" sz="1400" dirty="0"/>
          </a:p>
          <a:p>
            <a:pPr marL="914400" lvl="2" indent="0">
              <a:buNone/>
            </a:pP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8222288" y="3837802"/>
            <a:ext cx="2600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9900"/>
                </a:solidFill>
              </a:rPr>
              <a:t>–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6400" y="5334000"/>
            <a:ext cx="1010213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900" dirty="0"/>
              <a:t>D. </a:t>
            </a:r>
            <a:r>
              <a:rPr lang="en-US" sz="900" dirty="0" err="1"/>
              <a:t>d’Enterria</a:t>
            </a:r>
            <a:endParaRPr lang="en-US" sz="900" dirty="0"/>
          </a:p>
          <a:p>
            <a:pPr algn="ctr"/>
            <a:r>
              <a:rPr lang="is-IS" sz="900" dirty="0">
                <a:hlinkClick r:id="rId4"/>
              </a:rPr>
              <a:t>arXiV:1701.02663</a:t>
            </a:r>
            <a:endParaRPr lang="en-US" sz="900" dirty="0"/>
          </a:p>
        </p:txBody>
      </p:sp>
      <p:sp>
        <p:nvSpPr>
          <p:cNvPr id="10" name="Oval 9"/>
          <p:cNvSpPr/>
          <p:nvPr/>
        </p:nvSpPr>
        <p:spPr bwMode="auto">
          <a:xfrm>
            <a:off x="8037513" y="5052469"/>
            <a:ext cx="1587500" cy="5969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10077450" y="5052469"/>
            <a:ext cx="1587500" cy="596900"/>
          </a:xfrm>
          <a:prstGeom prst="ellipse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 flipH="1">
            <a:off x="9108519" y="5284317"/>
            <a:ext cx="396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</a:t>
            </a:r>
            <a:r>
              <a:rPr lang="en-US" b="1" baseline="30000" dirty="0"/>
              <a:t>+</a:t>
            </a:r>
            <a:endParaRPr lang="en-GB" b="1" baseline="30000" dirty="0"/>
          </a:p>
        </p:txBody>
      </p:sp>
      <p:sp>
        <p:nvSpPr>
          <p:cNvPr id="34" name="TextBox 33"/>
          <p:cNvSpPr txBox="1"/>
          <p:nvPr/>
        </p:nvSpPr>
        <p:spPr>
          <a:xfrm flipH="1">
            <a:off x="10304938" y="5024438"/>
            <a:ext cx="396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</a:t>
            </a:r>
            <a:r>
              <a:rPr lang="en-US" b="1" baseline="30000" dirty="0" smtClean="0"/>
              <a:t>-</a:t>
            </a:r>
            <a:endParaRPr lang="en-GB" b="1" baseline="30000" dirty="0"/>
          </a:p>
        </p:txBody>
      </p:sp>
      <p:sp>
        <p:nvSpPr>
          <p:cNvPr id="39" name="TextBox 38"/>
          <p:cNvSpPr txBox="1"/>
          <p:nvPr/>
        </p:nvSpPr>
        <p:spPr>
          <a:xfrm>
            <a:off x="8684808" y="4534190"/>
            <a:ext cx="2307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Monochromatization</a:t>
            </a:r>
            <a:r>
              <a:rPr lang="en-US" dirty="0" smtClean="0"/>
              <a:t>: </a:t>
            </a:r>
            <a:endParaRPr lang="en-GB" dirty="0"/>
          </a:p>
        </p:txBody>
      </p:sp>
      <p:sp>
        <p:nvSpPr>
          <p:cNvPr id="40" name="Right Arrow 39"/>
          <p:cNvSpPr/>
          <p:nvPr/>
        </p:nvSpPr>
        <p:spPr bwMode="auto">
          <a:xfrm>
            <a:off x="8612615" y="5167062"/>
            <a:ext cx="462994" cy="379941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7930016" y="4771750"/>
            <a:ext cx="1585459" cy="806181"/>
            <a:chOff x="7930016" y="4771750"/>
            <a:chExt cx="1585459" cy="806181"/>
          </a:xfrm>
        </p:grpSpPr>
        <p:grpSp>
          <p:nvGrpSpPr>
            <p:cNvPr id="28" name="Group 27"/>
            <p:cNvGrpSpPr/>
            <p:nvPr/>
          </p:nvGrpSpPr>
          <p:grpSpPr>
            <a:xfrm>
              <a:off x="8016875" y="5123906"/>
              <a:ext cx="1498600" cy="454025"/>
              <a:chOff x="8089900" y="4785813"/>
              <a:chExt cx="1498600" cy="454025"/>
            </a:xfrm>
          </p:grpSpPr>
          <p:cxnSp>
            <p:nvCxnSpPr>
              <p:cNvPr id="29" name="Straight Arrow Connector 28"/>
              <p:cNvCxnSpPr/>
              <p:nvPr/>
            </p:nvCxnSpPr>
            <p:spPr bwMode="auto">
              <a:xfrm>
                <a:off x="8089900" y="4785813"/>
                <a:ext cx="1498600" cy="14787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30" name="Straight Arrow Connector 29"/>
              <p:cNvCxnSpPr/>
              <p:nvPr/>
            </p:nvCxnSpPr>
            <p:spPr bwMode="auto">
              <a:xfrm>
                <a:off x="8089900" y="4932906"/>
                <a:ext cx="1257300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31" name="Straight Arrow Connector 30"/>
              <p:cNvCxnSpPr/>
              <p:nvPr/>
            </p:nvCxnSpPr>
            <p:spPr bwMode="auto">
              <a:xfrm>
                <a:off x="8089900" y="5072357"/>
                <a:ext cx="971550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32" name="Straight Arrow Connector 31"/>
              <p:cNvCxnSpPr/>
              <p:nvPr/>
            </p:nvCxnSpPr>
            <p:spPr bwMode="auto">
              <a:xfrm>
                <a:off x="8089900" y="5224757"/>
                <a:ext cx="696913" cy="15081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35" name="TextBox 34"/>
            <p:cNvSpPr txBox="1"/>
            <p:nvPr/>
          </p:nvSpPr>
          <p:spPr>
            <a:xfrm>
              <a:off x="7930016" y="4771750"/>
              <a:ext cx="33054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E</a:t>
              </a:r>
              <a:endParaRPr lang="en-GB" sz="2000" b="1" dirty="0"/>
            </a:p>
          </p:txBody>
        </p:sp>
      </p:grpSp>
      <p:sp>
        <p:nvSpPr>
          <p:cNvPr id="41" name="Right Arrow 40"/>
          <p:cNvSpPr/>
          <p:nvPr/>
        </p:nvSpPr>
        <p:spPr bwMode="auto">
          <a:xfrm flipH="1">
            <a:off x="10698380" y="5190449"/>
            <a:ext cx="462994" cy="379941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0121900" y="4793147"/>
            <a:ext cx="1590933" cy="795897"/>
            <a:chOff x="10121900" y="4793147"/>
            <a:chExt cx="1590933" cy="795897"/>
          </a:xfrm>
        </p:grpSpPr>
        <p:grpSp>
          <p:nvGrpSpPr>
            <p:cNvPr id="27" name="Group 26"/>
            <p:cNvGrpSpPr/>
            <p:nvPr/>
          </p:nvGrpSpPr>
          <p:grpSpPr>
            <a:xfrm flipH="1" flipV="1">
              <a:off x="10121900" y="5135019"/>
              <a:ext cx="1498600" cy="454025"/>
              <a:chOff x="8089900" y="4785813"/>
              <a:chExt cx="1498600" cy="454025"/>
            </a:xfrm>
          </p:grpSpPr>
          <p:cxnSp>
            <p:nvCxnSpPr>
              <p:cNvPr id="16" name="Straight Arrow Connector 15"/>
              <p:cNvCxnSpPr/>
              <p:nvPr/>
            </p:nvCxnSpPr>
            <p:spPr bwMode="auto">
              <a:xfrm>
                <a:off x="8089900" y="4785813"/>
                <a:ext cx="1498600" cy="14787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8" name="Straight Arrow Connector 17"/>
              <p:cNvCxnSpPr/>
              <p:nvPr/>
            </p:nvCxnSpPr>
            <p:spPr bwMode="auto">
              <a:xfrm>
                <a:off x="8089900" y="4932906"/>
                <a:ext cx="1257300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0" name="Straight Arrow Connector 19"/>
              <p:cNvCxnSpPr/>
              <p:nvPr/>
            </p:nvCxnSpPr>
            <p:spPr bwMode="auto">
              <a:xfrm>
                <a:off x="8089900" y="5072357"/>
                <a:ext cx="971550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3" name="Straight Arrow Connector 22"/>
              <p:cNvCxnSpPr/>
              <p:nvPr/>
            </p:nvCxnSpPr>
            <p:spPr bwMode="auto">
              <a:xfrm>
                <a:off x="8089900" y="5224757"/>
                <a:ext cx="696913" cy="15081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36" name="TextBox 35"/>
            <p:cNvSpPr txBox="1"/>
            <p:nvPr/>
          </p:nvSpPr>
          <p:spPr>
            <a:xfrm>
              <a:off x="11382293" y="4793147"/>
              <a:ext cx="33054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E</a:t>
              </a:r>
              <a:endParaRPr lang="en-GB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75081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Two designs studied so far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r>
              <a:rPr lang="en-US" sz="1600" dirty="0"/>
              <a:t>It was demonstrated that detectors satisfying the requirements are feasible</a:t>
            </a:r>
          </a:p>
          <a:p>
            <a:pPr lvl="2"/>
            <a:r>
              <a:rPr lang="en-US" sz="1600" dirty="0" smtClean="0"/>
              <a:t>Physics performance, invasive MDI, beam backgrounds</a:t>
            </a:r>
          </a:p>
          <a:p>
            <a:r>
              <a:rPr lang="en-US" sz="2000" dirty="0" smtClean="0"/>
              <a:t>More </a:t>
            </a:r>
            <a:r>
              <a:rPr lang="en-US" sz="2000" dirty="0"/>
              <a:t>complete studies, with full simulation, needed</a:t>
            </a:r>
          </a:p>
          <a:p>
            <a:pPr lvl="1"/>
            <a:r>
              <a:rPr lang="en-US" sz="1600" dirty="0"/>
              <a:t>Towards at least four detector proposals to be made by ~2026</a:t>
            </a:r>
          </a:p>
          <a:p>
            <a:pPr lvl="2"/>
            <a:r>
              <a:rPr lang="en-US" sz="1600" dirty="0"/>
              <a:t>Light, granular, fast, b and c tagging, lepton ID and resolutions, hadron ID</a:t>
            </a:r>
          </a:p>
          <a:p>
            <a:pPr lvl="2"/>
            <a:r>
              <a:rPr lang="en-US" sz="1600" dirty="0"/>
              <a:t>Cost effective</a:t>
            </a:r>
            <a:endParaRPr lang="en-US" dirty="0" smtClean="0"/>
          </a:p>
          <a:p>
            <a:pPr lvl="2"/>
            <a:r>
              <a:rPr lang="en-US" sz="1600" dirty="0"/>
              <a:t>Satisfy constraints from interaction region layout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marL="457200" lvl="1" indent="0">
              <a:buNone/>
            </a:pPr>
            <a:endParaRPr lang="en-US" sz="1600" dirty="0"/>
          </a:p>
          <a:p>
            <a:pPr lvl="1"/>
            <a:endParaRPr lang="en-US" sz="16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35" name="Picture 34" descr="Screen Shot 2018-05-16 at 13.21.07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557" y="1398330"/>
            <a:ext cx="2663710" cy="24878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</a:t>
            </a:r>
            <a:r>
              <a:rPr lang="en-US" dirty="0" smtClean="0"/>
              <a:t>CC-</a:t>
            </a:r>
            <a:r>
              <a:rPr lang="en-US" dirty="0" err="1" smtClean="0"/>
              <a:t>ee</a:t>
            </a:r>
            <a:r>
              <a:rPr lang="en-US" dirty="0" smtClean="0"/>
              <a:t> detector design concepts</a:t>
            </a:r>
            <a:endParaRPr lang="en-US" dirty="0"/>
          </a:p>
        </p:txBody>
      </p:sp>
      <p:pic>
        <p:nvPicPr>
          <p:cNvPr id="7" name="Picture 6" descr="Screen Shot 2017-05-17 at 21.45.1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069" y="1483704"/>
            <a:ext cx="2850133" cy="24024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29701" y="1523174"/>
            <a:ext cx="1056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200" dirty="0">
                <a:solidFill>
                  <a:srgbClr val="FFFFFF"/>
                </a:solidFill>
                <a:latin typeface="Corbel"/>
              </a:rPr>
              <a:t>Ultra Light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200" dirty="0">
                <a:solidFill>
                  <a:srgbClr val="FFFFFF"/>
                </a:solidFill>
                <a:latin typeface="Arial" charset="0"/>
              </a:rPr>
              <a:t>Innovative</a:t>
            </a:r>
            <a:endParaRPr kumimoji="1" lang="en-US" sz="1200" dirty="0">
              <a:solidFill>
                <a:srgbClr val="FFFFFF"/>
              </a:solidFill>
              <a:latin typeface="Corbe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200" dirty="0">
                <a:solidFill>
                  <a:srgbClr val="FFFFFF"/>
                </a:solidFill>
                <a:latin typeface="Corbel"/>
              </a:rPr>
              <a:t>Cost effective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18293" y="1364659"/>
            <a:ext cx="1515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200" dirty="0">
                <a:solidFill>
                  <a:srgbClr val="000000"/>
                </a:solidFill>
                <a:latin typeface="Corbel"/>
              </a:rPr>
              <a:t>Proven concept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200" dirty="0">
                <a:solidFill>
                  <a:srgbClr val="000000"/>
                </a:solidFill>
                <a:latin typeface="Corbel"/>
              </a:rPr>
              <a:t>Known performance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09669" y="3498176"/>
            <a:ext cx="1536398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600" b="1" dirty="0">
                <a:solidFill>
                  <a:srgbClr val="000000"/>
                </a:solidFill>
                <a:latin typeface="Corbel"/>
              </a:rPr>
              <a:t>CLD (~</a:t>
            </a:r>
            <a:r>
              <a:rPr kumimoji="1" lang="en-US" sz="1600" b="1" dirty="0" err="1">
                <a:solidFill>
                  <a:srgbClr val="000000"/>
                </a:solidFill>
                <a:latin typeface="Corbel"/>
              </a:rPr>
              <a:t>CLICdet</a:t>
            </a:r>
            <a:r>
              <a:rPr kumimoji="1" lang="en-US" sz="1600" b="1" dirty="0">
                <a:solidFill>
                  <a:srgbClr val="000000"/>
                </a:solidFill>
                <a:latin typeface="Corbel"/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31060" y="3395246"/>
            <a:ext cx="6340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600" b="1" dirty="0">
                <a:solidFill>
                  <a:srgbClr val="FFFFFF"/>
                </a:solidFill>
                <a:latin typeface="Corbel"/>
              </a:rPr>
              <a:t>IDEA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31668" y="2365094"/>
            <a:ext cx="4566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050" dirty="0">
                <a:solidFill>
                  <a:srgbClr val="FFFFFF"/>
                </a:solidFill>
                <a:latin typeface="Corbel"/>
              </a:rPr>
              <a:t>DCH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05201" y="1940904"/>
            <a:ext cx="6247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050" dirty="0">
                <a:solidFill>
                  <a:srgbClr val="FFFFFF"/>
                </a:solidFill>
                <a:latin typeface="Corbel"/>
              </a:rPr>
              <a:t>DR </a:t>
            </a:r>
            <a:r>
              <a:rPr kumimoji="1" lang="en-US" sz="1050" dirty="0" err="1">
                <a:solidFill>
                  <a:srgbClr val="FFFFFF"/>
                </a:solidFill>
                <a:latin typeface="Corbel"/>
              </a:rPr>
              <a:t>Calo</a:t>
            </a:r>
            <a:endParaRPr kumimoji="1" lang="en-US" sz="1050" dirty="0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09647" y="2093304"/>
            <a:ext cx="33855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050" dirty="0">
                <a:solidFill>
                  <a:srgbClr val="FFFFFF"/>
                </a:solidFill>
                <a:latin typeface="Corbel"/>
              </a:rPr>
              <a:t>2T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26868" y="2820814"/>
            <a:ext cx="73930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050" dirty="0">
                <a:solidFill>
                  <a:srgbClr val="FFFFFF"/>
                </a:solidFill>
                <a:latin typeface="Corbel"/>
              </a:rPr>
              <a:t>Si Tracker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90905" y="1906414"/>
            <a:ext cx="72176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050" dirty="0">
                <a:solidFill>
                  <a:srgbClr val="000000"/>
                </a:solidFill>
                <a:latin typeface="Corbel"/>
              </a:rPr>
              <a:t>Si-W </a:t>
            </a:r>
            <a:r>
              <a:rPr kumimoji="1" lang="en-US" sz="1050" dirty="0" err="1">
                <a:solidFill>
                  <a:srgbClr val="000000"/>
                </a:solidFill>
                <a:latin typeface="Corbel"/>
              </a:rPr>
              <a:t>Calo</a:t>
            </a:r>
            <a:endParaRPr kumimoji="1" lang="en-US" sz="1050" dirty="0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58403" y="1707595"/>
            <a:ext cx="33855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050" dirty="0">
                <a:solidFill>
                  <a:srgbClr val="FFFFFF"/>
                </a:solidFill>
                <a:latin typeface="Corbel"/>
              </a:rPr>
              <a:t>2T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824402" y="2749323"/>
            <a:ext cx="6437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050" dirty="0" err="1">
                <a:solidFill>
                  <a:srgbClr val="FFFFFF"/>
                </a:solidFill>
                <a:latin typeface="Corbel"/>
              </a:rPr>
              <a:t>LumiCal</a:t>
            </a:r>
            <a:endParaRPr kumimoji="1" lang="en-US" sz="1050" dirty="0">
              <a:solidFill>
                <a:srgbClr val="FFFFFF"/>
              </a:solidFill>
              <a:latin typeface="Corbel"/>
            </a:endParaRPr>
          </a:p>
        </p:txBody>
      </p:sp>
      <p:cxnSp>
        <p:nvCxnSpPr>
          <p:cNvPr id="33" name="Straight Arrow Connector 32"/>
          <p:cNvCxnSpPr/>
          <p:nvPr/>
        </p:nvCxnSpPr>
        <p:spPr bwMode="auto">
          <a:xfrm flipH="1" flipV="1">
            <a:off x="7409648" y="2749323"/>
            <a:ext cx="414755" cy="1015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8706455" y="1049485"/>
            <a:ext cx="3157527" cy="2345762"/>
          </a:xfrm>
          <a:prstGeom prst="rect">
            <a:avLst/>
          </a:prstGeom>
          <a:solidFill>
            <a:srgbClr val="99CCFF"/>
          </a:solidFill>
          <a:ln w="9525">
            <a:solidFill>
              <a:srgbClr val="FF99FF"/>
            </a:solidFill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50000"/>
              <a:buFont typeface="Wingdings" pitchFamily="2" charset="2"/>
              <a:buChar char="q"/>
              <a:defRPr kumimoji="1" sz="2400" b="1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SzPct val="60000"/>
              <a:buFont typeface="Zapf Dingbats" charset="2"/>
              <a:buChar char="u"/>
              <a:defRPr kumimoji="1" sz="2000" b="1">
                <a:solidFill>
                  <a:srgbClr val="0000CC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65000"/>
              <a:buFont typeface="Zapf Dingbats" charset="2"/>
              <a:buChar char="l"/>
              <a:defRPr kumimoji="1" sz="2000" b="1">
                <a:solidFill>
                  <a:srgbClr val="0099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75000"/>
              <a:buFont typeface="Zapf Dingbats" charset="2"/>
              <a:buChar char="è"/>
              <a:defRPr kumimoji="1" sz="2000" b="1">
                <a:solidFill>
                  <a:srgbClr val="CC00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Zapf Dingbats" charset="2"/>
              <a:buNone/>
              <a:defRPr kumimoji="1" sz="20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Zapf Dingbats" charset="2"/>
              <a:defRPr kumimoji="1"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Zapf Dingbats" charset="2"/>
              <a:defRPr kumimoji="1"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Zapf Dingbats" charset="2"/>
              <a:defRPr kumimoji="1"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Zapf Dingbats" charset="2"/>
              <a:defRPr kumimoji="1"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000" kern="0" dirty="0" smtClean="0"/>
              <a:t>Two different concepts have been demonstrated to work, one a proven concept and the other with a thin solenoid and simple calorimeter (and a factor 2 cheaper)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706455" y="3886200"/>
            <a:ext cx="3180745" cy="1569660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r>
              <a:rPr lang="en-US" sz="3200" kern="0" dirty="0"/>
              <a:t>We are now open to detector collaborations!</a:t>
            </a:r>
            <a:endParaRPr lang="en-GB" sz="3200" kern="0" dirty="0"/>
          </a:p>
        </p:txBody>
      </p:sp>
      <p:sp>
        <p:nvSpPr>
          <p:cNvPr id="12" name="TextBox 11"/>
          <p:cNvSpPr txBox="1"/>
          <p:nvPr/>
        </p:nvSpPr>
        <p:spPr>
          <a:xfrm>
            <a:off x="6230679" y="38084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M. Koratzinos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4023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34544"/>
            <a:ext cx="10972800" cy="858591"/>
          </a:xfrm>
        </p:spPr>
        <p:txBody>
          <a:bodyPr/>
          <a:lstStyle/>
          <a:p>
            <a:r>
              <a:rPr lang="en-US" dirty="0" smtClean="0"/>
              <a:t>And then comes FCC-</a:t>
            </a:r>
            <a:r>
              <a:rPr lang="en-US" dirty="0" err="1" smtClean="0"/>
              <a:t>hh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404986" y="1215024"/>
            <a:ext cx="3884428" cy="45259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Direct exploration of the 10-50TeV energy scale for E</a:t>
            </a:r>
            <a:r>
              <a:rPr lang="en-US" baseline="-25000" dirty="0" smtClean="0"/>
              <a:t>CM</a:t>
            </a:r>
            <a:r>
              <a:rPr lang="en-US" dirty="0" smtClean="0"/>
              <a:t> of 100TeV</a:t>
            </a:r>
          </a:p>
          <a:p>
            <a:r>
              <a:rPr lang="en-US" dirty="0" smtClean="0"/>
              <a:t>Searches for (</a:t>
            </a:r>
            <a:r>
              <a:rPr lang="en-US" dirty="0" err="1" smtClean="0"/>
              <a:t>higgsino</a:t>
            </a:r>
            <a:r>
              <a:rPr lang="en-US" dirty="0" smtClean="0"/>
              <a:t> and  wino-like) WIMP dark matter up to mass upper limits of 1-3TeV </a:t>
            </a:r>
          </a:p>
          <a:p>
            <a:r>
              <a:rPr lang="en-US" dirty="0" smtClean="0"/>
              <a:t>Measurement of the Higgs self coupling to 5%</a:t>
            </a:r>
          </a:p>
          <a:p>
            <a:r>
              <a:rPr lang="en-US" dirty="0" smtClean="0"/>
              <a:t>(100TeV </a:t>
            </a:r>
            <a:r>
              <a:rPr lang="en-US" dirty="0"/>
              <a:t>for 16T magnets. For 24T magnets energy would be </a:t>
            </a:r>
            <a:r>
              <a:rPr lang="en-US" dirty="0" smtClean="0"/>
              <a:t>150TeV…)</a:t>
            </a:r>
            <a:endParaRPr lang="en-US" dirty="0" smtClean="0"/>
          </a:p>
          <a:p>
            <a:r>
              <a:rPr lang="en-US" dirty="0" smtClean="0"/>
              <a:t>Of course formidable technical challenges (very high field magnets, stored energy, cryogenics, pile-up, energy consumption, cost…)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609600" y="879662"/>
            <a:ext cx="6522854" cy="5684874"/>
            <a:chOff x="1562985" y="903767"/>
            <a:chExt cx="6175790" cy="559710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62985" y="903767"/>
              <a:ext cx="5636573" cy="5412438"/>
            </a:xfrm>
            <a:prstGeom prst="rect">
              <a:avLst/>
            </a:prstGeom>
          </p:spPr>
        </p:pic>
        <p:sp>
          <p:nvSpPr>
            <p:cNvPr id="8" name="TextBox 7"/>
            <p:cNvSpPr txBox="1">
              <a:spLocks noChangeAspect="1"/>
            </p:cNvSpPr>
            <p:nvPr/>
          </p:nvSpPr>
          <p:spPr>
            <a:xfrm>
              <a:off x="2176630" y="6131538"/>
              <a:ext cx="556214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     FCC-</a:t>
              </a:r>
              <a:r>
                <a:rPr lang="en-US" i="1" dirty="0" err="1" smtClean="0"/>
                <a:t>hh</a:t>
              </a:r>
              <a:r>
                <a:rPr lang="en-US" i="1" dirty="0" smtClean="0"/>
                <a:t> mass reach for different s-channel resonances</a:t>
              </a:r>
              <a:endParaRPr lang="en-GB" i="1" dirty="0"/>
            </a:p>
          </p:txBody>
        </p:sp>
      </p:grpSp>
      <p:sp>
        <p:nvSpPr>
          <p:cNvPr id="9" name="TextBox 8"/>
          <p:cNvSpPr txBox="1"/>
          <p:nvPr/>
        </p:nvSpPr>
        <p:spPr>
          <a:xfrm rot="16200000">
            <a:off x="-1465101" y="3218108"/>
            <a:ext cx="3656693" cy="6463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Z’ gauge bosons, excited quarks Q*, massive gravitons G</a:t>
            </a:r>
            <a:r>
              <a:rPr lang="en-US" baseline="-25000" dirty="0" smtClean="0"/>
              <a:t>RS</a:t>
            </a:r>
            <a:endParaRPr lang="en-GB" baseline="-25000" dirty="0"/>
          </a:p>
        </p:txBody>
      </p:sp>
    </p:spTree>
    <p:extLst>
      <p:ext uri="{BB962C8B-B14F-4D97-AF65-F5344CB8AC3E}">
        <p14:creationId xmlns:p14="http://schemas.microsoft.com/office/powerpoint/2010/main" val="405155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Future plans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Koratzinos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95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15ED6F-129B-6840-BD88-EA2186F7B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6401" y="258041"/>
            <a:ext cx="8930147" cy="631825"/>
          </a:xfrm>
        </p:spPr>
        <p:txBody>
          <a:bodyPr>
            <a:noAutofit/>
          </a:bodyPr>
          <a:lstStyle/>
          <a:p>
            <a:r>
              <a:rPr lang="en-GB" dirty="0" smtClean="0"/>
              <a:t>From</a:t>
            </a:r>
            <a:r>
              <a:rPr lang="fr-CH" dirty="0" smtClean="0"/>
              <a:t> the EPPSU </a:t>
            </a:r>
            <a:r>
              <a:rPr lang="fr-CH" dirty="0" smtClean="0"/>
              <a:t>2020 document</a:t>
            </a:r>
            <a:endParaRPr lang="fr-CH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36AE54F-A810-C84A-834F-460747F4C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9365" y="1208833"/>
            <a:ext cx="8620432" cy="4284945"/>
          </a:xfrm>
        </p:spPr>
        <p:txBody>
          <a:bodyPr>
            <a:normAutofit/>
          </a:bodyPr>
          <a:lstStyle/>
          <a:p>
            <a:pPr marL="540000" lvl="3" indent="0">
              <a:buNone/>
            </a:pPr>
            <a:r>
              <a:rPr lang="en-GB" sz="2400" b="1" i="1" dirty="0" smtClean="0"/>
              <a:t>The key </a:t>
            </a:r>
            <a:r>
              <a:rPr lang="en-GB" sz="2400" b="1" i="1" dirty="0"/>
              <a:t>sentence </a:t>
            </a:r>
            <a:r>
              <a:rPr lang="en-GB" sz="2400" b="1" i="1" dirty="0" smtClean="0"/>
              <a:t>regarding FCC:</a:t>
            </a:r>
            <a:endParaRPr lang="en-GB" sz="2400" b="1" i="1" dirty="0"/>
          </a:p>
          <a:p>
            <a:pPr lvl="3"/>
            <a:endParaRPr lang="en-GB" sz="2000" b="1" i="1" dirty="0"/>
          </a:p>
          <a:p>
            <a:pPr marL="540000" lvl="3" indent="0">
              <a:buNone/>
            </a:pPr>
            <a:r>
              <a:rPr lang="en-GB" sz="2400" b="1" dirty="0">
                <a:solidFill>
                  <a:srgbClr val="3030A4"/>
                </a:solidFill>
              </a:rPr>
              <a:t>“Europe</a:t>
            </a:r>
            <a:r>
              <a:rPr lang="en-GB" sz="2400" b="1" dirty="0">
                <a:solidFill>
                  <a:srgbClr val="3030A4"/>
                </a:solidFill>
              </a:rPr>
              <a:t>, together with its international partners, should investigate the </a:t>
            </a:r>
            <a:r>
              <a:rPr lang="en-GB" sz="2400" b="1" dirty="0">
                <a:solidFill>
                  <a:srgbClr val="FF0000"/>
                </a:solidFill>
              </a:rPr>
              <a:t>technical and financial feasibility of a future hadron collider at CERN with a centre-of-mass energy of at least 100 </a:t>
            </a:r>
            <a:r>
              <a:rPr lang="en-GB" sz="2400" b="1" dirty="0" err="1">
                <a:solidFill>
                  <a:srgbClr val="FF0000"/>
                </a:solidFill>
              </a:rPr>
              <a:t>TeV</a:t>
            </a:r>
            <a:r>
              <a:rPr lang="en-GB" sz="2400" b="1" dirty="0">
                <a:solidFill>
                  <a:srgbClr val="FF0000"/>
                </a:solidFill>
              </a:rPr>
              <a:t> and with an electron-positron Higgs and electroweak factory as a possible first stage. </a:t>
            </a:r>
            <a:r>
              <a:rPr lang="en-GB" sz="2400" b="1" dirty="0">
                <a:solidFill>
                  <a:srgbClr val="3030A4"/>
                </a:solidFill>
              </a:rPr>
              <a:t>Such a feasibility study of the colliders and related infrastructure should be established as a global endeavour and be completed on the timescale of the next Strategy update</a:t>
            </a:r>
            <a:r>
              <a:rPr lang="en-GB" sz="2400" b="1" dirty="0">
                <a:solidFill>
                  <a:srgbClr val="3030A4"/>
                </a:solidFill>
              </a:rPr>
              <a:t>.”</a:t>
            </a:r>
            <a:endParaRPr lang="en-GB" sz="2400" b="1" dirty="0">
              <a:solidFill>
                <a:srgbClr val="3030A4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53600" y="6128657"/>
            <a:ext cx="140294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M. Benedikt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Koratzinos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64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15ED6F-129B-6840-BD88-EA2186F7B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60" y="391321"/>
            <a:ext cx="9907754" cy="631825"/>
          </a:xfrm>
        </p:spPr>
        <p:txBody>
          <a:bodyPr>
            <a:noAutofit/>
          </a:bodyPr>
          <a:lstStyle/>
          <a:p>
            <a:r>
              <a:rPr lang="fr-CH" dirty="0" err="1" smtClean="0"/>
              <a:t>Feasibility</a:t>
            </a:r>
            <a:r>
              <a:rPr lang="fr-CH" dirty="0" smtClean="0"/>
              <a:t> </a:t>
            </a:r>
            <a:r>
              <a:rPr lang="fr-CH" dirty="0" err="1" smtClean="0"/>
              <a:t>study</a:t>
            </a:r>
            <a:r>
              <a:rPr lang="fr-CH" dirty="0" smtClean="0"/>
              <a:t> of </a:t>
            </a:r>
            <a:r>
              <a:rPr lang="fr-CH" dirty="0" smtClean="0"/>
              <a:t>the FCC </a:t>
            </a:r>
            <a:r>
              <a:rPr lang="fr-CH" dirty="0" err="1" smtClean="0"/>
              <a:t>integrated</a:t>
            </a:r>
            <a:r>
              <a:rPr lang="fr-CH" dirty="0" smtClean="0"/>
              <a:t> program</a:t>
            </a:r>
            <a:endParaRPr lang="fr-CH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36AE54F-A810-C84A-834F-460747F4C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9838"/>
            <a:ext cx="11811000" cy="5708161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200" b="1" dirty="0">
                <a:solidFill>
                  <a:srgbClr val="FF0000"/>
                </a:solidFill>
              </a:rPr>
              <a:t>Feasibility study to be delivered end 2025 </a:t>
            </a:r>
            <a:r>
              <a:rPr lang="en-US" sz="3200" dirty="0"/>
              <a:t>as </a:t>
            </a:r>
            <a:r>
              <a:rPr lang="en-US" sz="3200" b="1" dirty="0"/>
              <a:t>input for ESPP Update expected for </a:t>
            </a:r>
            <a:r>
              <a:rPr lang="en-US" sz="3200" b="1" dirty="0"/>
              <a:t>2026/2027</a:t>
            </a:r>
            <a:r>
              <a:rPr lang="en-US" sz="3200" dirty="0" smtClean="0"/>
              <a:t>:</a:t>
            </a:r>
          </a:p>
          <a:p>
            <a:pPr marL="0" indent="0">
              <a:buNone/>
            </a:pPr>
            <a:endParaRPr lang="en-US" sz="1800" dirty="0" smtClean="0"/>
          </a:p>
          <a:p>
            <a:pPr lvl="1">
              <a:lnSpc>
                <a:spcPct val="120000"/>
              </a:lnSpc>
            </a:pPr>
            <a:r>
              <a:rPr lang="en-GB" sz="3200" b="1" i="1" dirty="0" smtClean="0">
                <a:solidFill>
                  <a:srgbClr val="3030A4"/>
                </a:solidFill>
              </a:rPr>
              <a:t>Feasibility </a:t>
            </a:r>
            <a:r>
              <a:rPr lang="en-GB" sz="3200" b="1" i="1" dirty="0">
                <a:solidFill>
                  <a:srgbClr val="3030A4"/>
                </a:solidFill>
              </a:rPr>
              <a:t>study of the 100 km tunnel </a:t>
            </a:r>
            <a:r>
              <a:rPr lang="en-GB" sz="3200" i="1" dirty="0">
                <a:solidFill>
                  <a:srgbClr val="3030A4"/>
                </a:solidFill>
              </a:rPr>
              <a:t>(infrastructure aspects, administrative aspects, local authorities, environment, energy, etc.)</a:t>
            </a:r>
          </a:p>
          <a:p>
            <a:pPr lvl="1">
              <a:lnSpc>
                <a:spcPct val="120000"/>
              </a:lnSpc>
            </a:pPr>
            <a:r>
              <a:rPr lang="en-GB" sz="3200" b="1" i="1" dirty="0">
                <a:solidFill>
                  <a:srgbClr val="3030A4"/>
                </a:solidFill>
              </a:rPr>
              <a:t>High-risk </a:t>
            </a:r>
            <a:r>
              <a:rPr lang="en-GB" sz="3200" b="1" i="1" dirty="0">
                <a:solidFill>
                  <a:srgbClr val="3030A4"/>
                </a:solidFill>
              </a:rPr>
              <a:t>site investigations included</a:t>
            </a:r>
            <a:r>
              <a:rPr lang="en-GB" sz="3200" i="1" dirty="0">
                <a:solidFill>
                  <a:srgbClr val="3030A4"/>
                </a:solidFill>
              </a:rPr>
              <a:t>, to confirm principle feasibility</a:t>
            </a:r>
          </a:p>
          <a:p>
            <a:pPr lvl="1">
              <a:lnSpc>
                <a:spcPct val="120000"/>
              </a:lnSpc>
            </a:pPr>
            <a:r>
              <a:rPr lang="en-GB" sz="3200" b="1" i="1" dirty="0">
                <a:solidFill>
                  <a:srgbClr val="3030A4"/>
                </a:solidFill>
              </a:rPr>
              <a:t>Host-state </a:t>
            </a:r>
            <a:r>
              <a:rPr lang="en-GB" sz="3200" b="1" i="1" dirty="0">
                <a:solidFill>
                  <a:srgbClr val="3030A4"/>
                </a:solidFill>
              </a:rPr>
              <a:t>related processes </a:t>
            </a:r>
            <a:r>
              <a:rPr lang="en-GB" sz="3200" i="1" dirty="0">
                <a:solidFill>
                  <a:srgbClr val="3030A4"/>
                </a:solidFill>
              </a:rPr>
              <a:t>included to </a:t>
            </a:r>
            <a:r>
              <a:rPr lang="en-GB" sz="3200" b="1" i="1" dirty="0">
                <a:solidFill>
                  <a:srgbClr val="3030A4"/>
                </a:solidFill>
              </a:rPr>
              <a:t>allow start of construction </a:t>
            </a:r>
            <a:r>
              <a:rPr lang="en-GB" sz="3200" b="1" i="1" dirty="0" err="1" smtClean="0">
                <a:solidFill>
                  <a:srgbClr val="3030A4"/>
                </a:solidFill>
              </a:rPr>
              <a:t>begining</a:t>
            </a:r>
            <a:r>
              <a:rPr lang="en-GB" sz="3200" b="1" i="1" dirty="0" smtClean="0">
                <a:solidFill>
                  <a:srgbClr val="3030A4"/>
                </a:solidFill>
              </a:rPr>
              <a:t> </a:t>
            </a:r>
            <a:r>
              <a:rPr lang="en-GB" sz="3200" b="1" i="1" dirty="0">
                <a:solidFill>
                  <a:srgbClr val="3030A4"/>
                </a:solidFill>
              </a:rPr>
              <a:t>2030</a:t>
            </a:r>
            <a:r>
              <a:rPr lang="en-GB" sz="3200" i="1" dirty="0">
                <a:solidFill>
                  <a:srgbClr val="3030A4"/>
                </a:solidFill>
              </a:rPr>
              <a:t>. </a:t>
            </a:r>
          </a:p>
          <a:p>
            <a:pPr lvl="1">
              <a:lnSpc>
                <a:spcPct val="120000"/>
              </a:lnSpc>
            </a:pPr>
            <a:r>
              <a:rPr lang="en-GB" sz="3200" b="1" i="1" dirty="0">
                <a:solidFill>
                  <a:srgbClr val="3030A4"/>
                </a:solidFill>
              </a:rPr>
              <a:t>CDR+ for </a:t>
            </a:r>
            <a:r>
              <a:rPr lang="en-GB" sz="3200" b="1" i="1" dirty="0">
                <a:solidFill>
                  <a:srgbClr val="3030A4"/>
                </a:solidFill>
              </a:rPr>
              <a:t>colliders and injectors, including key technologies</a:t>
            </a:r>
            <a:r>
              <a:rPr lang="en-GB" sz="3200" b="1" i="1" dirty="0">
                <a:solidFill>
                  <a:srgbClr val="3030A4"/>
                </a:solidFill>
              </a:rPr>
              <a:t>.</a:t>
            </a:r>
          </a:p>
          <a:p>
            <a:pPr lvl="1">
              <a:lnSpc>
                <a:spcPct val="120000"/>
              </a:lnSpc>
            </a:pPr>
            <a:r>
              <a:rPr lang="en-US" sz="3200" b="1" i="1" dirty="0">
                <a:solidFill>
                  <a:srgbClr val="3030A4"/>
                </a:solidFill>
              </a:rPr>
              <a:t>HFM </a:t>
            </a:r>
            <a:r>
              <a:rPr lang="en-US" sz="3200" b="1" i="1" dirty="0" smtClean="0">
                <a:solidFill>
                  <a:srgbClr val="3030A4"/>
                </a:solidFill>
              </a:rPr>
              <a:t>(High Field Magnets) intermediate </a:t>
            </a:r>
            <a:r>
              <a:rPr lang="en-US" sz="3200" b="1" i="1" dirty="0">
                <a:solidFill>
                  <a:srgbClr val="3030A4"/>
                </a:solidFill>
              </a:rPr>
              <a:t>milestones reached, </a:t>
            </a:r>
            <a:r>
              <a:rPr lang="en-US" sz="3200" i="1" dirty="0">
                <a:solidFill>
                  <a:srgbClr val="3030A4"/>
                </a:solidFill>
              </a:rPr>
              <a:t>according to long-term R&amp;D plan.</a:t>
            </a:r>
            <a:endParaRPr lang="en-GB" sz="3200" i="1" dirty="0">
              <a:solidFill>
                <a:srgbClr val="3030A4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GB" sz="3200" b="1" i="1" dirty="0">
                <a:solidFill>
                  <a:srgbClr val="3030A4"/>
                </a:solidFill>
              </a:rPr>
              <a:t>Physics </a:t>
            </a:r>
            <a:r>
              <a:rPr lang="en-GB" sz="3200" b="1" i="1" dirty="0">
                <a:solidFill>
                  <a:srgbClr val="3030A4"/>
                </a:solidFill>
              </a:rPr>
              <a:t>and experiments CDR </a:t>
            </a:r>
            <a:r>
              <a:rPr lang="en-GB" sz="3200" b="1" i="1" dirty="0">
                <a:solidFill>
                  <a:srgbClr val="3030A4"/>
                </a:solidFill>
              </a:rPr>
              <a:t>+ </a:t>
            </a:r>
            <a:r>
              <a:rPr lang="en-GB" sz="3200" b="1" i="1" dirty="0">
                <a:solidFill>
                  <a:srgbClr val="3030A4"/>
                </a:solidFill>
              </a:rPr>
              <a:t>for FCC integrated project.</a:t>
            </a:r>
          </a:p>
          <a:p>
            <a:pPr lvl="1">
              <a:lnSpc>
                <a:spcPct val="120000"/>
              </a:lnSpc>
            </a:pPr>
            <a:r>
              <a:rPr lang="en-US" sz="3200" b="1" i="1" dirty="0">
                <a:solidFill>
                  <a:srgbClr val="3030A4"/>
                </a:solidFill>
              </a:rPr>
              <a:t>Financing concept and operation model.</a:t>
            </a:r>
          </a:p>
          <a:p>
            <a:pPr lvl="1">
              <a:lnSpc>
                <a:spcPct val="120000"/>
              </a:lnSpc>
            </a:pPr>
            <a:endParaRPr lang="en-US" sz="1600" b="1" i="1" dirty="0">
              <a:solidFill>
                <a:srgbClr val="3030A4"/>
              </a:solidFill>
            </a:endParaRP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3030A4"/>
                </a:solidFill>
              </a:rPr>
              <a:t>For all these activities the sequential nature of implementation of the colliders and the overall timeline needs to be taken into account</a:t>
            </a:r>
            <a:r>
              <a:rPr lang="en-US" sz="3200" b="1" i="1" dirty="0">
                <a:solidFill>
                  <a:srgbClr val="3030A4"/>
                </a:solidFill>
              </a:rPr>
              <a:t>!</a:t>
            </a:r>
            <a:endParaRPr lang="en-GB" sz="2800" b="1" dirty="0">
              <a:solidFill>
                <a:srgbClr val="3030A4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53600" y="6128657"/>
            <a:ext cx="140294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M. Benedikt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Koratzinos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15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15ED6F-129B-6840-BD88-EA2186F7B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675" y="280710"/>
            <a:ext cx="8778460" cy="631825"/>
          </a:xfrm>
        </p:spPr>
        <p:txBody>
          <a:bodyPr>
            <a:noAutofit/>
          </a:bodyPr>
          <a:lstStyle/>
          <a:p>
            <a:r>
              <a:rPr lang="en-GB" dirty="0" smtClean="0"/>
              <a:t>Feasibility study tunnel – </a:t>
            </a:r>
            <a:r>
              <a:rPr lang="en-GB" dirty="0" smtClean="0">
                <a:solidFill>
                  <a:srgbClr val="FF0000"/>
                </a:solidFill>
              </a:rPr>
              <a:t>updated planning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36AE54F-A810-C84A-834F-460747F4C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7881" y="4800600"/>
            <a:ext cx="8625152" cy="105450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1800" b="1" dirty="0"/>
              <a:t>Schedule of major processes leading to </a:t>
            </a:r>
            <a:r>
              <a:rPr lang="en-GB" sz="1800" b="1" dirty="0">
                <a:solidFill>
                  <a:srgbClr val="FF0000"/>
                </a:solidFill>
              </a:rPr>
              <a:t>start </a:t>
            </a:r>
            <a:r>
              <a:rPr lang="en-GB" sz="1800" b="1" dirty="0">
                <a:solidFill>
                  <a:srgbClr val="FF0000"/>
                </a:solidFill>
              </a:rPr>
              <a:t>of construction begin 2030</a:t>
            </a:r>
            <a:r>
              <a:rPr lang="en-GB" sz="1800" b="1" dirty="0"/>
              <a:t>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FF0000"/>
                </a:solidFill>
              </a:rPr>
              <a:t>For </a:t>
            </a:r>
            <a:r>
              <a:rPr lang="en-US" sz="1800" b="1" dirty="0">
                <a:solidFill>
                  <a:srgbClr val="FF0000"/>
                </a:solidFill>
              </a:rPr>
              <a:t>proof of principle </a:t>
            </a:r>
            <a:r>
              <a:rPr lang="en-US" sz="1800" b="1" dirty="0">
                <a:solidFill>
                  <a:srgbClr val="FF0000"/>
                </a:solidFill>
              </a:rPr>
              <a:t>feasibility: High risk site investigations </a:t>
            </a:r>
            <a:r>
              <a:rPr lang="en-US" sz="1800" b="1" dirty="0" smtClean="0">
                <a:solidFill>
                  <a:srgbClr val="FF0000"/>
                </a:solidFill>
              </a:rPr>
              <a:t>in </a:t>
            </a:r>
            <a:r>
              <a:rPr lang="en-US" sz="1800" b="1" dirty="0">
                <a:solidFill>
                  <a:srgbClr val="FF0000"/>
                </a:solidFill>
              </a:rPr>
              <a:t>the period 2022/23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  <a:endParaRPr lang="en-US" sz="18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1892" b="47396"/>
          <a:stretch/>
        </p:blipFill>
        <p:spPr>
          <a:xfrm>
            <a:off x="1488972" y="912535"/>
            <a:ext cx="9083163" cy="35755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53600" y="6128657"/>
            <a:ext cx="140294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M. Benedikt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Koratzinos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82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0" y="802761"/>
            <a:ext cx="10972800" cy="5332225"/>
          </a:xfrm>
        </p:spPr>
        <p:txBody>
          <a:bodyPr/>
          <a:lstStyle/>
          <a:p>
            <a:r>
              <a:rPr lang="en-US" dirty="0" smtClean="0"/>
              <a:t>FCC-</a:t>
            </a:r>
            <a:r>
              <a:rPr lang="en-US" dirty="0" err="1" smtClean="0"/>
              <a:t>ee</a:t>
            </a:r>
            <a:r>
              <a:rPr lang="en-US" dirty="0" smtClean="0"/>
              <a:t> has tremendous physics potential due to its</a:t>
            </a:r>
          </a:p>
          <a:p>
            <a:pPr lvl="1"/>
            <a:r>
              <a:rPr lang="en-US" dirty="0" smtClean="0"/>
              <a:t>Huge statistics</a:t>
            </a:r>
          </a:p>
          <a:p>
            <a:pPr lvl="1"/>
            <a:r>
              <a:rPr lang="en-US" dirty="0" smtClean="0"/>
              <a:t>Great precision</a:t>
            </a:r>
          </a:p>
          <a:p>
            <a:r>
              <a:rPr lang="en-US" dirty="0" smtClean="0"/>
              <a:t>It can improve EWPO by factors of ~20 to 50 compared to the situation today</a:t>
            </a:r>
          </a:p>
          <a:p>
            <a:r>
              <a:rPr lang="en-US" dirty="0" smtClean="0"/>
              <a:t>It can measure Higgs couplings to sub-percent precision</a:t>
            </a:r>
          </a:p>
          <a:p>
            <a:r>
              <a:rPr lang="en-US" dirty="0" smtClean="0"/>
              <a:t>It is sensitive to energy scales for new physics of 20-70TeV</a:t>
            </a:r>
          </a:p>
          <a:p>
            <a:r>
              <a:rPr lang="en-US" dirty="0" smtClean="0"/>
              <a:t>It has excellent upgrade potential: the FCC-</a:t>
            </a:r>
            <a:r>
              <a:rPr lang="en-US" dirty="0" err="1" smtClean="0"/>
              <a:t>hh</a:t>
            </a:r>
            <a:r>
              <a:rPr lang="en-US" dirty="0" smtClean="0"/>
              <a:t>, an 100TeV-plus hadron collider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476847" y="5697762"/>
            <a:ext cx="5681876" cy="646331"/>
          </a:xfrm>
          <a:prstGeom prst="rect">
            <a:avLst/>
          </a:prstGeom>
          <a:solidFill>
            <a:srgbClr val="FF99FF"/>
          </a:solidFill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effectLst/>
              </a:rPr>
              <a:t>Come and join the adventure!</a:t>
            </a:r>
            <a:endParaRPr lang="en-GB" sz="3600" i="1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9348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2286000" y="76200"/>
                <a:ext cx="7338392" cy="990600"/>
              </a:xfrm>
            </p:spPr>
            <p:txBody>
              <a:bodyPr/>
              <a:lstStyle/>
              <a:p>
                <a:r>
                  <a:rPr lang="en-GB" dirty="0" smtClean="0"/>
                  <a:t>The circular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dirty="0" smtClean="0"/>
                  <a:t> collider approach</a:t>
                </a:r>
                <a:endParaRPr lang="en-GB" dirty="0"/>
              </a:p>
            </p:txBody>
          </p:sp>
        </mc:Choice>
        <mc:Fallback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286000" y="76200"/>
                <a:ext cx="7338392" cy="990600"/>
              </a:xfrm>
              <a:blipFill>
                <a:blip r:embed="rId3"/>
                <a:stretch>
                  <a:fillRect t="-80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78464" y="765216"/>
                <a:ext cx="11334307" cy="1286857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sz="2400" dirty="0"/>
                  <a:t> colliders cannot compete with linear colliders in terms of energy. But they can compensate in terms of luminosity</a:t>
                </a:r>
              </a:p>
              <a:p>
                <a:r>
                  <a:rPr lang="en-GB" sz="2400" dirty="0" smtClean="0"/>
                  <a:t>It turns out that the luminosity of a collider is directly proportional to its circumference</a:t>
                </a:r>
                <a:endParaRPr lang="en-GB" sz="24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8464" y="765216"/>
                <a:ext cx="11334307" cy="1286857"/>
              </a:xfrm>
              <a:blipFill>
                <a:blip r:embed="rId4"/>
                <a:stretch>
                  <a:fillRect l="-860" t="-4265" r="-161" b="-90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2063552" y="2202408"/>
            <a:ext cx="8064896" cy="1569660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r>
              <a:rPr lang="en-GB" sz="2400" dirty="0"/>
              <a:t>For the high luminosities aimed at, the beam lifetimes due to natural physics processes (mainly radiative </a:t>
            </a:r>
            <a:r>
              <a:rPr lang="en-GB" sz="2400" dirty="0" err="1"/>
              <a:t>Bhabha</a:t>
            </a:r>
            <a:r>
              <a:rPr lang="en-GB" sz="2400" dirty="0"/>
              <a:t> scattering) are of the order of </a:t>
            </a:r>
            <a:r>
              <a:rPr lang="en-GB" sz="2400" dirty="0">
                <a:solidFill>
                  <a:srgbClr val="0070C0"/>
                </a:solidFill>
              </a:rPr>
              <a:t>a few minutes </a:t>
            </a:r>
            <a:r>
              <a:rPr lang="en-GB" sz="2400" dirty="0"/>
              <a:t>– the accelerator is ‘burning’ the beams up very efficiently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63552" y="3987248"/>
            <a:ext cx="8064896" cy="461665"/>
          </a:xfrm>
          <a:prstGeom prst="rect">
            <a:avLst/>
          </a:prstGeom>
          <a:solidFill>
            <a:srgbClr val="FF99CC"/>
          </a:solidFill>
        </p:spPr>
        <p:txBody>
          <a:bodyPr wrap="square" rtlCol="0">
            <a:spAutoFit/>
          </a:bodyPr>
          <a:lstStyle/>
          <a:p>
            <a:r>
              <a:rPr lang="en-GB" sz="2400" dirty="0"/>
              <a:t>A “top-up” scheme (</a:t>
            </a:r>
            <a:r>
              <a:rPr lang="en-GB" sz="2400" i="1" dirty="0"/>
              <a:t>a la </a:t>
            </a:r>
            <a:r>
              <a:rPr lang="en-GB" sz="2400" dirty="0"/>
              <a:t>B factories) is a must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930124" y="4535601"/>
            <a:ext cx="8054309" cy="822866"/>
            <a:chOff x="406123" y="3185266"/>
            <a:chExt cx="8054309" cy="822866"/>
          </a:xfrm>
        </p:grpSpPr>
        <p:grpSp>
          <p:nvGrpSpPr>
            <p:cNvPr id="5" name="Group 4"/>
            <p:cNvGrpSpPr/>
            <p:nvPr/>
          </p:nvGrpSpPr>
          <p:grpSpPr>
            <a:xfrm>
              <a:off x="406123" y="3185266"/>
              <a:ext cx="8054309" cy="822866"/>
              <a:chOff x="406123" y="3185266"/>
              <a:chExt cx="8054309" cy="822866"/>
            </a:xfrm>
          </p:grpSpPr>
          <p:sp>
            <p:nvSpPr>
              <p:cNvPr id="9" name="Oval 8"/>
              <p:cNvSpPr/>
              <p:nvPr/>
            </p:nvSpPr>
            <p:spPr bwMode="auto">
              <a:xfrm>
                <a:off x="2195736" y="3448795"/>
                <a:ext cx="3312368" cy="420637"/>
              </a:xfrm>
              <a:prstGeom prst="ellipse">
                <a:avLst/>
              </a:prstGeom>
              <a:noFill/>
              <a:ln w="57150" cap="flat" cmpd="sng" algn="ctr">
                <a:solidFill>
                  <a:srgbClr val="99FF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16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1" charset="0"/>
                </a:endParaRPr>
              </a:p>
            </p:txBody>
          </p:sp>
          <p:sp>
            <p:nvSpPr>
              <p:cNvPr id="8" name="Oval 7"/>
              <p:cNvSpPr/>
              <p:nvPr/>
            </p:nvSpPr>
            <p:spPr bwMode="auto">
              <a:xfrm>
                <a:off x="2195736" y="3296395"/>
                <a:ext cx="3312368" cy="420637"/>
              </a:xfrm>
              <a:prstGeom prst="ellipse">
                <a:avLst/>
              </a:prstGeom>
              <a:noFill/>
              <a:ln w="57150" cap="flat" cmpd="sng" algn="ctr">
                <a:solidFill>
                  <a:srgbClr val="FF99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16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1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5868144" y="3586196"/>
                <a:ext cx="1304528" cy="202844"/>
              </a:xfrm>
              <a:prstGeom prst="ellipse">
                <a:avLst/>
              </a:prstGeom>
              <a:noFill/>
              <a:ln w="5715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16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1" charset="0"/>
                </a:endParaRPr>
              </a:p>
            </p:txBody>
          </p:sp>
          <p:cxnSp>
            <p:nvCxnSpPr>
              <p:cNvPr id="14" name="Straight Arrow Connector 13"/>
              <p:cNvCxnSpPr>
                <a:stCxn id="10" idx="2"/>
                <a:endCxn id="8" idx="6"/>
              </p:cNvCxnSpPr>
              <p:nvPr/>
            </p:nvCxnSpPr>
            <p:spPr bwMode="auto">
              <a:xfrm flipH="1" flipV="1">
                <a:off x="5508104" y="3506714"/>
                <a:ext cx="360040" cy="180904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6" name="Straight Arrow Connector 15"/>
              <p:cNvCxnSpPr>
                <a:stCxn id="10" idx="1"/>
              </p:cNvCxnSpPr>
              <p:nvPr/>
            </p:nvCxnSpPr>
            <p:spPr bwMode="auto">
              <a:xfrm flipH="1">
                <a:off x="5245100" y="3615902"/>
                <a:ext cx="814088" cy="28998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9" name="Straight Arrow Connector 18"/>
              <p:cNvCxnSpPr>
                <a:stCxn id="8" idx="4"/>
                <a:endCxn id="9" idx="3"/>
              </p:cNvCxnSpPr>
              <p:nvPr/>
            </p:nvCxnSpPr>
            <p:spPr bwMode="auto">
              <a:xfrm flipH="1">
                <a:off x="2680821" y="3717032"/>
                <a:ext cx="1171099" cy="9079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99CC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1" name="Straight Arrow Connector 20"/>
              <p:cNvCxnSpPr>
                <a:stCxn id="8" idx="4"/>
                <a:endCxn id="9" idx="5"/>
              </p:cNvCxnSpPr>
              <p:nvPr/>
            </p:nvCxnSpPr>
            <p:spPr bwMode="auto">
              <a:xfrm>
                <a:off x="3851920" y="3717032"/>
                <a:ext cx="1171099" cy="9079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99CC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22" name="TextBox 21"/>
              <p:cNvSpPr txBox="1"/>
              <p:nvPr/>
            </p:nvSpPr>
            <p:spPr>
              <a:xfrm>
                <a:off x="7452320" y="3501008"/>
                <a:ext cx="1008112" cy="369332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rgbClr val="FFC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injector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406123" y="3185266"/>
                <a:ext cx="1645597" cy="369332"/>
              </a:xfrm>
              <a:prstGeom prst="rect">
                <a:avLst/>
              </a:prstGeom>
              <a:solidFill>
                <a:srgbClr val="FF99CC"/>
              </a:solidFill>
              <a:ln>
                <a:solidFill>
                  <a:srgbClr val="FFC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Booster ring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06123" y="3638800"/>
                <a:ext cx="1645597" cy="369332"/>
              </a:xfrm>
              <a:prstGeom prst="rect">
                <a:avLst/>
              </a:prstGeom>
              <a:solidFill>
                <a:srgbClr val="99FF99"/>
              </a:solidFill>
              <a:ln>
                <a:solidFill>
                  <a:srgbClr val="99FF99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M</a:t>
                </a:r>
                <a:r>
                  <a:rPr lang="en-GB" dirty="0"/>
                  <a:t>ain ring</a:t>
                </a: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5294447" y="3726441"/>
              <a:ext cx="8611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A. </a:t>
              </a:r>
              <a:r>
                <a:rPr lang="en-GB" sz="1200" dirty="0" err="1"/>
                <a:t>Blondel</a:t>
              </a:r>
              <a:endParaRPr lang="en-GB" sz="1200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063552" y="5363185"/>
            <a:ext cx="8064896" cy="1015663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Booster ring the same size as main ring, tops up the main ring every ~O(10s)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Main ring does not ramp up or down</a:t>
            </a:r>
          </a:p>
        </p:txBody>
      </p:sp>
    </p:spTree>
    <p:extLst>
      <p:ext uri="{BB962C8B-B14F-4D97-AF65-F5344CB8AC3E}">
        <p14:creationId xmlns:p14="http://schemas.microsoft.com/office/powerpoint/2010/main" val="305184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  <p:bldP spid="7" grpId="0" animBg="1"/>
      <p:bldP spid="2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45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1148316" y="108285"/>
                <a:ext cx="10434084" cy="625581"/>
              </a:xfrm>
            </p:spPr>
            <p:txBody>
              <a:bodyPr/>
              <a:lstStyle/>
              <a:p>
                <a:r>
                  <a:rPr lang="en-GB" dirty="0" smtClean="0"/>
                  <a:t>Statistics needed at/around the Z pole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𝑄𝐸𝐷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148316" y="108285"/>
                <a:ext cx="10434084" cy="625581"/>
              </a:xfrm>
              <a:blipFill>
                <a:blip r:embed="rId2"/>
                <a:stretch>
                  <a:fillRect t="-12745" b="-254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933" t="17454" r="8068" b="11641"/>
          <a:stretch/>
        </p:blipFill>
        <p:spPr>
          <a:xfrm>
            <a:off x="1692812" y="815926"/>
            <a:ext cx="8792308" cy="5233181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785808" y="6177206"/>
            <a:ext cx="3605463" cy="256672"/>
          </a:xfrm>
          <a:prstGeom prst="rect">
            <a:avLst/>
          </a:prstGeom>
          <a:solidFill>
            <a:srgbClr val="FFFF00"/>
          </a:solidFill>
        </p:spPr>
        <p:txBody>
          <a:bodyPr vert="horz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aseline="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-111" charset="-128"/>
                <a:cs typeface="ＭＳ Ｐゴシック" pitchFamily="-111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aseline="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aseline="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aseline="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aseline="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9pPr>
          </a:lstStyle>
          <a:p>
            <a:pPr marL="0" indent="0">
              <a:buNone/>
            </a:pPr>
            <a:r>
              <a:rPr lang="en-GB" sz="2000" kern="0" dirty="0" err="1">
                <a:solidFill>
                  <a:prstClr val="black"/>
                </a:solidFill>
              </a:rPr>
              <a:t>P.Janot</a:t>
            </a:r>
            <a:r>
              <a:rPr lang="en-GB" sz="2000" kern="0" dirty="0">
                <a:solidFill>
                  <a:prstClr val="black"/>
                </a:solidFill>
              </a:rPr>
              <a:t>, eeFACT2016, Daresbury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340" y="2318333"/>
            <a:ext cx="3599320" cy="222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6566132" y="3128906"/>
            <a:ext cx="2901719" cy="2914"/>
          </a:xfrm>
          <a:prstGeom prst="line">
            <a:avLst/>
          </a:prstGeom>
          <a:ln w="28575">
            <a:solidFill>
              <a:srgbClr val="FFC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own Arrow 9"/>
          <p:cNvSpPr/>
          <p:nvPr/>
        </p:nvSpPr>
        <p:spPr>
          <a:xfrm flipV="1">
            <a:off x="7599184" y="4412429"/>
            <a:ext cx="139974" cy="21632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11" name="Down Arrow 10"/>
          <p:cNvSpPr/>
          <p:nvPr/>
        </p:nvSpPr>
        <p:spPr>
          <a:xfrm flipV="1">
            <a:off x="7792344" y="4403473"/>
            <a:ext cx="139974" cy="21632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715126" y="4628757"/>
            <a:ext cx="7495674" cy="149740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33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7-10-10 at 09.45.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514601"/>
            <a:ext cx="3721154" cy="26796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Flavour physics  : B anomalies, </a:t>
            </a:r>
            <a:r>
              <a:rPr lang="en-GB" dirty="0" smtClean="0">
                <a:latin typeface="Symbol" charset="2"/>
                <a:cs typeface="Symbol" charset="2"/>
              </a:rPr>
              <a:t>t</a:t>
            </a:r>
            <a:r>
              <a:rPr lang="en-GB" dirty="0" smtClean="0"/>
              <a:t> physics, 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 smtClean="0"/>
              <a:t>Lepton flavour universality is challenged in b </a:t>
            </a:r>
            <a:r>
              <a:rPr lang="en-GB" sz="2000" i="1" dirty="0" smtClean="0"/>
              <a:t>→ </a:t>
            </a:r>
            <a:r>
              <a:rPr lang="en-GB" sz="2000" dirty="0" smtClean="0"/>
              <a:t>s 𝓵</a:t>
            </a:r>
            <a:r>
              <a:rPr lang="en-GB" sz="2000" baseline="30000" dirty="0" smtClean="0">
                <a:latin typeface="Symbol" charset="2"/>
                <a:cs typeface="Symbol" charset="2"/>
              </a:rPr>
              <a:t>+</a:t>
            </a:r>
            <a:r>
              <a:rPr lang="en-GB" sz="2000" dirty="0" smtClean="0"/>
              <a:t>𝓵</a:t>
            </a:r>
            <a:r>
              <a:rPr lang="en-GB" sz="2000" baseline="30000" dirty="0" smtClean="0">
                <a:latin typeface="Symbol" charset="2"/>
                <a:cs typeface="Symbol" charset="2"/>
              </a:rPr>
              <a:t>-</a:t>
            </a:r>
            <a:r>
              <a:rPr lang="en-GB" sz="2000" baseline="30000" dirty="0" smtClean="0"/>
              <a:t> </a:t>
            </a:r>
            <a:r>
              <a:rPr lang="en-GB" sz="2000" dirty="0" smtClean="0"/>
              <a:t> transitions @ </a:t>
            </a:r>
            <a:r>
              <a:rPr lang="en-GB" sz="2000" dirty="0" err="1" smtClean="0"/>
              <a:t>LHCb</a:t>
            </a:r>
            <a:endParaRPr lang="en-GB" sz="2000" dirty="0" smtClean="0"/>
          </a:p>
          <a:p>
            <a:pPr lvl="1"/>
            <a:r>
              <a:rPr lang="en-GB" sz="1600" dirty="0" smtClean="0"/>
              <a:t>This effect, if real, could be enhanced for  𝓵 = </a:t>
            </a:r>
            <a:r>
              <a:rPr lang="en-GB" sz="1600" dirty="0" smtClean="0">
                <a:latin typeface="Symbol" charset="2"/>
                <a:cs typeface="Symbol" charset="2"/>
              </a:rPr>
              <a:t>t</a:t>
            </a:r>
            <a:r>
              <a:rPr lang="en-GB" sz="1600" dirty="0" smtClean="0"/>
              <a:t>, in </a:t>
            </a:r>
            <a:r>
              <a:rPr lang="en-GB" sz="1600" i="1" dirty="0" smtClean="0"/>
              <a:t>B→ K</a:t>
            </a:r>
            <a:r>
              <a:rPr lang="en-GB" sz="1600" i="1" baseline="30000" dirty="0" smtClean="0"/>
              <a:t>(</a:t>
            </a:r>
            <a:r>
              <a:rPr lang="en-GB" sz="1600" i="1" dirty="0" smtClean="0"/>
              <a:t>*</a:t>
            </a:r>
            <a:r>
              <a:rPr lang="en-GB" sz="1600" i="1" baseline="30000" dirty="0" smtClean="0"/>
              <a:t>)</a:t>
            </a:r>
            <a:r>
              <a:rPr lang="en-GB" sz="1600" i="1" dirty="0" smtClean="0"/>
              <a:t> </a:t>
            </a:r>
            <a:r>
              <a:rPr lang="en-GB" sz="1600" dirty="0" err="1" smtClean="0">
                <a:latin typeface="Symbol" charset="2"/>
                <a:cs typeface="Symbol" charset="2"/>
              </a:rPr>
              <a:t>t</a:t>
            </a:r>
            <a:r>
              <a:rPr lang="en-GB" sz="1600" i="1" baseline="30000" dirty="0" err="1" smtClean="0">
                <a:latin typeface="Symbol" charset="2"/>
                <a:cs typeface="Symbol" charset="2"/>
              </a:rPr>
              <a:t>+</a:t>
            </a:r>
            <a:r>
              <a:rPr lang="en-GB" sz="1600" dirty="0" err="1" smtClean="0">
                <a:latin typeface="Symbol" charset="2"/>
                <a:cs typeface="Symbol" charset="2"/>
              </a:rPr>
              <a:t>t</a:t>
            </a:r>
            <a:r>
              <a:rPr lang="en-GB" sz="1600" i="1" baseline="30000" dirty="0" smtClean="0">
                <a:latin typeface="Symbol" charset="2"/>
                <a:cs typeface="Symbol" charset="2"/>
              </a:rPr>
              <a:t>- </a:t>
            </a:r>
            <a:endParaRPr lang="en-GB" sz="1600" i="1" dirty="0" smtClean="0">
              <a:cs typeface="Symbol" charset="2"/>
            </a:endParaRPr>
          </a:p>
          <a:p>
            <a:pPr lvl="2"/>
            <a:r>
              <a:rPr lang="en-GB" sz="1600" dirty="0" smtClean="0">
                <a:cs typeface="Symbol" charset="2"/>
              </a:rPr>
              <a:t>Extremely challenging in hadron colliders</a:t>
            </a:r>
          </a:p>
          <a:p>
            <a:pPr lvl="2"/>
            <a:r>
              <a:rPr lang="en-GB" sz="1600" dirty="0" smtClean="0">
                <a:cs typeface="Symbol" charset="2"/>
              </a:rPr>
              <a:t>With 10</a:t>
            </a:r>
            <a:r>
              <a:rPr lang="en-GB" sz="1600" baseline="30000" dirty="0" smtClean="0">
                <a:cs typeface="Symbol" charset="2"/>
              </a:rPr>
              <a:t>12</a:t>
            </a:r>
            <a:r>
              <a:rPr lang="en-GB" sz="1600" dirty="0" smtClean="0">
                <a:cs typeface="Symbol" charset="2"/>
              </a:rPr>
              <a:t> Z → bb, FCC-</a:t>
            </a:r>
            <a:r>
              <a:rPr lang="en-GB" sz="1600" dirty="0" err="1" smtClean="0">
                <a:cs typeface="Symbol" charset="2"/>
              </a:rPr>
              <a:t>ee</a:t>
            </a:r>
            <a:r>
              <a:rPr lang="en-GB" sz="1600" dirty="0" smtClean="0">
                <a:cs typeface="Symbol" charset="2"/>
              </a:rPr>
              <a:t> is beyond any foreseeable competition</a:t>
            </a:r>
          </a:p>
          <a:p>
            <a:pPr lvl="3"/>
            <a:r>
              <a:rPr lang="en-GB" sz="1600" dirty="0" smtClean="0">
                <a:cs typeface="Symbol" charset="2"/>
              </a:rPr>
              <a:t>Decay can be fully reconstructed; full angular analysis possible</a:t>
            </a:r>
          </a:p>
          <a:p>
            <a:endParaRPr lang="en-GB" sz="2000" dirty="0" smtClean="0">
              <a:cs typeface="Symbol" charset="2"/>
            </a:endParaRPr>
          </a:p>
          <a:p>
            <a:endParaRPr lang="en-GB" sz="2000" dirty="0" smtClean="0">
              <a:cs typeface="Symbol" charset="2"/>
            </a:endParaRPr>
          </a:p>
          <a:p>
            <a:endParaRPr lang="en-GB" sz="2000" dirty="0" smtClean="0">
              <a:cs typeface="Symbol" charset="2"/>
            </a:endParaRPr>
          </a:p>
          <a:p>
            <a:endParaRPr lang="en-GB" sz="2000" dirty="0" smtClean="0">
              <a:cs typeface="Symbol" charset="2"/>
            </a:endParaRPr>
          </a:p>
          <a:p>
            <a:endParaRPr lang="en-GB" sz="2000" dirty="0" smtClean="0">
              <a:cs typeface="Symbol" charset="2"/>
            </a:endParaRPr>
          </a:p>
          <a:p>
            <a:endParaRPr lang="en-GB" sz="2000" dirty="0" smtClean="0">
              <a:cs typeface="Symbol" charset="2"/>
            </a:endParaRPr>
          </a:p>
          <a:p>
            <a:pPr marL="0" indent="0">
              <a:buNone/>
            </a:pPr>
            <a:endParaRPr lang="en-GB" sz="2000" dirty="0" smtClean="0">
              <a:cs typeface="Symbol" charset="2"/>
            </a:endParaRPr>
          </a:p>
          <a:p>
            <a:r>
              <a:rPr lang="en-GB" sz="2000" dirty="0" smtClean="0">
                <a:cs typeface="Symbol" charset="2"/>
              </a:rPr>
              <a:t>Not mentioning lepton-flavour-violating decays </a:t>
            </a:r>
          </a:p>
          <a:p>
            <a:pPr lvl="1"/>
            <a:r>
              <a:rPr lang="en-GB" sz="1600" dirty="0" smtClean="0">
                <a:cs typeface="Symbol" charset="2"/>
              </a:rPr>
              <a:t>BR(Z → e</a:t>
            </a:r>
            <a:r>
              <a:rPr lang="en-GB" sz="1600" dirty="0" smtClean="0">
                <a:latin typeface="Symbol" charset="2"/>
                <a:cs typeface="Symbol" charset="2"/>
              </a:rPr>
              <a:t>t</a:t>
            </a:r>
            <a:r>
              <a:rPr lang="en-GB" sz="1600" dirty="0" smtClean="0">
                <a:cs typeface="Symbol" charset="2"/>
              </a:rPr>
              <a:t>, </a:t>
            </a:r>
            <a:r>
              <a:rPr lang="en-GB" sz="1600" dirty="0" err="1" smtClean="0">
                <a:latin typeface="Symbol" charset="2"/>
                <a:cs typeface="Symbol" charset="2"/>
              </a:rPr>
              <a:t>mt</a:t>
            </a:r>
            <a:r>
              <a:rPr lang="en-GB" sz="1600" dirty="0" smtClean="0">
                <a:cs typeface="Symbol" charset="2"/>
              </a:rPr>
              <a:t>) down to 10</a:t>
            </a:r>
            <a:r>
              <a:rPr lang="en-GB" sz="1600" baseline="30000" dirty="0" smtClean="0">
                <a:cs typeface="Symbol" charset="2"/>
              </a:rPr>
              <a:t>-9</a:t>
            </a:r>
            <a:r>
              <a:rPr lang="en-GB" sz="1600" dirty="0" smtClean="0">
                <a:cs typeface="Symbol" charset="2"/>
              </a:rPr>
              <a:t> (improved by 10</a:t>
            </a:r>
            <a:r>
              <a:rPr lang="en-GB" sz="1600" baseline="30000" dirty="0" smtClean="0">
                <a:cs typeface="Symbol" charset="2"/>
              </a:rPr>
              <a:t>4</a:t>
            </a:r>
            <a:r>
              <a:rPr lang="en-GB" sz="1600" dirty="0" smtClean="0">
                <a:cs typeface="Symbol" charset="2"/>
              </a:rPr>
              <a:t>)</a:t>
            </a:r>
            <a:endParaRPr lang="en-GB" sz="1600" baseline="30000" dirty="0" smtClean="0">
              <a:cs typeface="Symbol" charset="2"/>
            </a:endParaRPr>
          </a:p>
          <a:p>
            <a:pPr lvl="1"/>
            <a:r>
              <a:rPr lang="en-GB" sz="1600" dirty="0" smtClean="0">
                <a:cs typeface="Symbol" charset="2"/>
              </a:rPr>
              <a:t>BR(</a:t>
            </a:r>
            <a:r>
              <a:rPr lang="en-GB" sz="1600" dirty="0" smtClean="0">
                <a:latin typeface="Symbol" charset="2"/>
                <a:cs typeface="Symbol" charset="2"/>
              </a:rPr>
              <a:t>t</a:t>
            </a:r>
            <a:r>
              <a:rPr lang="en-GB" sz="1600" dirty="0" smtClean="0">
                <a:cs typeface="Symbol" charset="2"/>
              </a:rPr>
              <a:t> → </a:t>
            </a:r>
            <a:r>
              <a:rPr lang="en-GB" sz="1600" dirty="0" smtClean="0">
                <a:latin typeface="Symbol" charset="2"/>
                <a:cs typeface="Symbol" charset="2"/>
              </a:rPr>
              <a:t>mg, mmm)</a:t>
            </a:r>
            <a:r>
              <a:rPr lang="en-GB" sz="1600" dirty="0" smtClean="0">
                <a:cs typeface="Symbol" charset="2"/>
              </a:rPr>
              <a:t> down to a few 10</a:t>
            </a:r>
            <a:r>
              <a:rPr lang="en-GB" sz="1600" baseline="30000" dirty="0" smtClean="0">
                <a:cs typeface="Symbol" charset="2"/>
              </a:rPr>
              <a:t>-10</a:t>
            </a:r>
            <a:endParaRPr lang="en-GB" sz="1600" dirty="0" smtClean="0">
              <a:cs typeface="Symbol" charset="2"/>
            </a:endParaRPr>
          </a:p>
          <a:p>
            <a:pPr lvl="1"/>
            <a:r>
              <a:rPr lang="en-GB" sz="1600" dirty="0" smtClean="0">
                <a:cs typeface="Symbol" charset="2"/>
              </a:rPr>
              <a:t> </a:t>
            </a:r>
            <a:r>
              <a:rPr lang="en-GB" sz="1600" dirty="0" smtClean="0">
                <a:latin typeface="Symbol" charset="2"/>
                <a:cs typeface="Symbol" charset="2"/>
              </a:rPr>
              <a:t>t </a:t>
            </a:r>
            <a:r>
              <a:rPr lang="en-GB" sz="1600" dirty="0" smtClean="0">
                <a:cs typeface="Symbol" charset="2"/>
              </a:rPr>
              <a:t>lifetime vs BR(</a:t>
            </a:r>
            <a:r>
              <a:rPr lang="en-GB" sz="1600" dirty="0" smtClean="0">
                <a:latin typeface="Symbol" charset="2"/>
                <a:cs typeface="Symbol" charset="2"/>
              </a:rPr>
              <a:t>t</a:t>
            </a:r>
            <a:r>
              <a:rPr lang="en-GB" sz="1600" dirty="0" smtClean="0">
                <a:cs typeface="Symbol" charset="2"/>
              </a:rPr>
              <a:t> → </a:t>
            </a:r>
            <a:r>
              <a:rPr lang="en-GB" sz="1600" dirty="0" err="1" smtClean="0">
                <a:cs typeface="Symbol" charset="2"/>
              </a:rPr>
              <a:t>e</a:t>
            </a:r>
            <a:r>
              <a:rPr lang="en-GB" sz="1600" dirty="0" err="1" smtClean="0">
                <a:latin typeface="Symbol" charset="2"/>
                <a:cs typeface="Symbol" charset="2"/>
              </a:rPr>
              <a:t>n</a:t>
            </a:r>
            <a:r>
              <a:rPr lang="en-GB" sz="1600" baseline="-25000" dirty="0" err="1" smtClean="0">
                <a:cs typeface="Symbol" charset="2"/>
              </a:rPr>
              <a:t>e</a:t>
            </a:r>
            <a:r>
              <a:rPr lang="en-GB" sz="1600" dirty="0" err="1" smtClean="0">
                <a:latin typeface="Symbol" charset="2"/>
                <a:cs typeface="Symbol" charset="2"/>
              </a:rPr>
              <a:t>n</a:t>
            </a:r>
            <a:r>
              <a:rPr lang="en-GB" sz="1600" baseline="-25000" dirty="0" err="1" smtClean="0">
                <a:latin typeface="Symbol" charset="2"/>
                <a:cs typeface="Symbol" charset="2"/>
              </a:rPr>
              <a:t>t</a:t>
            </a:r>
            <a:r>
              <a:rPr lang="en-GB" sz="1600" dirty="0" err="1" smtClean="0">
                <a:latin typeface="Symbol" charset="2"/>
                <a:cs typeface="Symbol" charset="2"/>
              </a:rPr>
              <a:t>,mn</a:t>
            </a:r>
            <a:r>
              <a:rPr lang="en-GB" sz="1600" baseline="-25000" dirty="0" err="1" smtClean="0">
                <a:latin typeface="Symbol" charset="2"/>
                <a:cs typeface="Symbol" charset="2"/>
              </a:rPr>
              <a:t>m</a:t>
            </a:r>
            <a:r>
              <a:rPr lang="en-GB" sz="1600" dirty="0" err="1" smtClean="0">
                <a:latin typeface="Symbol" charset="2"/>
                <a:cs typeface="Symbol" charset="2"/>
              </a:rPr>
              <a:t>n</a:t>
            </a:r>
            <a:r>
              <a:rPr lang="en-GB" sz="1600" baseline="-25000" dirty="0" err="1" smtClean="0">
                <a:latin typeface="Symbol" charset="2"/>
                <a:cs typeface="Symbol" charset="2"/>
              </a:rPr>
              <a:t>t</a:t>
            </a:r>
            <a:r>
              <a:rPr lang="en-GB" sz="1600" dirty="0" smtClean="0">
                <a:cs typeface="Symbol" charset="2"/>
              </a:rPr>
              <a:t>) : lepton universality tests</a:t>
            </a:r>
            <a:endParaRPr lang="en-GB" dirty="0">
              <a:cs typeface="Symbol" charset="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M. Koratzinos</a:t>
            </a:r>
            <a:endParaRPr lang="en-GB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02355" y="3164185"/>
            <a:ext cx="1298753" cy="26161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GB" sz="1100" b="1" i="1" dirty="0" smtClean="0"/>
              <a:t>B0→ K* (892) </a:t>
            </a:r>
            <a:r>
              <a:rPr lang="en-GB" sz="1100" b="1" dirty="0" err="1" smtClean="0">
                <a:latin typeface="Symbol" charset="2"/>
                <a:cs typeface="Symbol" charset="2"/>
              </a:rPr>
              <a:t>t</a:t>
            </a:r>
            <a:r>
              <a:rPr lang="en-GB" sz="1100" b="1" i="1" baseline="30000" dirty="0" err="1" smtClean="0">
                <a:latin typeface="Symbol" charset="2"/>
                <a:cs typeface="Symbol" charset="2"/>
              </a:rPr>
              <a:t>+</a:t>
            </a:r>
            <a:r>
              <a:rPr lang="en-GB" sz="1100" b="1" dirty="0" err="1" smtClean="0">
                <a:latin typeface="Symbol" charset="2"/>
                <a:cs typeface="Symbol" charset="2"/>
              </a:rPr>
              <a:t>t</a:t>
            </a:r>
            <a:r>
              <a:rPr lang="en-GB" sz="1100" b="1" i="1" baseline="30000" dirty="0" smtClean="0">
                <a:latin typeface="Symbol" charset="2"/>
                <a:cs typeface="Symbol" charset="2"/>
              </a:rPr>
              <a:t>-</a:t>
            </a:r>
            <a:r>
              <a:rPr lang="en-GB" sz="1100" b="1" i="1" dirty="0" smtClean="0">
                <a:latin typeface="Symbol" charset="2"/>
                <a:cs typeface="Symbol" charset="2"/>
              </a:rPr>
              <a:t> </a:t>
            </a:r>
            <a:endParaRPr lang="en-GB" sz="1100" b="1" dirty="0"/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5321354" y="3316585"/>
            <a:ext cx="38100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5397554" y="4416624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~SM</a:t>
            </a:r>
            <a:endParaRPr lang="en-GB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3873555" y="2590800"/>
            <a:ext cx="261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9900"/>
                </a:solidFill>
              </a:rPr>
              <a:t>-</a:t>
            </a:r>
            <a:endParaRPr lang="en-GB" dirty="0">
              <a:solidFill>
                <a:srgbClr val="0099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01122" y="1992445"/>
            <a:ext cx="2977059" cy="52322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 smtClean="0"/>
              <a:t>Also 100,000 </a:t>
            </a:r>
            <a:r>
              <a:rPr lang="en-GB" sz="1400" i="1" dirty="0" smtClean="0"/>
              <a:t>B</a:t>
            </a:r>
            <a:r>
              <a:rPr lang="en-GB" sz="1400" i="1" baseline="-25000" dirty="0" smtClean="0"/>
              <a:t>S </a:t>
            </a:r>
            <a:r>
              <a:rPr lang="en-GB" sz="1400" i="1" dirty="0" smtClean="0"/>
              <a:t>→ </a:t>
            </a:r>
            <a:r>
              <a:rPr lang="en-GB" sz="1400" dirty="0" err="1" smtClean="0">
                <a:latin typeface="Symbol" charset="2"/>
                <a:cs typeface="Symbol" charset="2"/>
              </a:rPr>
              <a:t>t</a:t>
            </a:r>
            <a:r>
              <a:rPr lang="en-GB" sz="1400" baseline="30000" dirty="0" err="1" smtClean="0">
                <a:latin typeface="Symbol" charset="2"/>
                <a:cs typeface="Symbol" charset="2"/>
              </a:rPr>
              <a:t>+</a:t>
            </a:r>
            <a:r>
              <a:rPr lang="en-GB" sz="1400" dirty="0" err="1" smtClean="0">
                <a:latin typeface="Symbol" charset="2"/>
                <a:cs typeface="Symbol" charset="2"/>
              </a:rPr>
              <a:t>t</a:t>
            </a:r>
            <a:r>
              <a:rPr lang="en-GB" sz="1400" baseline="30000" dirty="0" smtClean="0">
                <a:latin typeface="Symbol" charset="2"/>
                <a:cs typeface="Symbol" charset="2"/>
              </a:rPr>
              <a:t>- </a:t>
            </a:r>
            <a:r>
              <a:rPr lang="en-GB" sz="1400" dirty="0" smtClean="0">
                <a:cs typeface="Symbol" charset="2"/>
              </a:rPr>
              <a:t>@ FCC-</a:t>
            </a:r>
            <a:r>
              <a:rPr lang="en-GB" sz="1400" dirty="0" err="1" smtClean="0">
                <a:cs typeface="Symbol" charset="2"/>
              </a:rPr>
              <a:t>ee</a:t>
            </a:r>
            <a:endParaRPr lang="en-GB" sz="1400" dirty="0" smtClean="0">
              <a:cs typeface="Symbol" charset="2"/>
            </a:endParaRPr>
          </a:p>
          <a:p>
            <a:r>
              <a:rPr lang="en-GB" sz="1400" dirty="0" smtClean="0">
                <a:cs typeface="Symbol" charset="2"/>
              </a:rPr>
              <a:t>Reconstruction efficiency under study</a:t>
            </a:r>
            <a:r>
              <a:rPr lang="en-GB" sz="1400" baseline="30000" dirty="0" smtClean="0">
                <a:latin typeface="Symbol" charset="2"/>
                <a:cs typeface="Symbol" charset="2"/>
              </a:rPr>
              <a:t> </a:t>
            </a:r>
            <a:endParaRPr lang="en-GB" sz="1400" baseline="30000" dirty="0">
              <a:latin typeface="Symbol" charset="2"/>
              <a:cs typeface="Symbol" charset="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54726" y="2513112"/>
            <a:ext cx="1186076" cy="41549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050" dirty="0" smtClean="0"/>
              <a:t>J.F. </a:t>
            </a:r>
            <a:r>
              <a:rPr lang="en-GB" sz="1050" dirty="0" err="1" smtClean="0"/>
              <a:t>Kamenik</a:t>
            </a:r>
            <a:r>
              <a:rPr lang="en-GB" sz="1050" dirty="0" smtClean="0"/>
              <a:t> et al.</a:t>
            </a:r>
          </a:p>
          <a:p>
            <a:pPr algn="ctr"/>
            <a:r>
              <a:rPr lang="en-GB" sz="1050" dirty="0" smtClean="0">
                <a:hlinkClick r:id="rId3"/>
              </a:rPr>
              <a:t>arXiv:1705.11106</a:t>
            </a:r>
            <a:endParaRPr lang="en-GB" sz="105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8685AA1-0F2E-8545-B8AE-48B80E1AB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2991" y="3962400"/>
            <a:ext cx="2514600" cy="2323490"/>
          </a:xfrm>
          <a:prstGeom prst="rect">
            <a:avLst/>
          </a:prstGeom>
        </p:spPr>
      </p:pic>
      <p:cxnSp>
        <p:nvCxnSpPr>
          <p:cNvPr id="12" name="Curved Connector 11"/>
          <p:cNvCxnSpPr/>
          <p:nvPr/>
        </p:nvCxnSpPr>
        <p:spPr bwMode="auto">
          <a:xfrm flipV="1">
            <a:off x="7134391" y="5257800"/>
            <a:ext cx="914400" cy="838200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1754726" y="3054459"/>
            <a:ext cx="1608595" cy="181588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Invariant mass reconstruction of B</a:t>
            </a:r>
            <a:r>
              <a:rPr lang="en-US" sz="14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 → </a:t>
            </a:r>
            <a:r>
              <a:rPr lang="en-GB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GB" sz="14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*0</a:t>
            </a:r>
            <a:r>
              <a:rPr lang="en-GB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tt with decay vertices reconstructed. Dominant backgrounds are also shown</a:t>
            </a:r>
            <a:endParaRPr lang="en-GB" sz="14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826" y="2699261"/>
            <a:ext cx="3794011" cy="126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4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</a:t>
            </a: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epton collider luminosities - upgrades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375650" y="1177505"/>
            <a:ext cx="3759200" cy="4708981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Notes: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All these upgrades/downgrades are not in the baseline proposal (yet)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FCC-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ee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with 4 IPs is based on full beam-beam simulation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Luminosity goes up by a factor 1.7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The ILC upgrades consist of doubling the number of bunches per pulse (third damping ring) and doubling the repetition frequency (more cryogenics)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LEP3 downgrade numbers are based on simulation results using an FCC-</a:t>
            </a:r>
            <a:r>
              <a:rPr lang="en-US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ee</a:t>
            </a:r>
            <a:r>
              <a:rPr lang="en-US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lattice and a tunnel length of 27 </a:t>
            </a:r>
            <a:r>
              <a:rPr lang="en-US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Kms</a:t>
            </a:r>
            <a:r>
              <a:rPr lang="en-US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with 4 IPs </a:t>
            </a:r>
            <a:endParaRPr lang="en-US" sz="1200" dirty="0" smtClean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200" u="sng" dirty="0" smtClean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381" y="1020327"/>
            <a:ext cx="7924850" cy="510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07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323" b="4660"/>
          <a:stretch/>
        </p:blipFill>
        <p:spPr>
          <a:xfrm>
            <a:off x="764299" y="-12700"/>
            <a:ext cx="10431785" cy="67090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9810" y="5303520"/>
            <a:ext cx="219456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F. Gianotti 15/1/2019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538912"/>
            <a:ext cx="4114800" cy="365125"/>
          </a:xfrm>
        </p:spPr>
        <p:txBody>
          <a:bodyPr/>
          <a:lstStyle/>
          <a:p>
            <a:r>
              <a:rPr lang="pt-BR" smtClean="0"/>
              <a:t>M. Koratzinos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9437335" y="1000296"/>
            <a:ext cx="2754665" cy="954107"/>
          </a:xfrm>
          <a:prstGeom prst="rect">
            <a:avLst/>
          </a:prstGeom>
          <a:noFill/>
          <a:ln>
            <a:solidFill>
              <a:srgbClr val="99FFCC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Number of Higgs bosons produced:</a:t>
            </a:r>
          </a:p>
          <a:p>
            <a:r>
              <a:rPr lang="en-US" sz="1400" dirty="0" smtClean="0"/>
              <a:t>FCC-</a:t>
            </a:r>
            <a:r>
              <a:rPr lang="en-US" sz="1400" dirty="0" err="1" smtClean="0"/>
              <a:t>ee</a:t>
            </a:r>
            <a:r>
              <a:rPr lang="en-US" sz="1400" dirty="0" smtClean="0"/>
              <a:t>: 10</a:t>
            </a:r>
            <a:r>
              <a:rPr lang="en-US" sz="1400" baseline="30000" dirty="0" smtClean="0"/>
              <a:t>6</a:t>
            </a:r>
          </a:p>
          <a:p>
            <a:r>
              <a:rPr lang="en-US" sz="1400" dirty="0" smtClean="0"/>
              <a:t>FCC-eh: 2.</a:t>
            </a:r>
            <a:r>
              <a:rPr lang="en-US" sz="1400" dirty="0"/>
              <a:t> 10</a:t>
            </a:r>
            <a:r>
              <a:rPr lang="en-US" sz="1400" baseline="30000" dirty="0"/>
              <a:t>6</a:t>
            </a:r>
          </a:p>
          <a:p>
            <a:r>
              <a:rPr lang="en-US" sz="1400" dirty="0" smtClean="0"/>
              <a:t>FCC-</a:t>
            </a:r>
            <a:r>
              <a:rPr lang="en-US" sz="1400" dirty="0" err="1" smtClean="0"/>
              <a:t>hh</a:t>
            </a:r>
            <a:r>
              <a:rPr lang="en-US" sz="1400" dirty="0" smtClean="0"/>
              <a:t>: 10</a:t>
            </a:r>
            <a:r>
              <a:rPr lang="en-US" sz="1400" baseline="30000" dirty="0" smtClean="0"/>
              <a:t>10</a:t>
            </a:r>
            <a:endParaRPr lang="en-US" sz="1400" baseline="30000" dirty="0"/>
          </a:p>
        </p:txBody>
      </p:sp>
      <p:sp>
        <p:nvSpPr>
          <p:cNvPr id="7" name="TextBox 6"/>
          <p:cNvSpPr txBox="1"/>
          <p:nvPr/>
        </p:nvSpPr>
        <p:spPr>
          <a:xfrm>
            <a:off x="2434460" y="5523990"/>
            <a:ext cx="7058168" cy="276999"/>
          </a:xfrm>
          <a:prstGeom prst="rect">
            <a:avLst/>
          </a:prstGeom>
          <a:noFill/>
          <a:ln>
            <a:solidFill>
              <a:srgbClr val="99CCFF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/>
              <a:t>One-sigma precision reach at the FCC on the different </a:t>
            </a:r>
            <a:r>
              <a:rPr lang="en-GB" sz="1200" dirty="0" smtClean="0"/>
              <a:t>Higgs coupling </a:t>
            </a:r>
            <a:r>
              <a:rPr lang="en-GB" sz="1200" dirty="0"/>
              <a:t>scaling factors </a:t>
            </a:r>
            <a:r>
              <a:rPr lang="en-GB" sz="1200" dirty="0" smtClean="0"/>
              <a:t>within </a:t>
            </a:r>
            <a:r>
              <a:rPr lang="en-GB" sz="1200" dirty="0"/>
              <a:t>the κ-framework</a:t>
            </a:r>
          </a:p>
        </p:txBody>
      </p:sp>
      <p:sp>
        <p:nvSpPr>
          <p:cNvPr id="8" name="Rectangle 7"/>
          <p:cNvSpPr/>
          <p:nvPr/>
        </p:nvSpPr>
        <p:spPr>
          <a:xfrm>
            <a:off x="2434003" y="5858745"/>
            <a:ext cx="6837590" cy="601881"/>
          </a:xfrm>
          <a:prstGeom prst="rect">
            <a:avLst/>
          </a:prstGeom>
          <a:noFill/>
          <a:ln w="5715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334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108284"/>
            <a:ext cx="10058400" cy="719030"/>
          </a:xfrm>
        </p:spPr>
        <p:txBody>
          <a:bodyPr/>
          <a:lstStyle/>
          <a:p>
            <a:r>
              <a:rPr lang="en-US" dirty="0"/>
              <a:t>Higgs self coupling – the holy grail </a:t>
            </a:r>
            <a:endParaRPr lang="en-GB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38964" y="916354"/>
            <a:ext cx="9375891" cy="4436809"/>
          </a:xfrm>
          <a:prstGeom prst="rect">
            <a:avLst/>
          </a:prstGeom>
        </p:spPr>
        <p:txBody>
          <a:bodyPr vert="horz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aseline="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-111" charset="-128"/>
                <a:cs typeface="ＭＳ Ｐゴシック" pitchFamily="-111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aseline="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aseline="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aseline="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aseline="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9pPr>
          </a:lstStyle>
          <a:p>
            <a:pPr marL="0" indent="0">
              <a:buFontTx/>
              <a:buNone/>
            </a:pPr>
            <a:r>
              <a:rPr lang="en-GB" sz="2400" kern="0" dirty="0" smtClean="0"/>
              <a:t>A summary of the bounds on </a:t>
            </a:r>
            <a:r>
              <a:rPr lang="en-GB" sz="2400" kern="0" dirty="0" err="1" smtClean="0"/>
              <a:t>δκ</a:t>
            </a:r>
            <a:r>
              <a:rPr lang="en-GB" sz="2400" kern="0" baseline="-25000" dirty="0" err="1" smtClean="0"/>
              <a:t>λ</a:t>
            </a:r>
            <a:r>
              <a:rPr lang="en-GB" sz="2400" kern="0" dirty="0" smtClean="0"/>
              <a:t> from global ﬁts for various future collider scenarios (first phase).</a:t>
            </a:r>
          </a:p>
          <a:p>
            <a:pPr marL="0" indent="0">
              <a:buFontTx/>
              <a:buNone/>
            </a:pPr>
            <a:endParaRPr lang="en-GB" sz="2400" kern="0" dirty="0"/>
          </a:p>
          <a:p>
            <a:pPr marL="0" indent="0">
              <a:buFontTx/>
              <a:buNone/>
            </a:pPr>
            <a:endParaRPr lang="en-GB" sz="2400" kern="0" dirty="0" smtClean="0"/>
          </a:p>
          <a:p>
            <a:pPr marL="0" indent="0">
              <a:buFontTx/>
              <a:buNone/>
            </a:pPr>
            <a:endParaRPr lang="en-GB" sz="2400" kern="0" dirty="0"/>
          </a:p>
          <a:p>
            <a:pPr marL="0" indent="0">
              <a:buFontTx/>
              <a:buNone/>
            </a:pPr>
            <a:endParaRPr lang="en-GB" sz="2400" kern="0" dirty="0" smtClean="0"/>
          </a:p>
          <a:p>
            <a:pPr marL="0" indent="0">
              <a:buNone/>
            </a:pPr>
            <a:r>
              <a:rPr lang="en-US" sz="2400" kern="0" dirty="0" smtClean="0"/>
              <a:t>Linear colliders do a better job in their second, 500GeV phase, for instance </a:t>
            </a:r>
            <a:r>
              <a:rPr lang="fr-CH" sz="2400" b="1" dirty="0"/>
              <a:t>CLIC:</a:t>
            </a:r>
            <a:r>
              <a:rPr lang="fr-CH" sz="2400" dirty="0"/>
              <a:t> </a:t>
            </a:r>
            <a:r>
              <a:rPr lang="fr-CH" sz="2400" dirty="0">
                <a:sym typeface="Symbol"/>
              </a:rPr>
              <a:t></a:t>
            </a:r>
            <a:r>
              <a:rPr lang="fr-CH" sz="2400" dirty="0"/>
              <a:t>9% </a:t>
            </a:r>
            <a:r>
              <a:rPr lang="en-GB" sz="2400" dirty="0" smtClean="0"/>
              <a:t>from 380/1TeV/3TeV (2040+ 30 years</a:t>
            </a:r>
            <a:r>
              <a:rPr lang="fr-CH" sz="2400" dirty="0" smtClean="0"/>
              <a:t>) </a:t>
            </a:r>
            <a:r>
              <a:rPr lang="en-US" sz="2400" kern="0" dirty="0" smtClean="0"/>
              <a:t>, but</a:t>
            </a:r>
          </a:p>
          <a:p>
            <a:r>
              <a:rPr lang="en-US" sz="2400" kern="0" dirty="0" smtClean="0"/>
              <a:t>FCC data is collected in 8 years</a:t>
            </a:r>
          </a:p>
          <a:p>
            <a:r>
              <a:rPr lang="en-US" sz="2400" kern="0" dirty="0" smtClean="0"/>
              <a:t>ILC data in 20 ILC years (H20 scenario)</a:t>
            </a:r>
            <a:endParaRPr lang="en-GB" sz="2400" kern="0" dirty="0" smtClean="0"/>
          </a:p>
          <a:p>
            <a:pPr marL="0" indent="0">
              <a:buFontTx/>
              <a:buNone/>
            </a:pPr>
            <a:r>
              <a:rPr lang="en-US" sz="2400" kern="0" dirty="0" smtClean="0">
                <a:solidFill>
                  <a:srgbClr val="0070C0"/>
                </a:solidFill>
              </a:rPr>
              <a:t>All is surpassed by FCC-</a:t>
            </a:r>
            <a:r>
              <a:rPr lang="en-US" sz="2400" kern="0" dirty="0" err="1" smtClean="0">
                <a:solidFill>
                  <a:srgbClr val="0070C0"/>
                </a:solidFill>
              </a:rPr>
              <a:t>hh</a:t>
            </a:r>
            <a:r>
              <a:rPr lang="en-US" sz="2400" kern="0" dirty="0" smtClean="0">
                <a:solidFill>
                  <a:srgbClr val="0070C0"/>
                </a:solidFill>
              </a:rPr>
              <a:t> that can measure </a:t>
            </a:r>
            <a:r>
              <a:rPr lang="en-GB" sz="2400" kern="0" dirty="0" err="1" smtClean="0">
                <a:solidFill>
                  <a:srgbClr val="0070C0"/>
                </a:solidFill>
              </a:rPr>
              <a:t>κ</a:t>
            </a:r>
            <a:r>
              <a:rPr lang="en-GB" sz="2400" kern="0" baseline="-25000" dirty="0" err="1" smtClean="0">
                <a:solidFill>
                  <a:srgbClr val="0070C0"/>
                </a:solidFill>
              </a:rPr>
              <a:t>λ</a:t>
            </a:r>
            <a:r>
              <a:rPr lang="en-GB" sz="2400" kern="0" dirty="0" smtClean="0">
                <a:solidFill>
                  <a:srgbClr val="0070C0"/>
                </a:solidFill>
              </a:rPr>
              <a:t> to 5%</a:t>
            </a:r>
            <a:endParaRPr lang="en-US" sz="2400" kern="0" dirty="0" smtClean="0">
              <a:solidFill>
                <a:srgbClr val="0070C0"/>
              </a:solidFill>
            </a:endParaRPr>
          </a:p>
          <a:p>
            <a:endParaRPr lang="en-GB" sz="2400" kern="0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/>
          <a:srcRect b="80788"/>
          <a:stretch/>
        </p:blipFill>
        <p:spPr>
          <a:xfrm>
            <a:off x="1145034" y="1870416"/>
            <a:ext cx="7419975" cy="8618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68926" b="19912"/>
          <a:stretch/>
        </p:blipFill>
        <p:spPr>
          <a:xfrm>
            <a:off x="1145033" y="2699655"/>
            <a:ext cx="7419975" cy="500743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269" y="4271506"/>
            <a:ext cx="3505172" cy="216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067800" y="2100943"/>
            <a:ext cx="2220686" cy="95410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>
                <a:effectLst/>
              </a:rPr>
              <a:t>Without/with a combination with HL-LHC.</a:t>
            </a:r>
          </a:p>
          <a:p>
            <a:r>
              <a:rPr lang="en-GB" sz="1400" dirty="0" smtClean="0"/>
              <a:t>The second FCC number is with 4IPs</a:t>
            </a:r>
            <a:endParaRPr lang="en-GB" sz="1400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130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0" y="-49765"/>
            <a:ext cx="12192000" cy="1027597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FCC-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R&amp;D: precise energy calibration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7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81" y="41628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56096E-5018-452F-A595-63BABF1CAE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27" t="2120" b="65693"/>
          <a:stretch/>
        </p:blipFill>
        <p:spPr>
          <a:xfrm>
            <a:off x="7453661" y="994521"/>
            <a:ext cx="4600912" cy="27262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8337056-B8BC-4938-9CF0-FC45B0CB4233}"/>
                  </a:ext>
                </a:extLst>
              </p:cNvPr>
              <p:cNvSpPr/>
              <p:nvPr/>
            </p:nvSpPr>
            <p:spPr>
              <a:xfrm>
                <a:off x="167023" y="4975168"/>
                <a:ext cx="7453660" cy="954107"/>
              </a:xfrm>
              <a:prstGeom prst="rect">
                <a:avLst/>
              </a:prstGeom>
              <a:solidFill>
                <a:srgbClr val="FFFF00"/>
              </a:solidFill>
              <a:ln w="47625">
                <a:noFill/>
              </a:ln>
            </p:spPr>
            <p:txBody>
              <a:bodyPr wrap="square">
                <a:spAutoFit/>
              </a:bodyPr>
              <a:lstStyle/>
              <a:p>
                <a:pPr algn="ctr" defTabSz="457200"/>
                <a:r>
                  <a:rPr lang="en-GB" sz="2800" dirty="0">
                    <a:solidFill>
                      <a:srgbClr val="0000CC"/>
                    </a:solidFill>
                    <a:latin typeface="NimbusRomNo9L-Medi"/>
                  </a:rPr>
                  <a:t>FCC-</a:t>
                </a:r>
                <a:r>
                  <a:rPr lang="en-GB" sz="2800" dirty="0" err="1">
                    <a:solidFill>
                      <a:srgbClr val="0000CC"/>
                    </a:solidFill>
                    <a:latin typeface="NimbusRomNo9L-Medi"/>
                  </a:rPr>
                  <a:t>ee</a:t>
                </a:r>
                <a:r>
                  <a:rPr lang="en-GB" sz="2800" dirty="0">
                    <a:solidFill>
                      <a:srgbClr val="0000CC"/>
                    </a:solidFill>
                    <a:latin typeface="NimbusRomNo9L-Medi"/>
                  </a:rPr>
                  <a:t> </a:t>
                </a:r>
                <a:r>
                  <a:rPr lang="en-GB" sz="2800" i="1" dirty="0">
                    <a:solidFill>
                      <a:srgbClr val="0000CC"/>
                    </a:solidFill>
                    <a:latin typeface="NimbusRomNo9L-Medi"/>
                  </a:rPr>
                  <a:t>L</a:t>
                </a:r>
                <a:r>
                  <a:rPr lang="en-GB" sz="2800" dirty="0">
                    <a:solidFill>
                      <a:srgbClr val="0000CC"/>
                    </a:solidFill>
                    <a:latin typeface="NimbusRomNo9L-Medi"/>
                  </a:rPr>
                  <a:t>-averaged centre-of-mass uncertainty:</a:t>
                </a:r>
              </a:p>
              <a:p>
                <a:pPr algn="ctr" defTabSz="457200"/>
                <a14:m>
                  <m:oMath xmlns:m="http://schemas.openxmlformats.org/officeDocument/2006/math">
                    <m:r>
                      <a:rPr lang="en-GB" sz="280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2800" dirty="0">
                    <a:solidFill>
                      <a:srgbClr val="0000CC"/>
                    </a:solidFill>
                    <a:latin typeface="NimbusRomNo9L-Medi"/>
                  </a:rPr>
                  <a:t>100 keV at Z pole,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2800" dirty="0">
                    <a:solidFill>
                      <a:srgbClr val="0000CC"/>
                    </a:solidFill>
                    <a:latin typeface="NimbusRomNo9L-Medi"/>
                  </a:rPr>
                  <a:t>300 keV at W pair threshold</a:t>
                </a: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8337056-B8BC-4938-9CF0-FC45B0CB42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023" y="4975168"/>
                <a:ext cx="7453660" cy="954107"/>
              </a:xfrm>
              <a:prstGeom prst="rect">
                <a:avLst/>
              </a:prstGeom>
              <a:blipFill>
                <a:blip r:embed="rId4"/>
                <a:stretch>
                  <a:fillRect t="-5732" r="-981" b="-17197"/>
                </a:stretch>
              </a:blipFill>
              <a:ln w="47625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7F9453FB-4C76-46E7-8D22-4436FCA39013}"/>
              </a:ext>
            </a:extLst>
          </p:cNvPr>
          <p:cNvSpPr txBox="1"/>
          <p:nvPr/>
        </p:nvSpPr>
        <p:spPr>
          <a:xfrm>
            <a:off x="8040216" y="6208595"/>
            <a:ext cx="3854936" cy="584775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1600" kern="0" dirty="0">
                <a:solidFill>
                  <a:prstClr val="black"/>
                </a:solidFill>
              </a:rPr>
              <a:t>E. Gianfelice-Wendt, </a:t>
            </a:r>
            <a:r>
              <a:rPr lang="en-GB" sz="1600" b="1" kern="0" dirty="0">
                <a:solidFill>
                  <a:prstClr val="black"/>
                </a:solidFill>
              </a:rPr>
              <a:t>Phys. Rev. Accel. Beams</a:t>
            </a:r>
            <a:r>
              <a:rPr lang="en-GB" sz="1600" i="1" kern="0" dirty="0">
                <a:solidFill>
                  <a:prstClr val="black"/>
                </a:solidFill>
              </a:rPr>
              <a:t> </a:t>
            </a:r>
            <a:r>
              <a:rPr lang="en-GB" sz="1600" b="1" kern="0" dirty="0">
                <a:solidFill>
                  <a:prstClr val="black"/>
                </a:solidFill>
              </a:rPr>
              <a:t>19</a:t>
            </a:r>
            <a:r>
              <a:rPr lang="en-GB" sz="1600" kern="0" dirty="0">
                <a:solidFill>
                  <a:prstClr val="black"/>
                </a:solidFill>
              </a:rPr>
              <a:t>, 101005 (2016)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AC3A404-5183-4002-B5DD-07DD195C7E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1" y="1062969"/>
            <a:ext cx="5546082" cy="3259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0F3FE8A-26CD-4551-BC97-F28A5BBF9A4C}"/>
                  </a:ext>
                </a:extLst>
              </p:cNvPr>
              <p:cNvSpPr txBox="1"/>
              <p:nvPr/>
            </p:nvSpPr>
            <p:spPr>
              <a:xfrm>
                <a:off x="2351584" y="1160198"/>
                <a:ext cx="2271919" cy="1209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</a:rPr>
                  <a:t>loss of polarization due to growing energy spread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𝝈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𝑬</m:t>
                          </m:r>
                        </m:sub>
                      </m:sSub>
                      <m:r>
                        <a:rPr lang="en-GB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∝</m:t>
                      </m:r>
                      <m:f>
                        <m:fPr>
                          <m:type m:val="lin"/>
                          <m:ctrlPr>
                            <a:rPr lang="en-GB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𝑬</m:t>
                              </m:r>
                            </m:e>
                            <m:sup>
                              <m: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𝝆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GB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0F3FE8A-26CD-4551-BC97-F28A5BBF9A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1584" y="1160198"/>
                <a:ext cx="2271919" cy="1209947"/>
              </a:xfrm>
              <a:prstGeom prst="rect">
                <a:avLst/>
              </a:prstGeom>
              <a:blipFill>
                <a:blip r:embed="rId6"/>
                <a:stretch>
                  <a:fillRect l="-2419" t="-2513" r="-4301" b="-537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104B9FBC-4F18-40FC-B530-F26140ABAE44}"/>
              </a:ext>
            </a:extLst>
          </p:cNvPr>
          <p:cNvSpPr txBox="1"/>
          <p:nvPr/>
        </p:nvSpPr>
        <p:spPr>
          <a:xfrm>
            <a:off x="4411314" y="1318234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LEP</a:t>
            </a:r>
            <a:endParaRPr lang="en-GB" sz="2400" b="1" dirty="0">
              <a:solidFill>
                <a:prstClr val="black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CD0EF83-B2B9-44A3-9944-A32F386C5D95}"/>
              </a:ext>
            </a:extLst>
          </p:cNvPr>
          <p:cNvSpPr txBox="1"/>
          <p:nvPr/>
        </p:nvSpPr>
        <p:spPr>
          <a:xfrm>
            <a:off x="6096000" y="1284975"/>
            <a:ext cx="15067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prstClr val="black"/>
                </a:solidFill>
              </a:rPr>
              <a:t>FCC-</a:t>
            </a:r>
            <a:r>
              <a:rPr lang="en-US" sz="2400" b="1" dirty="0" err="1">
                <a:solidFill>
                  <a:prstClr val="black"/>
                </a:solidFill>
              </a:rPr>
              <a:t>ee</a:t>
            </a:r>
            <a:r>
              <a:rPr lang="en-US" sz="2400" b="1" dirty="0">
                <a:solidFill>
                  <a:prstClr val="black"/>
                </a:solidFill>
              </a:rPr>
              <a:t> 45.6 GeV (Z)</a:t>
            </a:r>
            <a:endParaRPr lang="en-GB" sz="2400" b="1" dirty="0">
              <a:solidFill>
                <a:prstClr val="black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5CE4B1D-19A0-44FA-A409-D199309FB83F}"/>
              </a:ext>
            </a:extLst>
          </p:cNvPr>
          <p:cNvSpPr txBox="1"/>
          <p:nvPr/>
        </p:nvSpPr>
        <p:spPr>
          <a:xfrm>
            <a:off x="6113911" y="3203131"/>
            <a:ext cx="15067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prstClr val="black"/>
                </a:solidFill>
              </a:rPr>
              <a:t>FCC-</a:t>
            </a:r>
            <a:r>
              <a:rPr lang="en-US" sz="2400" b="1" dirty="0" err="1">
                <a:solidFill>
                  <a:prstClr val="black"/>
                </a:solidFill>
              </a:rPr>
              <a:t>ee</a:t>
            </a:r>
            <a:r>
              <a:rPr lang="en-US" sz="2400" b="1" dirty="0">
                <a:solidFill>
                  <a:prstClr val="black"/>
                </a:solidFill>
              </a:rPr>
              <a:t> 80 GeV (WW)</a:t>
            </a:r>
            <a:endParaRPr lang="en-GB" sz="2400" b="1" dirty="0">
              <a:solidFill>
                <a:prstClr val="blac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3B661A-F636-42F4-8C4D-21614674171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646" b="6991"/>
          <a:stretch/>
        </p:blipFill>
        <p:spPr>
          <a:xfrm>
            <a:off x="7530319" y="3429000"/>
            <a:ext cx="4567085" cy="250027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3D9ED97-3BB1-46A9-898D-671D19542C7D}"/>
              </a:ext>
            </a:extLst>
          </p:cNvPr>
          <p:cNvSpPr/>
          <p:nvPr/>
        </p:nvSpPr>
        <p:spPr>
          <a:xfrm rot="20689448">
            <a:off x="5738416" y="1819014"/>
            <a:ext cx="5156005" cy="1077218"/>
          </a:xfrm>
          <a:prstGeom prst="rect">
            <a:avLst/>
          </a:prstGeom>
          <a:solidFill>
            <a:srgbClr val="FF0000">
              <a:alpha val="60000"/>
            </a:srgbClr>
          </a:solidFill>
        </p:spPr>
        <p:txBody>
          <a:bodyPr wrap="square">
            <a:spAutoFit/>
          </a:bodyPr>
          <a:lstStyle/>
          <a:p>
            <a:pPr algn="ctr" defTabSz="457200"/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for Z and W: precise energy calibration at 10</a:t>
            </a:r>
            <a:r>
              <a:rPr lang="en-US" sz="3200" baseline="30000" dirty="0">
                <a:solidFill>
                  <a:prstClr val="white"/>
                </a:solidFill>
                <a:latin typeface="Calibri" panose="020F0502020204030204"/>
              </a:rPr>
              <a:t>-6</a:t>
            </a: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 level</a:t>
            </a:r>
            <a:endParaRPr lang="en-GB" sz="3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3EE5258-8C83-49BE-A135-6EEE39FB4CF7}"/>
              </a:ext>
            </a:extLst>
          </p:cNvPr>
          <p:cNvSpPr txBox="1"/>
          <p:nvPr/>
        </p:nvSpPr>
        <p:spPr>
          <a:xfrm>
            <a:off x="8328248" y="3946598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FCC-</a:t>
            </a:r>
            <a:r>
              <a:rPr lang="en-US" b="1" dirty="0" err="1">
                <a:solidFill>
                  <a:srgbClr val="0000FF"/>
                </a:solidFill>
              </a:rPr>
              <a:t>ee</a:t>
            </a:r>
            <a:r>
              <a:rPr lang="en-US" b="1" dirty="0">
                <a:solidFill>
                  <a:srgbClr val="0000FF"/>
                </a:solidFill>
              </a:rPr>
              <a:t> still achieves 40% </a:t>
            </a:r>
            <a:r>
              <a:rPr lang="en-US" b="1" dirty="0" err="1">
                <a:solidFill>
                  <a:srgbClr val="0000FF"/>
                </a:solidFill>
              </a:rPr>
              <a:t>polarisation</a:t>
            </a:r>
            <a:r>
              <a:rPr lang="en-US" b="1" dirty="0">
                <a:solidFill>
                  <a:srgbClr val="0000FF"/>
                </a:solidFill>
              </a:rPr>
              <a:t> at 80 GeV</a:t>
            </a:r>
            <a:endParaRPr lang="en-GB" b="1" dirty="0">
              <a:solidFill>
                <a:srgbClr val="0000FF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E2C2B7F-3A60-4DC1-A1B0-6277378ED9A7}"/>
              </a:ext>
            </a:extLst>
          </p:cNvPr>
          <p:cNvSpPr txBox="1"/>
          <p:nvPr/>
        </p:nvSpPr>
        <p:spPr>
          <a:xfrm>
            <a:off x="1218414" y="4248046"/>
            <a:ext cx="3534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LEP had no </a:t>
            </a:r>
            <a:r>
              <a:rPr lang="en-US" b="1" dirty="0" err="1">
                <a:solidFill>
                  <a:srgbClr val="FF0000"/>
                </a:solidFill>
              </a:rPr>
              <a:t>polarisation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above ~65 GeV 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5B8AE3-DF63-4F6E-9E38-639054E80DD8}"/>
              </a:ext>
            </a:extLst>
          </p:cNvPr>
          <p:cNvSpPr/>
          <p:nvPr/>
        </p:nvSpPr>
        <p:spPr>
          <a:xfrm>
            <a:off x="1731664" y="6208595"/>
            <a:ext cx="4498347" cy="584775"/>
          </a:xfrm>
          <a:prstGeom prst="rect">
            <a:avLst/>
          </a:prstGeom>
          <a:solidFill>
            <a:srgbClr val="66FF66"/>
          </a:solidFill>
        </p:spPr>
        <p:txBody>
          <a:bodyPr wrap="none">
            <a:spAutoFit/>
          </a:bodyPr>
          <a:lstStyle/>
          <a:p>
            <a:r>
              <a:rPr lang="en-GB" sz="1600" dirty="0"/>
              <a:t>R. </a:t>
            </a:r>
            <a:r>
              <a:rPr lang="en-GB" sz="1600" dirty="0" err="1"/>
              <a:t>Assmann</a:t>
            </a:r>
            <a:r>
              <a:rPr lang="en-GB" sz="1600" dirty="0"/>
              <a:t>, M. Lamont, S. Myers,</a:t>
            </a:r>
          </a:p>
          <a:p>
            <a:r>
              <a:rPr lang="en-GB" sz="1600" b="1" dirty="0" err="1"/>
              <a:t>Nucl</a:t>
            </a:r>
            <a:r>
              <a:rPr lang="en-GB" sz="1600" b="1" dirty="0"/>
              <a:t>. Phys. B, Proc. Suppl. 109 </a:t>
            </a:r>
            <a:r>
              <a:rPr lang="en-GB" sz="1600" dirty="0"/>
              <a:t>(2002) 17-31 </a:t>
            </a:r>
          </a:p>
        </p:txBody>
      </p:sp>
      <p:pic>
        <p:nvPicPr>
          <p:cNvPr id="12" name="Picture 11" descr="A picture containing clock&#10;&#10;Description automatically generated">
            <a:extLst>
              <a:ext uri="{FF2B5EF4-FFF2-40B4-BE49-F238E27FC236}">
                <a16:creationId xmlns:a16="http://schemas.microsoft.com/office/drawing/2014/main" id="{B62C695A-23A7-4DAD-BAF4-0AA0A7CC15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510" y="5315355"/>
            <a:ext cx="813490" cy="81349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Koratzinos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note on </a:t>
            </a:r>
            <a:r>
              <a:rPr lang="en-US" dirty="0" smtClean="0"/>
              <a:t>integrated luminosity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7400" y="947303"/>
            <a:ext cx="10515600" cy="1912855"/>
          </a:xfrm>
        </p:spPr>
        <p:txBody>
          <a:bodyPr/>
          <a:lstStyle/>
          <a:p>
            <a:r>
              <a:rPr lang="en-US" dirty="0" smtClean="0"/>
              <a:t>FCC is using 1.1E7 seconds per year (and not 1.2E7 mentioned in Blas et </a:t>
            </a:r>
            <a:r>
              <a:rPr lang="en-US" dirty="0" smtClean="0"/>
              <a:t>al and the strategy documents)</a:t>
            </a:r>
          </a:p>
          <a:p>
            <a:r>
              <a:rPr lang="en-US" dirty="0" smtClean="0"/>
              <a:t>ILC is using 1.6E7 seconds per year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486" y="2702283"/>
            <a:ext cx="3457561" cy="37855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28648" y="2993457"/>
            <a:ext cx="43365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Efficiency = 365/185*0.75*0.90= 0.34</a:t>
            </a:r>
          </a:p>
          <a:p>
            <a:endParaRPr lang="en-US" dirty="0"/>
          </a:p>
          <a:p>
            <a:r>
              <a:rPr lang="en-US" dirty="0" smtClean="0"/>
              <a:t>No. of seconds in a year: 3.15E7*.34=1.08e7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650029" y="4215865"/>
            <a:ext cx="4706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Anyway, 1.08E7 seconds per year were used in all calculations for the European strategy.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986914" y="5313145"/>
            <a:ext cx="4512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One LHC year is 48% longer than one FCC year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768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0"/>
            <a:ext cx="11296851" cy="885524"/>
          </a:xfrm>
        </p:spPr>
        <p:txBody>
          <a:bodyPr>
            <a:normAutofit/>
          </a:bodyPr>
          <a:lstStyle/>
          <a:p>
            <a:r>
              <a:rPr lang="en-US" dirty="0" smtClean="0"/>
              <a:t>Does polarization buy a factor 2.5 in luminosity?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013062"/>
            <a:ext cx="10972800" cy="7291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dirty="0" smtClean="0"/>
              <a:t>A:  No</a:t>
            </a:r>
            <a:endParaRPr lang="en-GB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298383" y="2030931"/>
            <a:ext cx="519657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I</a:t>
            </a:r>
            <a:r>
              <a:rPr lang="en-GB" dirty="0" smtClean="0"/>
              <a:t>n </a:t>
            </a:r>
            <a:r>
              <a:rPr lang="en-GB" dirty="0"/>
              <a:t>several </a:t>
            </a:r>
            <a:r>
              <a:rPr lang="en-GB" dirty="0" smtClean="0"/>
              <a:t>public ILC </a:t>
            </a:r>
            <a:r>
              <a:rPr lang="en-GB" dirty="0"/>
              <a:t>presentations </a:t>
            </a:r>
            <a:r>
              <a:rPr lang="en-GB" dirty="0" smtClean="0"/>
              <a:t>recently the claim was repeated that [</a:t>
            </a:r>
            <a:r>
              <a:rPr lang="en-GB" dirty="0"/>
              <a:t>longitudinal] beam polarization is equivalent to a factor of 2.5 in </a:t>
            </a:r>
            <a:r>
              <a:rPr lang="en-GB" dirty="0" smtClean="0"/>
              <a:t>eﬀective luminosity.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This is very relevant to the comparison of linear and circular colliders, since (e-) polarization comes for free in linear colliders but is very expensive in circular machines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Comparison is a bit tricky as projects use different analyses and the combination with HL-LHC distorts the picture.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A recent analysis comparing like for like is available: </a:t>
            </a:r>
            <a:r>
              <a:rPr lang="en-GB" dirty="0"/>
              <a:t>P. Bambade et al., The International Linear Collider: A Global Project, </a:t>
            </a:r>
            <a:r>
              <a:rPr lang="en-GB" dirty="0" smtClean="0"/>
              <a:t>1903.01629, compilation of tables 18 and 19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6762" y="945682"/>
            <a:ext cx="4561306" cy="4379338"/>
          </a:xfrm>
          <a:prstGeom prst="rect">
            <a:avLst/>
          </a:prstGeom>
        </p:spPr>
      </p:pic>
      <p:sp>
        <p:nvSpPr>
          <p:cNvPr id="8" name="Right Brace 7"/>
          <p:cNvSpPr/>
          <p:nvPr/>
        </p:nvSpPr>
        <p:spPr>
          <a:xfrm>
            <a:off x="9894771" y="2204183"/>
            <a:ext cx="240631" cy="1472665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0260531" y="2445728"/>
            <a:ext cx="19314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Ratios as expected from the luminosity ratio</a:t>
            </a:r>
            <a:endParaRPr lang="en-GB" dirty="0"/>
          </a:p>
        </p:txBody>
      </p:sp>
      <p:sp>
        <p:nvSpPr>
          <p:cNvPr id="10" name="Right Brace 9"/>
          <p:cNvSpPr/>
          <p:nvPr/>
        </p:nvSpPr>
        <p:spPr>
          <a:xfrm>
            <a:off x="9865898" y="3867750"/>
            <a:ext cx="269509" cy="761997"/>
          </a:xfrm>
          <a:prstGeom prst="rightBrace">
            <a:avLst/>
          </a:prstGeom>
          <a:noFill/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0456512" y="3787083"/>
            <a:ext cx="16170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Combination with HL-LHC, saturated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6429676" y="5160428"/>
            <a:ext cx="5152723" cy="1200329"/>
          </a:xfrm>
          <a:prstGeom prst="rect">
            <a:avLst/>
          </a:prstGeom>
          <a:solidFill>
            <a:srgbClr val="99FFCC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There is no benefit of polarization, as long as FCC-</a:t>
            </a:r>
            <a:r>
              <a:rPr lang="en-US" dirty="0" err="1" smtClean="0"/>
              <a:t>ee</a:t>
            </a:r>
            <a:r>
              <a:rPr lang="en-US" dirty="0" smtClean="0"/>
              <a:t> adds the run at 350-365 GeV. Without this run, there is a benefit of 25-60% to weak gauge bosons and 20% </a:t>
            </a:r>
            <a:r>
              <a:rPr lang="en-US" dirty="0"/>
              <a:t>to fermions (</a:t>
            </a:r>
            <a:r>
              <a:rPr lang="en-US" dirty="0" err="1"/>
              <a:t>b,c</a:t>
            </a:r>
            <a:r>
              <a:rPr lang="en-US" dirty="0"/>
              <a:t>, </a:t>
            </a:r>
            <a:r>
              <a:rPr lang="el-GR" dirty="0"/>
              <a:t>τ)</a:t>
            </a:r>
            <a:r>
              <a:rPr lang="en-US" dirty="0" smtClean="0"/>
              <a:t> and gluons. 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903976" y="508801"/>
            <a:ext cx="4434092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>
                <a:effectLst/>
              </a:rPr>
              <a:t>ILC analysis with polarization and one energy point and without polarization with two energy points</a:t>
            </a:r>
            <a:endParaRPr lang="en-GB" sz="1600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4591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/>
      <p:bldP spid="8" grpId="0" animBg="1"/>
      <p:bldP spid="9" grpId="0"/>
      <p:bldP spid="10" grpId="0" animBg="1"/>
      <p:bldP spid="11" grpId="0"/>
      <p:bldP spid="12" grpId="0" animBg="1"/>
      <p:bldP spid="4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498" y="0"/>
            <a:ext cx="10972800" cy="71324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…and for the </a:t>
            </a:r>
            <a:r>
              <a:rPr lang="en-US" dirty="0" smtClean="0">
                <a:solidFill>
                  <a:srgbClr val="7030A0"/>
                </a:solidFill>
              </a:rPr>
              <a:t>ultimate</a:t>
            </a:r>
            <a:r>
              <a:rPr lang="en-US" dirty="0" smtClean="0"/>
              <a:t> FCC-</a:t>
            </a:r>
            <a:r>
              <a:rPr lang="en-US" dirty="0" err="1" smtClean="0"/>
              <a:t>ee</a:t>
            </a:r>
            <a:r>
              <a:rPr lang="en-US" dirty="0" smtClean="0"/>
              <a:t> performance (4 IPs)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526" y="653679"/>
            <a:ext cx="11448744" cy="815379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Same fit applied to all Higgs factories for an unbiased comparison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Koratzinos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081" y="1219535"/>
            <a:ext cx="7277218" cy="37326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2321127" y="1287568"/>
            <a:ext cx="871871" cy="3664663"/>
          </a:xfrm>
          <a:prstGeom prst="rect">
            <a:avLst/>
          </a:prstGeom>
          <a:noFill/>
          <a:ln w="76200" cap="flat" cmpd="sng" algn="ctr">
            <a:solidFill>
              <a:srgbClr val="FFC000">
                <a:alpha val="50196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GB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6127" y="5060861"/>
            <a:ext cx="8823547" cy="1200329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The FCC-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ee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improves precision of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HL-LHC by large factors (copious modes)</a:t>
            </a:r>
          </a:p>
          <a:p>
            <a:pPr marL="742950" lvl="3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 need for additional assumptions – best on the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baseline="30000" dirty="0" err="1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collider market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It is important to have two energy points (240 and 365 GeV)</a:t>
            </a:r>
          </a:p>
          <a:p>
            <a:pPr marL="742950" lvl="3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Combination better by a factor 2 (4) than 240 (365) GeV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alone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 descr="Screen Shot 2019-03-03 at 14.48.5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345" y="1544024"/>
            <a:ext cx="1367155" cy="334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711395" y="2122737"/>
            <a:ext cx="481603" cy="1910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2684472" y="3115097"/>
            <a:ext cx="481603" cy="1910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2684472" y="4626432"/>
            <a:ext cx="481603" cy="1910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7323689" y="1622826"/>
            <a:ext cx="862650" cy="31946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 bwMode="auto">
          <a:xfrm>
            <a:off x="6525245" y="1567659"/>
            <a:ext cx="871871" cy="3384571"/>
          </a:xfrm>
          <a:prstGeom prst="rect">
            <a:avLst/>
          </a:prstGeom>
          <a:noFill/>
          <a:ln w="76200" cap="flat" cmpd="sng" algn="ctr">
            <a:solidFill>
              <a:srgbClr val="FF99FF">
                <a:alpha val="50196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GB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9105888" y="1513325"/>
                <a:ext cx="2814761" cy="3139321"/>
              </a:xfrm>
              <a:prstGeom prst="rect">
                <a:avLst/>
              </a:prstGeom>
              <a:solidFill>
                <a:srgbClr val="CCFFCC"/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68% CL (exotic: 95% CL)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Model-independent fit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HL-LHC: out ‘best guess’ fit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Results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 smtClean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𝐻𝑊𝑊</m:t>
                        </m:r>
                      </m:sub>
                    </m:sSub>
                  </m:oMath>
                </a14:m>
                <a:r>
                  <a:rPr lang="en-GB" dirty="0" smtClean="0"/>
                  <a:t> are significantly improved by adding the WW fusion process at 365GeV. This in turn improves all coupling estimates</a:t>
                </a:r>
                <a:endParaRPr lang="en-GB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5888" y="1513325"/>
                <a:ext cx="2814761" cy="3139321"/>
              </a:xfrm>
              <a:prstGeom prst="rect">
                <a:avLst/>
              </a:prstGeom>
              <a:blipFill>
                <a:blip r:embed="rId4"/>
                <a:stretch>
                  <a:fillRect l="-1518" t="-971" b="-21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9923646" y="4892024"/>
            <a:ext cx="1997003" cy="954107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4 IPs, longer running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76303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108284"/>
            <a:ext cx="10058400" cy="763586"/>
          </a:xfrm>
        </p:spPr>
        <p:txBody>
          <a:bodyPr/>
          <a:lstStyle/>
          <a:p>
            <a:r>
              <a:rPr lang="en-GB" dirty="0" smtClean="0"/>
              <a:t>Brief history of FCC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800" y="871870"/>
            <a:ext cx="10972800" cy="4525963"/>
          </a:xfrm>
        </p:spPr>
        <p:txBody>
          <a:bodyPr/>
          <a:lstStyle/>
          <a:p>
            <a:r>
              <a:rPr lang="en-GB" sz="2000" dirty="0" smtClean="0"/>
              <a:t>December 2011 (the day after the announcement of the Higgs signal): first paper by </a:t>
            </a:r>
            <a:r>
              <a:rPr lang="en-GB" sz="2000" dirty="0" err="1" smtClean="0"/>
              <a:t>Blondel</a:t>
            </a:r>
            <a:r>
              <a:rPr lang="en-GB" sz="2000" dirty="0" smtClean="0"/>
              <a:t> and Zimmermann</a:t>
            </a:r>
          </a:p>
          <a:p>
            <a:r>
              <a:rPr lang="en-GB" sz="2000" dirty="0" smtClean="0"/>
              <a:t>Early pioneers:</a:t>
            </a:r>
          </a:p>
          <a:p>
            <a:endParaRPr lang="en-GB" sz="2000" dirty="0" smtClean="0"/>
          </a:p>
          <a:p>
            <a:endParaRPr lang="en-GB" sz="2000" dirty="0"/>
          </a:p>
          <a:p>
            <a:endParaRPr lang="en-GB" sz="2000" dirty="0" smtClean="0"/>
          </a:p>
          <a:p>
            <a:endParaRPr lang="en-GB" sz="2000" dirty="0"/>
          </a:p>
          <a:p>
            <a:endParaRPr lang="en-GB" sz="2000" dirty="0" smtClean="0"/>
          </a:p>
          <a:p>
            <a:r>
              <a:rPr lang="en-GB" sz="2000" dirty="0" smtClean="0"/>
              <a:t>2013: CERN launches the FCC study. Project leader M. Benedikt</a:t>
            </a:r>
          </a:p>
          <a:p>
            <a:r>
              <a:rPr lang="en-GB" sz="2000" dirty="0" smtClean="0"/>
              <a:t>Kick-off meeting: University of Geneva, </a:t>
            </a:r>
            <a:r>
              <a:rPr lang="en-GB" sz="2000" dirty="0"/>
              <a:t>F</a:t>
            </a:r>
            <a:r>
              <a:rPr lang="en-GB" sz="2000" dirty="0" smtClean="0"/>
              <a:t>eb. 2014</a:t>
            </a:r>
          </a:p>
          <a:p>
            <a:r>
              <a:rPr lang="en-GB" sz="2000" dirty="0" smtClean="0"/>
              <a:t>CDR released Jan 2019</a:t>
            </a:r>
          </a:p>
          <a:p>
            <a:endParaRPr lang="en-GB" sz="2000" dirty="0"/>
          </a:p>
        </p:txBody>
      </p:sp>
      <p:grpSp>
        <p:nvGrpSpPr>
          <p:cNvPr id="4" name="Group 3"/>
          <p:cNvGrpSpPr/>
          <p:nvPr/>
        </p:nvGrpSpPr>
        <p:grpSpPr>
          <a:xfrm>
            <a:off x="2682948" y="1334549"/>
            <a:ext cx="9183961" cy="2422266"/>
            <a:chOff x="-21266" y="2209384"/>
            <a:chExt cx="9183961" cy="242226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695" y="2234176"/>
              <a:ext cx="1650218" cy="228093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57" t="15120" r="60310" b="51401"/>
            <a:stretch/>
          </p:blipFill>
          <p:spPr>
            <a:xfrm>
              <a:off x="1460683" y="2224297"/>
              <a:ext cx="1452011" cy="223224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79" r="35778"/>
            <a:stretch/>
          </p:blipFill>
          <p:spPr>
            <a:xfrm>
              <a:off x="4392073" y="2209384"/>
              <a:ext cx="1845532" cy="215571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69" r="24727" b="50316"/>
            <a:stretch/>
          </p:blipFill>
          <p:spPr>
            <a:xfrm>
              <a:off x="6188835" y="2224297"/>
              <a:ext cx="1407501" cy="219655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92" t="21910" r="37297" b="55033"/>
            <a:stretch/>
          </p:blipFill>
          <p:spPr>
            <a:xfrm>
              <a:off x="7596336" y="2215586"/>
              <a:ext cx="1566359" cy="214786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51" t="34479" r="40424" b="34893"/>
            <a:stretch/>
          </p:blipFill>
          <p:spPr>
            <a:xfrm>
              <a:off x="2915628" y="2224297"/>
              <a:ext cx="1709594" cy="233209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-21266" y="4293096"/>
              <a:ext cx="917332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6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</a:rPr>
                <a:t>A. </a:t>
              </a:r>
              <a:r>
                <a:rPr lang="en-GB" sz="1600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</a:rPr>
                <a:t>Blondel</a:t>
              </a:r>
              <a:r>
                <a:rPr lang="en-GB" sz="16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</a:rPr>
                <a:t>   </a:t>
              </a:r>
              <a:r>
                <a:rPr lang="en-GB" sz="1600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</a:rPr>
                <a:t>    F</a:t>
              </a:r>
              <a:r>
                <a:rPr lang="en-GB" sz="16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</a:rPr>
                <a:t>. Zimmermann   M. Koratzinos   </a:t>
              </a:r>
              <a:r>
                <a:rPr lang="en-GB" sz="1600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</a:rPr>
                <a:t>  </a:t>
              </a:r>
              <a:r>
                <a:rPr lang="en-GB" sz="16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</a:rPr>
                <a:t>J. Ellis             </a:t>
              </a:r>
              <a:r>
                <a:rPr lang="en-GB" sz="1600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</a:rPr>
                <a:t>   </a:t>
              </a:r>
              <a:r>
                <a:rPr lang="en-GB" sz="16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</a:rPr>
                <a:t>P. </a:t>
              </a:r>
              <a:r>
                <a:rPr lang="en-GB" sz="1600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</a:rPr>
                <a:t>Janot</a:t>
              </a:r>
              <a:r>
                <a:rPr lang="en-GB" sz="16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</a:rPr>
                <a:t>         </a:t>
              </a:r>
              <a:r>
                <a:rPr lang="en-GB" sz="1600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</a:rPr>
                <a:t>  R</a:t>
              </a:r>
              <a:r>
                <a:rPr lang="en-GB" sz="16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</a:rPr>
                <a:t>. Aleksan</a:t>
              </a:r>
            </a:p>
          </p:txBody>
        </p:sp>
      </p:grpSp>
      <p:pic>
        <p:nvPicPr>
          <p:cNvPr id="12" name="Picture 11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107" y="3756815"/>
            <a:ext cx="3325117" cy="262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12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81060" y="1825625"/>
            <a:ext cx="2872740" cy="435133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4294967295"/>
          </p:nvPr>
        </p:nvSpPr>
        <p:spPr>
          <a:xfrm>
            <a:off x="8077200" y="660400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pt-BR" smtClean="0">
                <a:solidFill>
                  <a:schemeClr val="bg1">
                    <a:lumMod val="65000"/>
                  </a:schemeClr>
                </a:solidFill>
              </a:rPr>
              <a:t>M. Koratzinos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 </a:t>
            </a: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FCC 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study: </a:t>
            </a: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CDR released on 15 January 2019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5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345" r="3309"/>
          <a:stretch/>
        </p:blipFill>
        <p:spPr>
          <a:xfrm>
            <a:off x="0" y="995412"/>
            <a:ext cx="12196482" cy="5931316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85007" y="3433763"/>
            <a:ext cx="1995057" cy="971982"/>
          </a:xfrm>
          <a:prstGeom prst="roundRect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B0F0"/>
                </a:solidFill>
              </a:rPr>
              <a:t>10-page documents</a:t>
            </a:r>
            <a:endParaRPr lang="en-GB" sz="2800" b="1" dirty="0">
              <a:solidFill>
                <a:srgbClr val="00B0F0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2366534" y="3716977"/>
            <a:ext cx="344384" cy="3918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le 13"/>
          <p:cNvSpPr/>
          <p:nvPr/>
        </p:nvSpPr>
        <p:spPr>
          <a:xfrm>
            <a:off x="968587" y="4346370"/>
            <a:ext cx="3000586" cy="665019"/>
          </a:xfrm>
          <a:prstGeom prst="roundRect">
            <a:avLst/>
          </a:prstGeom>
          <a:noFill/>
          <a:ln w="762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ounded Rectangle 10"/>
          <p:cNvSpPr/>
          <p:nvPr/>
        </p:nvSpPr>
        <p:spPr>
          <a:xfrm>
            <a:off x="9780084" y="1517533"/>
            <a:ext cx="1995057" cy="971982"/>
          </a:xfrm>
          <a:prstGeom prst="roundRect">
            <a:avLst/>
          </a:prstGeom>
          <a:noFill/>
          <a:ln w="76200">
            <a:solidFill>
              <a:srgbClr val="99FF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99FFCC"/>
                </a:solidFill>
              </a:rPr>
              <a:t>Four CDR volumes</a:t>
            </a:r>
            <a:endParaRPr lang="en-GB" sz="2800" b="1" dirty="0">
              <a:solidFill>
                <a:srgbClr val="99FFCC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 flipH="1">
            <a:off x="9334423" y="1838554"/>
            <a:ext cx="344384" cy="391885"/>
          </a:xfrm>
          <a:prstGeom prst="rightArrow">
            <a:avLst/>
          </a:prstGeom>
          <a:solidFill>
            <a:srgbClr val="99FFCC"/>
          </a:solidFill>
          <a:ln>
            <a:solidFill>
              <a:srgbClr val="99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ounded Rectangle 17"/>
          <p:cNvSpPr/>
          <p:nvPr/>
        </p:nvSpPr>
        <p:spPr>
          <a:xfrm>
            <a:off x="968586" y="2479470"/>
            <a:ext cx="3285914" cy="665019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127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1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Default Design">
      <a:majorFont>
        <a:latin typeface="Comic Sans MS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11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effectLst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Theme1">
  <a:themeElements>
    <a:clrScheme name="">
      <a:dk1>
        <a:srgbClr val="000000"/>
      </a:dk1>
      <a:lt1>
        <a:srgbClr val="FFFFFF"/>
      </a:lt1>
      <a:dk2>
        <a:srgbClr val="0033CC"/>
      </a:dk2>
      <a:lt2>
        <a:srgbClr val="5F5F5F"/>
      </a:lt2>
      <a:accent1>
        <a:srgbClr val="CCECFF"/>
      </a:accent1>
      <a:accent2>
        <a:srgbClr val="FFFFCC"/>
      </a:accent2>
      <a:accent3>
        <a:srgbClr val="FFFFFF"/>
      </a:accent3>
      <a:accent4>
        <a:srgbClr val="000000"/>
      </a:accent4>
      <a:accent5>
        <a:srgbClr val="E2F4FF"/>
      </a:accent5>
      <a:accent6>
        <a:srgbClr val="E7E7B9"/>
      </a:accent6>
      <a:hlink>
        <a:srgbClr val="FF9966"/>
      </a:hlink>
      <a:folHlink>
        <a:srgbClr val="FFFFCC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eneric (Standard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(Standard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Theme1">
  <a:themeElements>
    <a:clrScheme name="">
      <a:dk1>
        <a:srgbClr val="000000"/>
      </a:dk1>
      <a:lt1>
        <a:srgbClr val="FFFFFF"/>
      </a:lt1>
      <a:dk2>
        <a:srgbClr val="0033CC"/>
      </a:dk2>
      <a:lt2>
        <a:srgbClr val="5F5F5F"/>
      </a:lt2>
      <a:accent1>
        <a:srgbClr val="CCECFF"/>
      </a:accent1>
      <a:accent2>
        <a:srgbClr val="FFFFCC"/>
      </a:accent2>
      <a:accent3>
        <a:srgbClr val="FFFFFF"/>
      </a:accent3>
      <a:accent4>
        <a:srgbClr val="000000"/>
      </a:accent4>
      <a:accent5>
        <a:srgbClr val="E2F4FF"/>
      </a:accent5>
      <a:accent6>
        <a:srgbClr val="E7E7B9"/>
      </a:accent6>
      <a:hlink>
        <a:srgbClr val="FF9966"/>
      </a:hlink>
      <a:folHlink>
        <a:srgbClr val="FFFFCC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eneric (Standard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(Standard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Diamond Grid 16x9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CC.pptx" id="{5A5E13AF-055D-4FFB-B154-0AFAA6CD1F9D}" vid="{B0F623A0-0041-47C6-89E0-7378CDFB17C1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72385</TotalTime>
  <Words>8142</Words>
  <Application>Microsoft Office PowerPoint</Application>
  <PresentationFormat>Widescreen</PresentationFormat>
  <Paragraphs>1281</Paragraphs>
  <Slides>79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99" baseType="lpstr">
      <vt:lpstr>ＭＳ Ｐゴシック</vt:lpstr>
      <vt:lpstr>Arial</vt:lpstr>
      <vt:lpstr>Arial Narrow</vt:lpstr>
      <vt:lpstr>Calibri</vt:lpstr>
      <vt:lpstr>Cambria Math</vt:lpstr>
      <vt:lpstr>Comic Sans MS</vt:lpstr>
      <vt:lpstr>Corbel</vt:lpstr>
      <vt:lpstr>FG Deanna's Hand</vt:lpstr>
      <vt:lpstr>NimbusRomNo9L-Medi</vt:lpstr>
      <vt:lpstr>Symbol</vt:lpstr>
      <vt:lpstr>Tahoma</vt:lpstr>
      <vt:lpstr>Times New Roman</vt:lpstr>
      <vt:lpstr>Wingdings</vt:lpstr>
      <vt:lpstr>Zapf Dingbats</vt:lpstr>
      <vt:lpstr>Default Design</vt:lpstr>
      <vt:lpstr>4_Theme1</vt:lpstr>
      <vt:lpstr>1_Office Theme</vt:lpstr>
      <vt:lpstr>2_Theme1</vt:lpstr>
      <vt:lpstr>Diamond Grid 16x9</vt:lpstr>
      <vt:lpstr>Equation</vt:lpstr>
      <vt:lpstr>PowerPoint Presentation</vt:lpstr>
      <vt:lpstr>Contents </vt:lpstr>
      <vt:lpstr>The physics landscape</vt:lpstr>
      <vt:lpstr>What do we do?</vt:lpstr>
      <vt:lpstr>FCC in a nutshell</vt:lpstr>
      <vt:lpstr>Immediate (and legitimate) question:</vt:lpstr>
      <vt:lpstr>The circular e^+ e^- collider approach</vt:lpstr>
      <vt:lpstr>Brief history of FCC</vt:lpstr>
      <vt:lpstr>PowerPoint Presentation</vt:lpstr>
      <vt:lpstr>PowerPoint Presentation</vt:lpstr>
      <vt:lpstr>The FCC-ee accelerator</vt:lpstr>
      <vt:lpstr>The FCC-ee accelerator – interesting facts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Collaboration – a parenthesis</vt:lpstr>
      <vt:lpstr>PowerPoint Presentation</vt:lpstr>
      <vt:lpstr>Beneficiaries</vt:lpstr>
      <vt:lpstr>PowerPoint Presentation</vt:lpstr>
      <vt:lpstr>FCC Physics</vt:lpstr>
      <vt:lpstr>Selected FCC physics topics</vt:lpstr>
      <vt:lpstr>Physics goals of FCC</vt:lpstr>
      <vt:lpstr>A note on precision</vt:lpstr>
      <vt:lpstr>FCC-ee operation model and statistics</vt:lpstr>
      <vt:lpstr>A number of interesting questions:</vt:lpstr>
      <vt:lpstr>FCC-ee physics opportunities</vt:lpstr>
      <vt:lpstr>FCC as a higgs factory</vt:lpstr>
      <vt:lpstr>The FCC-ee as a Higgs factory</vt:lpstr>
      <vt:lpstr>Absolute coupling and width measurement</vt:lpstr>
      <vt:lpstr>Result of the “kappa” fit on Higgs couplings</vt:lpstr>
      <vt:lpstr>FCC at the top threshold</vt:lpstr>
      <vt:lpstr>Physics goals at the top threshold</vt:lpstr>
      <vt:lpstr>FCC for electroweak precision observables</vt:lpstr>
      <vt:lpstr>FCC-ee for EW precision observables</vt:lpstr>
      <vt:lpstr>Selected EW observables, experimental precision</vt:lpstr>
      <vt:lpstr>Important features for precision – EWPO regime </vt:lpstr>
      <vt:lpstr>Energy measurement using the resonant depolarization method </vt:lpstr>
      <vt:lpstr>The resonant depolarization method – instantaneous accuracy</vt:lpstr>
      <vt:lpstr>Energy determination strategy</vt:lpstr>
      <vt:lpstr>Energy spread determination</vt:lpstr>
      <vt:lpstr>Combination of all EW measurements</vt:lpstr>
      <vt:lpstr>A note on attainable precision</vt:lpstr>
      <vt:lpstr>Comment about longitudinal polarization</vt:lpstr>
      <vt:lpstr>Is a √s = 500 GeV upgrade required/useful ? </vt:lpstr>
      <vt:lpstr>Higgs self-coupling at the FCC-ee</vt:lpstr>
      <vt:lpstr>Direct discoveries – right-handed neutrinos </vt:lpstr>
      <vt:lpstr>Sterile neutrino sensitivity</vt:lpstr>
      <vt:lpstr>Precision ⟺ Discovery: EW vs Higgs programmes</vt:lpstr>
      <vt:lpstr>Unique at FCC-ee : First generation couplings</vt:lpstr>
      <vt:lpstr>FCC-ee detector design concepts</vt:lpstr>
      <vt:lpstr>And then comes FCC-hh</vt:lpstr>
      <vt:lpstr>Future plans</vt:lpstr>
      <vt:lpstr>From the EPPSU 2020 document</vt:lpstr>
      <vt:lpstr>Feasibility study of the FCC integrated program</vt:lpstr>
      <vt:lpstr>Feasibility study tunnel – updated planning</vt:lpstr>
      <vt:lpstr>Conclusions</vt:lpstr>
      <vt:lpstr>Extra slides</vt:lpstr>
      <vt:lpstr>Statistics needed at/around the Z pole - α_QED</vt:lpstr>
      <vt:lpstr>Flavour physics  : B anomalies, t physics, …</vt:lpstr>
      <vt:lpstr>PowerPoint Presentation</vt:lpstr>
      <vt:lpstr>PowerPoint Presentation</vt:lpstr>
      <vt:lpstr>Higgs self coupling – the holy grail </vt:lpstr>
      <vt:lpstr>PowerPoint Presentation</vt:lpstr>
      <vt:lpstr>A note on integrated luminosity</vt:lpstr>
      <vt:lpstr>Does polarization buy a factor 2.5 in luminosity?</vt:lpstr>
      <vt:lpstr>…and for the ultimate FCC-ee performance (4 IPs)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KET ideas</dc:title>
  <dc:creator>Frank Zimmermann</dc:creator>
  <cp:lastModifiedBy>m Koratzinos</cp:lastModifiedBy>
  <cp:revision>623</cp:revision>
  <cp:lastPrinted>2019-01-22T06:58:32Z</cp:lastPrinted>
  <dcterms:created xsi:type="dcterms:W3CDTF">2016-03-27T23:12:28Z</dcterms:created>
  <dcterms:modified xsi:type="dcterms:W3CDTF">2020-08-13T10:37:39Z</dcterms:modified>
</cp:coreProperties>
</file>